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1" r:id="rId5"/>
    <p:sldId id="272" r:id="rId6"/>
    <p:sldId id="276" r:id="rId7"/>
    <p:sldId id="310" r:id="rId8"/>
    <p:sldId id="311" r:id="rId9"/>
    <p:sldId id="312" r:id="rId10"/>
    <p:sldId id="306" r:id="rId11"/>
    <p:sldId id="313" r:id="rId12"/>
    <p:sldId id="314" r:id="rId13"/>
    <p:sldId id="315" r:id="rId14"/>
    <p:sldId id="321" r:id="rId15"/>
    <p:sldId id="317" r:id="rId16"/>
    <p:sldId id="318" r:id="rId17"/>
    <p:sldId id="316" r:id="rId18"/>
    <p:sldId id="319" r:id="rId19"/>
    <p:sldId id="320" r:id="rId20"/>
    <p:sldId id="307" r:id="rId21"/>
    <p:sldId id="322" r:id="rId22"/>
    <p:sldId id="323" r:id="rId23"/>
    <p:sldId id="324" r:id="rId24"/>
    <p:sldId id="325" r:id="rId25"/>
    <p:sldId id="326" r:id="rId26"/>
    <p:sldId id="309" r:id="rId27"/>
    <p:sldId id="327" r:id="rId28"/>
    <p:sldId id="330" r:id="rId29"/>
    <p:sldId id="331" r:id="rId30"/>
    <p:sldId id="27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5" userDrawn="1">
          <p15:clr>
            <a:srgbClr val="A4A3A4"/>
          </p15:clr>
        </p15:guide>
        <p15:guide id="2" orient="horz" pos="690" userDrawn="1">
          <p15:clr>
            <a:srgbClr val="A4A3A4"/>
          </p15:clr>
        </p15:guide>
        <p15:guide id="3" orient="horz" pos="4091" userDrawn="1">
          <p15:clr>
            <a:srgbClr val="A4A3A4"/>
          </p15:clr>
        </p15:guide>
        <p15:guide id="4" orient="horz" pos="2387" userDrawn="1">
          <p15:clr>
            <a:srgbClr val="A4A3A4"/>
          </p15:clr>
        </p15:guide>
        <p15:guide id="5" pos="166" userDrawn="1">
          <p15:clr>
            <a:srgbClr val="A4A3A4"/>
          </p15:clr>
        </p15:guide>
        <p15:guide id="6" pos="7514" userDrawn="1">
          <p15:clr>
            <a:srgbClr val="A4A3A4"/>
          </p15:clr>
        </p15:guide>
        <p15:guide id="7" pos="4979" userDrawn="1">
          <p15:clr>
            <a:srgbClr val="A4A3A4"/>
          </p15:clr>
        </p15:guide>
        <p15:guide id="8" pos="2711" userDrawn="1">
          <p15:clr>
            <a:srgbClr val="A4A3A4"/>
          </p15:clr>
        </p15:guide>
        <p15:guide id="9" pos="6743" userDrawn="1">
          <p15:clr>
            <a:srgbClr val="A4A3A4"/>
          </p15:clr>
        </p15:guide>
        <p15:guide id="10" pos="947" userDrawn="1">
          <p15:clr>
            <a:srgbClr val="A4A3A4"/>
          </p15:clr>
        </p15:guide>
        <p15:guide id="11" pos="2486" userDrawn="1">
          <p15:clr>
            <a:srgbClr val="A4A3A4"/>
          </p15:clr>
        </p15:guide>
        <p15:guide id="12" pos="52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12" autoAdjust="0"/>
    <p:restoredTop sz="89192"/>
  </p:normalViewPr>
  <p:slideViewPr>
    <p:cSldViewPr snapToGrid="0" showGuides="1">
      <p:cViewPr varScale="1">
        <p:scale>
          <a:sx n="156" d="100"/>
          <a:sy n="156" d="100"/>
        </p:scale>
        <p:origin x="1864" y="168"/>
      </p:cViewPr>
      <p:guideLst>
        <p:guide pos="3845"/>
        <p:guide orient="horz" pos="690"/>
        <p:guide orient="horz" pos="4091"/>
        <p:guide orient="horz" pos="2387"/>
        <p:guide pos="166"/>
        <p:guide pos="7514"/>
        <p:guide pos="4979"/>
        <p:guide pos="2711"/>
        <p:guide pos="6743"/>
        <p:guide pos="947"/>
        <p:guide pos="2486"/>
        <p:guide pos="52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8DA19-534F-6947-B2E7-FF30E444FCF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B319-4E54-284F-91CA-BB8C40B27A6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5DFB319-4E54-284F-91CA-BB8C40B27A63}"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DFB319-4E54-284F-91CA-BB8C40B27A63}"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That</a:t>
            </a:r>
            <a:r>
              <a:rPr kumimoji="1" lang="zh-CN" altLang="en-US" dirty="0"/>
              <a:t> </a:t>
            </a:r>
            <a:r>
              <a:rPr kumimoji="1" lang="en-US" altLang="zh-CN" dirty="0"/>
              <a:t>is</a:t>
            </a:r>
            <a:r>
              <a:rPr kumimoji="1" lang="zh-CN" altLang="en-US" dirty="0"/>
              <a:t> </a:t>
            </a:r>
            <a:r>
              <a:rPr kumimoji="1" lang="en-US" altLang="zh-CN" dirty="0"/>
              <a:t>it.</a:t>
            </a:r>
            <a:r>
              <a:rPr kumimoji="1" lang="zh-CN" altLang="en-US" dirty="0"/>
              <a:t> </a:t>
            </a:r>
            <a:r>
              <a:rPr kumimoji="1" lang="en-US" altLang="zh-CN" dirty="0"/>
              <a:t>Thanks</a:t>
            </a:r>
            <a:r>
              <a:rPr kumimoji="1" lang="zh-CN" altLang="en-US" dirty="0"/>
              <a:t> </a:t>
            </a:r>
            <a:r>
              <a:rPr kumimoji="1" lang="en-US" altLang="zh-CN" dirty="0"/>
              <a:t>for</a:t>
            </a:r>
            <a:r>
              <a:rPr kumimoji="1" lang="zh-CN" altLang="en-US" dirty="0"/>
              <a:t> </a:t>
            </a:r>
            <a:r>
              <a:rPr kumimoji="1" lang="en-US" altLang="zh-CN" dirty="0"/>
              <a:t>listening.</a:t>
            </a:r>
            <a:endParaRPr kumimoji="1" lang="zh-CN" altLang="en-US" dirty="0"/>
          </a:p>
        </p:txBody>
      </p:sp>
      <p:sp>
        <p:nvSpPr>
          <p:cNvPr id="4" name="灯片编号占位符 3"/>
          <p:cNvSpPr>
            <a:spLocks noGrp="1"/>
          </p:cNvSpPr>
          <p:nvPr>
            <p:ph type="sldNum" sz="quarter" idx="5"/>
          </p:nvPr>
        </p:nvSpPr>
        <p:spPr/>
        <p:txBody>
          <a:bodyPr/>
          <a:lstStyle/>
          <a:p>
            <a:fld id="{C5DFB319-4E54-284F-91CA-BB8C40B27A63}"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DFB319-4E54-284F-91CA-BB8C40B27A63}"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DFB319-4E54-284F-91CA-BB8C40B27A63}"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C5DFB319-4E54-284F-91CA-BB8C40B27A63}"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DFB319-4E54-284F-91CA-BB8C40B27A63}"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DFB319-4E54-284F-91CA-BB8C40B27A63}"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DFB319-4E54-284F-91CA-BB8C40B27A63}"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DFB319-4E54-284F-91CA-BB8C40B27A63}"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DFB319-4E54-284F-91CA-BB8C40B27A63}"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603F7F4-41B2-430A-8F66-C91BF2E49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943E3-D7D6-449C-A820-730D122EE3F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603F7F4-41B2-430A-8F66-C91BF2E49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943E3-D7D6-449C-A820-730D122EE3F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603F7F4-41B2-430A-8F66-C91BF2E49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943E3-D7D6-449C-A820-730D122EE3F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603F7F4-41B2-430A-8F66-C91BF2E49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943E3-D7D6-449C-A820-730D122EE3F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603F7F4-41B2-430A-8F66-C91BF2E49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943E3-D7D6-449C-A820-730D122EE3F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603F7F4-41B2-430A-8F66-C91BF2E497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6943E3-D7D6-449C-A820-730D122EE3F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603F7F4-41B2-430A-8F66-C91BF2E4970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C6943E3-D7D6-449C-A820-730D122EE3F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603F7F4-41B2-430A-8F66-C91BF2E4970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C6943E3-D7D6-449C-A820-730D122EE3F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03F7F4-41B2-430A-8F66-C91BF2E4970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C6943E3-D7D6-449C-A820-730D122EE3F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603F7F4-41B2-430A-8F66-C91BF2E497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6943E3-D7D6-449C-A820-730D122EE3F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603F7F4-41B2-430A-8F66-C91BF2E497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6943E3-D7D6-449C-A820-730D122EE3F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3F7F4-41B2-430A-8F66-C91BF2E4970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6943E3-D7D6-449C-A820-730D122EE3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23.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png"/><Relationship Id="rId14" Type="http://schemas.openxmlformats.org/officeDocument/2006/relationships/slideLayout" Target="../slideLayouts/slideLayout2.xml"/><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24.png"/><Relationship Id="rId10" Type="http://schemas.openxmlformats.org/officeDocument/2006/relationships/image" Target="../media/image4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image" Target="../media/image40.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png"/><Relationship Id="rId2" Type="http://schemas.openxmlformats.org/officeDocument/2006/relationships/image" Target="../media/image3.png"/><Relationship Id="rId13" Type="http://schemas.openxmlformats.org/officeDocument/2006/relationships/slideLayout" Target="../slideLayouts/slideLayout2.xml"/><Relationship Id="rId12" Type="http://schemas.openxmlformats.org/officeDocument/2006/relationships/image" Target="../media/image53.png"/><Relationship Id="rId11" Type="http://schemas.openxmlformats.org/officeDocument/2006/relationships/image" Target="../media/image52.png"/><Relationship Id="rId10" Type="http://schemas.openxmlformats.org/officeDocument/2006/relationships/image" Target="../media/image51.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14.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4" Type="http://schemas.openxmlformats.org/officeDocument/2006/relationships/slideLayout" Target="../slideLayouts/slideLayout2.xml"/><Relationship Id="rId13" Type="http://schemas.openxmlformats.org/officeDocument/2006/relationships/image" Target="../media/image75.png"/><Relationship Id="rId12" Type="http://schemas.openxmlformats.org/officeDocument/2006/relationships/image" Target="../media/image57.png"/><Relationship Id="rId11" Type="http://schemas.openxmlformats.org/officeDocument/2006/relationships/image" Target="../media/image74.png"/><Relationship Id="rId10" Type="http://schemas.openxmlformats.org/officeDocument/2006/relationships/image" Target="../media/image73.png"/><Relationship Id="rId1" Type="http://schemas.openxmlformats.org/officeDocument/2006/relationships/image" Target="../media/image64.png"/></Relationships>
</file>

<file path=ppt/slides/_rels/slide15.xml.rels><?xml version="1.0" encoding="UTF-8" standalone="yes"?>
<Relationships xmlns="http://schemas.openxmlformats.org/package/2006/relationships"><Relationship Id="rId9" Type="http://schemas.openxmlformats.org/officeDocument/2006/relationships/image" Target="../media/image84.png"/><Relationship Id="rId8" Type="http://schemas.openxmlformats.org/officeDocument/2006/relationships/image" Target="../media/image83.png"/><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0" Type="http://schemas.openxmlformats.org/officeDocument/2006/relationships/slideLayout" Target="../slideLayouts/slideLayout2.xml"/><Relationship Id="rId1" Type="http://schemas.openxmlformats.org/officeDocument/2006/relationships/image" Target="../media/image76.png"/></Relationships>
</file>

<file path=ppt/slides/_rels/slide16.xml.rels><?xml version="1.0" encoding="UTF-8" standalone="yes"?>
<Relationships xmlns="http://schemas.openxmlformats.org/package/2006/relationships"><Relationship Id="rId9" Type="http://schemas.openxmlformats.org/officeDocument/2006/relationships/image" Target="../media/image93.png"/><Relationship Id="rId8" Type="http://schemas.openxmlformats.org/officeDocument/2006/relationships/image" Target="../media/image92.png"/><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image" Target="../media/image85.png"/></Relationships>
</file>

<file path=ppt/slides/_rels/slide17.xml.rels><?xml version="1.0" encoding="UTF-8" standalone="yes"?>
<Relationships xmlns="http://schemas.openxmlformats.org/package/2006/relationships"><Relationship Id="rId9" Type="http://schemas.openxmlformats.org/officeDocument/2006/relationships/image" Target="../media/image100.png"/><Relationship Id="rId8" Type="http://schemas.openxmlformats.org/officeDocument/2006/relationships/image" Target="../media/image99.png"/><Relationship Id="rId7" Type="http://schemas.openxmlformats.org/officeDocument/2006/relationships/image" Target="../media/image98.png"/><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3.png"/><Relationship Id="rId10" Type="http://schemas.openxmlformats.org/officeDocument/2006/relationships/slideLayout" Target="../slideLayouts/slideLayout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14.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101.png"/><Relationship Id="rId2" Type="http://schemas.openxmlformats.org/officeDocument/2006/relationships/image" Target="../media/image3.png"/><Relationship Id="rId19" Type="http://schemas.openxmlformats.org/officeDocument/2006/relationships/slideLayout" Target="../slideLayouts/slideLayout2.xml"/><Relationship Id="rId18" Type="http://schemas.openxmlformats.org/officeDocument/2006/relationships/image" Target="../media/image36.png"/><Relationship Id="rId17" Type="http://schemas.openxmlformats.org/officeDocument/2006/relationships/image" Target="../media/image33.png"/><Relationship Id="rId16" Type="http://schemas.openxmlformats.org/officeDocument/2006/relationships/image" Target="../media/image32.png"/><Relationship Id="rId15" Type="http://schemas.openxmlformats.org/officeDocument/2006/relationships/image" Target="../media/image31.png"/><Relationship Id="rId14" Type="http://schemas.openxmlformats.org/officeDocument/2006/relationships/image" Target="../media/image102.png"/><Relationship Id="rId13" Type="http://schemas.openxmlformats.org/officeDocument/2006/relationships/image" Target="../media/image29.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28.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84.png"/><Relationship Id="rId1" Type="http://schemas.openxmlformats.org/officeDocument/2006/relationships/image" Target="../media/image103.png"/></Relationships>
</file>

<file path=ppt/slides/_rels/slide21.xml.rels><?xml version="1.0" encoding="UTF-8" standalone="yes"?>
<Relationships xmlns="http://schemas.openxmlformats.org/package/2006/relationships"><Relationship Id="rId9" Type="http://schemas.openxmlformats.org/officeDocument/2006/relationships/image" Target="../media/image112.png"/><Relationship Id="rId8" Type="http://schemas.openxmlformats.org/officeDocument/2006/relationships/image" Target="../media/image111.png"/><Relationship Id="rId7" Type="http://schemas.openxmlformats.org/officeDocument/2006/relationships/image" Target="../media/image110.png"/><Relationship Id="rId6" Type="http://schemas.openxmlformats.org/officeDocument/2006/relationships/image" Target="../media/image20.png"/><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3.png"/><Relationship Id="rId12" Type="http://schemas.openxmlformats.org/officeDocument/2006/relationships/slideLayout" Target="../slideLayouts/slideLayout2.xml"/><Relationship Id="rId11" Type="http://schemas.openxmlformats.org/officeDocument/2006/relationships/image" Target="../media/image114.png"/><Relationship Id="rId10" Type="http://schemas.openxmlformats.org/officeDocument/2006/relationships/image" Target="../media/image11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image" Target="../media/image121.png"/><Relationship Id="rId8" Type="http://schemas.openxmlformats.org/officeDocument/2006/relationships/image" Target="../media/image120.png"/><Relationship Id="rId7" Type="http://schemas.openxmlformats.org/officeDocument/2006/relationships/image" Target="../media/image119.png"/><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3.png"/><Relationship Id="rId14" Type="http://schemas.openxmlformats.org/officeDocument/2006/relationships/slideLayout" Target="../slideLayouts/slideLayout2.xml"/><Relationship Id="rId13" Type="http://schemas.openxmlformats.org/officeDocument/2006/relationships/image" Target="../media/image33.png"/><Relationship Id="rId12" Type="http://schemas.openxmlformats.org/officeDocument/2006/relationships/image" Target="../media/image32.png"/><Relationship Id="rId11" Type="http://schemas.openxmlformats.org/officeDocument/2006/relationships/image" Target="../media/image123.png"/><Relationship Id="rId10" Type="http://schemas.openxmlformats.org/officeDocument/2006/relationships/image" Target="../media/image122.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image" Target="../media/image124.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14.png"/><Relationship Id="rId5" Type="http://schemas.openxmlformats.org/officeDocument/2006/relationships/image" Target="../media/image26.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3.png"/><Relationship Id="rId16" Type="http://schemas.openxmlformats.org/officeDocument/2006/relationships/slideLayout" Target="../slideLayouts/slideLayout2.xml"/><Relationship Id="rId15" Type="http://schemas.openxmlformats.org/officeDocument/2006/relationships/image" Target="../media/image129.png"/><Relationship Id="rId14" Type="http://schemas.openxmlformats.org/officeDocument/2006/relationships/image" Target="../media/image128.png"/><Relationship Id="rId13" Type="http://schemas.openxmlformats.org/officeDocument/2006/relationships/image" Target="../media/image31.png"/><Relationship Id="rId12" Type="http://schemas.openxmlformats.org/officeDocument/2006/relationships/image" Target="../media/image127.png"/><Relationship Id="rId11" Type="http://schemas.openxmlformats.org/officeDocument/2006/relationships/image" Target="../media/image126.png"/><Relationship Id="rId10" Type="http://schemas.openxmlformats.org/officeDocument/2006/relationships/image" Target="../media/image125.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alibaba-edu/mpc4j" TargetMode="External"/><Relationship Id="rId1" Type="http://schemas.openxmlformats.org/officeDocument/2006/relationships/image" Target="../media/image1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hyperlink" Target="mailto:weiran.lwr@alibaba-inc.com" TargetMode="External"/><Relationship Id="rId1" Type="http://schemas.openxmlformats.org/officeDocument/2006/relationships/hyperlink" Target="https://eprint.iacr.org/2023/163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hyperlink" Target="https://www.engadget.com/2019-10-02-chrome-password-checkup-built-in.html" TargetMode="External"/><Relationship Id="rId8" Type="http://schemas.openxmlformats.org/officeDocument/2006/relationships/image" Target="../media/image11.png"/><Relationship Id="rId7" Type="http://schemas.openxmlformats.org/officeDocument/2006/relationships/hyperlink" Target="https://signal.org/blog/contact-discovery/"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hyperlink" Target="https://www.bbc.com/news/technology-45368040" TargetMode="External"/><Relationship Id="rId2" Type="http://schemas.openxmlformats.org/officeDocument/2006/relationships/image" Target="../media/image7.png"/><Relationship Id="rId10" Type="http://schemas.openxmlformats.org/officeDocument/2006/relationships/slideLayout" Target="../slideLayouts/slideLayout2.xml"/><Relationship Id="rId1" Type="http://schemas.openxmlformats.org/officeDocument/2006/relationships/hyperlink" Target="https://eprint.iacr.org/2017/738.pdf" TargetMode="External"/></Relationships>
</file>

<file path=ppt/slides/_rels/slide6.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4" Type="http://schemas.openxmlformats.org/officeDocument/2006/relationships/notesSlide" Target="../notesSlides/notesSlide5.xml"/><Relationship Id="rId13" Type="http://schemas.openxmlformats.org/officeDocument/2006/relationships/slideLayout" Target="../slideLayouts/slideLayout2.xml"/><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14.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3.png"/><Relationship Id="rId19" Type="http://schemas.openxmlformats.org/officeDocument/2006/relationships/notesSlide" Target="../notesSlides/notesSlide7.xml"/><Relationship Id="rId18" Type="http://schemas.openxmlformats.org/officeDocument/2006/relationships/slideLayout" Target="../slideLayouts/slideLayout2.xml"/><Relationship Id="rId17" Type="http://schemas.openxmlformats.org/officeDocument/2006/relationships/image" Target="../media/image36.png"/><Relationship Id="rId16" Type="http://schemas.openxmlformats.org/officeDocument/2006/relationships/image" Target="../media/image35.png"/><Relationship Id="rId15" Type="http://schemas.openxmlformats.org/officeDocument/2006/relationships/image" Target="../media/image34.png"/><Relationship Id="rId14" Type="http://schemas.openxmlformats.org/officeDocument/2006/relationships/image" Target="../media/image33.png"/><Relationship Id="rId13" Type="http://schemas.openxmlformats.org/officeDocument/2006/relationships/image" Target="../media/image32.png"/><Relationship Id="rId12" Type="http://schemas.openxmlformats.org/officeDocument/2006/relationships/image" Target="../media/image31.png"/><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3919" y="1"/>
            <a:ext cx="10424161" cy="1916976"/>
          </a:xfrm>
        </p:spPr>
        <p:txBody>
          <a:bodyPr anchor="ctr" anchorCtr="1">
            <a:normAutofit/>
          </a:bodyPr>
          <a:lstStyle/>
          <a:p>
            <a:r>
              <a:rPr lang="en-US" altLang="zh-CN" sz="3600" b="0" i="0" u="none" strike="noStrike" baseline="0" dirty="0">
                <a:latin typeface="Times New Roman" panose="02020503050405090304" pitchFamily="18" charset="0"/>
                <a:cs typeface="Times New Roman" panose="02020503050405090304" pitchFamily="18" charset="0"/>
              </a:rPr>
              <a:t>Unbalanced</a:t>
            </a:r>
            <a:r>
              <a:rPr lang="zh-CN" altLang="en-US" sz="3600" b="0" i="0" u="none" strike="noStrike" baseline="0" dirty="0">
                <a:latin typeface="Times New Roman" panose="02020503050405090304" pitchFamily="18" charset="0"/>
                <a:cs typeface="Times New Roman" panose="02020503050405090304" pitchFamily="18" charset="0"/>
              </a:rPr>
              <a:t> </a:t>
            </a:r>
            <a:r>
              <a:rPr lang="en-US" altLang="zh-CN" sz="3600" b="0" i="0" u="none" strike="noStrike" baseline="0" dirty="0">
                <a:latin typeface="Times New Roman" panose="02020503050405090304" pitchFamily="18" charset="0"/>
                <a:cs typeface="Times New Roman" panose="02020503050405090304" pitchFamily="18" charset="0"/>
              </a:rPr>
              <a:t>Circuit</a:t>
            </a:r>
            <a:r>
              <a:rPr lang="zh-CN" altLang="en-US" sz="3600" b="0" i="0" u="none" strike="noStrike" baseline="0" dirty="0">
                <a:latin typeface="Times New Roman" panose="02020503050405090304" pitchFamily="18" charset="0"/>
                <a:cs typeface="Times New Roman" panose="02020503050405090304" pitchFamily="18" charset="0"/>
              </a:rPr>
              <a:t> </a:t>
            </a:r>
            <a:r>
              <a:rPr lang="en-US" altLang="zh-CN" sz="3600" b="0" i="0" u="none" strike="noStrike" baseline="0" dirty="0">
                <a:latin typeface="Times New Roman" panose="02020503050405090304" pitchFamily="18" charset="0"/>
                <a:cs typeface="Times New Roman" panose="02020503050405090304" pitchFamily="18" charset="0"/>
              </a:rPr>
              <a:t>Private</a:t>
            </a:r>
            <a:r>
              <a:rPr lang="zh-CN" altLang="en-US" sz="3600" b="0" i="0" u="none" strike="noStrike" baseline="0" dirty="0">
                <a:latin typeface="Times New Roman" panose="02020503050405090304" pitchFamily="18" charset="0"/>
                <a:cs typeface="Times New Roman" panose="02020503050405090304" pitchFamily="18" charset="0"/>
              </a:rPr>
              <a:t> </a:t>
            </a:r>
            <a:r>
              <a:rPr lang="en-US" altLang="zh-CN" sz="3600" b="0" i="0" u="none" strike="noStrike" baseline="0" dirty="0">
                <a:latin typeface="Times New Roman" panose="02020503050405090304" pitchFamily="18" charset="0"/>
                <a:cs typeface="Times New Roman" panose="02020503050405090304" pitchFamily="18" charset="0"/>
              </a:rPr>
              <a:t>Set</a:t>
            </a:r>
            <a:r>
              <a:rPr lang="zh-CN" altLang="en-US" sz="3600" b="0" i="0" u="none" strike="noStrike" baseline="0" dirty="0">
                <a:latin typeface="Times New Roman" panose="02020503050405090304" pitchFamily="18" charset="0"/>
                <a:cs typeface="Times New Roman" panose="02020503050405090304" pitchFamily="18" charset="0"/>
              </a:rPr>
              <a:t> </a:t>
            </a:r>
            <a:r>
              <a:rPr lang="en-US" altLang="zh-CN" sz="3600" b="0" i="0" u="none" strike="noStrike" baseline="0" dirty="0">
                <a:latin typeface="Times New Roman" panose="02020503050405090304" pitchFamily="18" charset="0"/>
                <a:cs typeface="Times New Roman" panose="02020503050405090304" pitchFamily="18" charset="0"/>
              </a:rPr>
              <a:t>Intersection</a:t>
            </a:r>
            <a:br>
              <a:rPr lang="en-US" altLang="zh-CN" sz="3600" dirty="0">
                <a:latin typeface="Times New Roman" panose="02020503050405090304" pitchFamily="18" charset="0"/>
                <a:cs typeface="Times New Roman" panose="02020503050405090304" pitchFamily="18" charset="0"/>
              </a:rPr>
            </a:br>
            <a:r>
              <a:rPr lang="en-US" altLang="zh-CN" sz="3600" dirty="0">
                <a:latin typeface="Times New Roman" panose="02020503050405090304" pitchFamily="18" charset="0"/>
                <a:cs typeface="Times New Roman" panose="02020503050405090304" pitchFamily="18" charset="0"/>
              </a:rPr>
              <a:t>from</a:t>
            </a:r>
            <a:r>
              <a:rPr lang="zh-CN" altLang="en-US" sz="3600" dirty="0">
                <a:latin typeface="Times New Roman" panose="02020503050405090304" pitchFamily="18" charset="0"/>
                <a:cs typeface="Times New Roman" panose="02020503050405090304" pitchFamily="18" charset="0"/>
              </a:rPr>
              <a:t> </a:t>
            </a:r>
            <a:r>
              <a:rPr lang="en-US" altLang="zh-CN" sz="3600" dirty="0">
                <a:latin typeface="Times New Roman" panose="02020503050405090304" pitchFamily="18" charset="0"/>
                <a:cs typeface="Times New Roman" panose="02020503050405090304" pitchFamily="18" charset="0"/>
              </a:rPr>
              <a:t>Oblivious</a:t>
            </a:r>
            <a:r>
              <a:rPr lang="zh-CN" altLang="en-US" sz="3600" dirty="0">
                <a:latin typeface="Times New Roman" panose="02020503050405090304" pitchFamily="18" charset="0"/>
                <a:cs typeface="Times New Roman" panose="02020503050405090304" pitchFamily="18" charset="0"/>
              </a:rPr>
              <a:t> </a:t>
            </a:r>
            <a:r>
              <a:rPr lang="en-US" altLang="zh-CN" sz="3600" dirty="0">
                <a:latin typeface="Times New Roman" panose="02020503050405090304" pitchFamily="18" charset="0"/>
                <a:cs typeface="Times New Roman" panose="02020503050405090304" pitchFamily="18" charset="0"/>
              </a:rPr>
              <a:t>Key-Value</a:t>
            </a:r>
            <a:r>
              <a:rPr lang="zh-CN" altLang="en-US" sz="3600" dirty="0">
                <a:latin typeface="Times New Roman" panose="02020503050405090304" pitchFamily="18" charset="0"/>
                <a:cs typeface="Times New Roman" panose="02020503050405090304" pitchFamily="18" charset="0"/>
              </a:rPr>
              <a:t> </a:t>
            </a:r>
            <a:r>
              <a:rPr lang="en-US" altLang="zh-CN" sz="3600" dirty="0">
                <a:latin typeface="Times New Roman" panose="02020503050405090304" pitchFamily="18" charset="0"/>
                <a:cs typeface="Times New Roman" panose="02020503050405090304" pitchFamily="18" charset="0"/>
              </a:rPr>
              <a:t>Retrieval</a:t>
            </a:r>
            <a:endParaRPr lang="zh-CN" altLang="en-US" sz="3600" dirty="0">
              <a:latin typeface="Times New Roman" panose="02020503050405090304" pitchFamily="18" charset="0"/>
              <a:cs typeface="Times New Roman" panose="02020503050405090304" pitchFamily="18" charset="0"/>
            </a:endParaRPr>
          </a:p>
        </p:txBody>
      </p:sp>
      <p:sp>
        <p:nvSpPr>
          <p:cNvPr id="3" name="副标题 2"/>
          <p:cNvSpPr>
            <a:spLocks noGrp="1"/>
          </p:cNvSpPr>
          <p:nvPr>
            <p:ph type="subTitle" idx="1"/>
          </p:nvPr>
        </p:nvSpPr>
        <p:spPr>
          <a:xfrm>
            <a:off x="263525" y="4827053"/>
            <a:ext cx="11664950" cy="2030948"/>
          </a:xfrm>
        </p:spPr>
        <p:txBody>
          <a:bodyPr>
            <a:normAutofit/>
          </a:bodyPr>
          <a:lstStyle/>
          <a:p>
            <a:r>
              <a:rPr lang="en-US" altLang="zh-CN" sz="2000" dirty="0"/>
              <a:t>Meng</a:t>
            </a:r>
            <a:r>
              <a:rPr lang="zh-CN" altLang="en-US" sz="2000" dirty="0"/>
              <a:t> </a:t>
            </a:r>
            <a:r>
              <a:rPr lang="en-US" altLang="zh-CN" sz="2000" dirty="0"/>
              <a:t>Hao</a:t>
            </a:r>
            <a:r>
              <a:rPr lang="en-US" altLang="zh-CN" sz="2000" baseline="30000" dirty="0"/>
              <a:t>1</a:t>
            </a:r>
            <a:r>
              <a:rPr lang="en-US" altLang="zh-CN" sz="2000" dirty="0"/>
              <a:t>, </a:t>
            </a:r>
            <a:r>
              <a:rPr lang="en-US" altLang="zh-CN" sz="2000" u="sng" dirty="0" err="1"/>
              <a:t>Weiran</a:t>
            </a:r>
            <a:r>
              <a:rPr lang="zh-CN" altLang="en-US" sz="2000" u="sng" dirty="0"/>
              <a:t> </a:t>
            </a:r>
            <a:r>
              <a:rPr lang="en-US" altLang="zh-CN" sz="2000" u="sng" dirty="0"/>
              <a:t>Liu</a:t>
            </a:r>
            <a:r>
              <a:rPr lang="en-US" altLang="zh-CN" sz="2000" baseline="30000" dirty="0"/>
              <a:t>2</a:t>
            </a:r>
            <a:r>
              <a:rPr lang="en-US" altLang="zh-CN" sz="2000" dirty="0"/>
              <a:t>, </a:t>
            </a:r>
            <a:r>
              <a:rPr lang="en-US" altLang="zh-CN" sz="2000" dirty="0" err="1"/>
              <a:t>Liqiang</a:t>
            </a:r>
            <a:r>
              <a:rPr lang="zh-CN" altLang="en-US" sz="2000" dirty="0"/>
              <a:t> </a:t>
            </a:r>
            <a:r>
              <a:rPr lang="en-US" altLang="zh-CN" sz="2000" dirty="0"/>
              <a:t>Peng</a:t>
            </a:r>
            <a:r>
              <a:rPr lang="en-US" altLang="zh-CN" sz="2000" baseline="30000" dirty="0"/>
              <a:t>2</a:t>
            </a:r>
            <a:r>
              <a:rPr lang="en-US" altLang="zh-CN" sz="2000" dirty="0"/>
              <a:t>, Hongwei</a:t>
            </a:r>
            <a:r>
              <a:rPr lang="zh-CN" altLang="en-US" sz="2000" dirty="0"/>
              <a:t> </a:t>
            </a:r>
            <a:r>
              <a:rPr lang="en-US" altLang="zh-CN" sz="2000" dirty="0"/>
              <a:t>Li</a:t>
            </a:r>
            <a:r>
              <a:rPr lang="en-US" altLang="zh-CN" sz="2000" baseline="30000" dirty="0"/>
              <a:t>3</a:t>
            </a:r>
            <a:r>
              <a:rPr lang="en-US" altLang="zh-CN" sz="2000" dirty="0"/>
              <a:t>, Cong</a:t>
            </a:r>
            <a:r>
              <a:rPr lang="zh-CN" altLang="en-US" sz="2000" dirty="0"/>
              <a:t> </a:t>
            </a:r>
            <a:r>
              <a:rPr lang="en-US" altLang="zh-CN" sz="2000" dirty="0"/>
              <a:t>Zhang</a:t>
            </a:r>
            <a:r>
              <a:rPr lang="en-US" altLang="zh-CN" sz="2000" baseline="30000" dirty="0"/>
              <a:t>4</a:t>
            </a:r>
            <a:r>
              <a:rPr lang="en-US" altLang="zh-CN" sz="2000" dirty="0"/>
              <a:t>,</a:t>
            </a:r>
            <a:r>
              <a:rPr lang="zh-CN" altLang="en-US" sz="2000" dirty="0"/>
              <a:t> </a:t>
            </a:r>
            <a:r>
              <a:rPr lang="en-US" altLang="zh-CN" sz="2000" dirty="0" err="1"/>
              <a:t>Hanxiao</a:t>
            </a:r>
            <a:r>
              <a:rPr lang="zh-CN" altLang="en-US" sz="2000" dirty="0"/>
              <a:t> </a:t>
            </a:r>
            <a:r>
              <a:rPr lang="en-US" altLang="zh-CN" sz="2000" dirty="0"/>
              <a:t>Chen</a:t>
            </a:r>
            <a:r>
              <a:rPr lang="en-US" altLang="zh-CN" sz="2000" baseline="30000" dirty="0"/>
              <a:t>1</a:t>
            </a:r>
            <a:r>
              <a:rPr lang="en-US" altLang="zh-CN" sz="2000" dirty="0"/>
              <a:t>,</a:t>
            </a:r>
            <a:r>
              <a:rPr lang="zh-CN" altLang="en-US" sz="2000" dirty="0"/>
              <a:t> </a:t>
            </a:r>
            <a:r>
              <a:rPr lang="en-US" altLang="zh-CN" sz="2000" dirty="0" err="1"/>
              <a:t>Tianwei</a:t>
            </a:r>
            <a:r>
              <a:rPr lang="zh-CN" altLang="en-US" sz="2000" dirty="0"/>
              <a:t> </a:t>
            </a:r>
            <a:r>
              <a:rPr lang="en-US" altLang="zh-CN" sz="2000" dirty="0"/>
              <a:t>Zhang</a:t>
            </a:r>
            <a:r>
              <a:rPr lang="en-US" altLang="zh-CN" sz="2000" baseline="30000" dirty="0"/>
              <a:t>1</a:t>
            </a:r>
            <a:endParaRPr lang="en-US" altLang="zh-CN" sz="2000" baseline="30000" dirty="0"/>
          </a:p>
          <a:p>
            <a:r>
              <a:rPr lang="en-US" altLang="zh-CN" sz="1600" baseline="30000" dirty="0"/>
              <a:t>1</a:t>
            </a:r>
            <a:r>
              <a:rPr lang="en-US" altLang="zh-CN" sz="1600" dirty="0"/>
              <a:t>Nanyang</a:t>
            </a:r>
            <a:r>
              <a:rPr lang="zh-CN" altLang="en-US" sz="1600" dirty="0"/>
              <a:t> </a:t>
            </a:r>
            <a:r>
              <a:rPr lang="en-US" altLang="zh-CN" sz="1600" dirty="0"/>
              <a:t>Technological</a:t>
            </a:r>
            <a:r>
              <a:rPr lang="zh-CN" altLang="en-US" sz="1600" dirty="0"/>
              <a:t> </a:t>
            </a:r>
            <a:r>
              <a:rPr lang="en-US" altLang="zh-CN" sz="1600" dirty="0"/>
              <a:t>University</a:t>
            </a:r>
            <a:endParaRPr lang="en-US" altLang="zh-CN" sz="1600" dirty="0"/>
          </a:p>
          <a:p>
            <a:r>
              <a:rPr lang="en-US" altLang="zh-CN" sz="1600" baseline="30000" dirty="0"/>
              <a:t>2</a:t>
            </a:r>
            <a:r>
              <a:rPr lang="en-US" altLang="zh-CN" sz="1600" dirty="0"/>
              <a:t>Alibaba Group</a:t>
            </a:r>
            <a:endParaRPr lang="en-US" altLang="zh-CN" sz="1600" dirty="0"/>
          </a:p>
          <a:p>
            <a:r>
              <a:rPr lang="en-US" altLang="zh-CN" sz="1600" baseline="30000" dirty="0"/>
              <a:t>3</a:t>
            </a:r>
            <a:r>
              <a:rPr lang="en-US" altLang="zh-CN" sz="1600" dirty="0"/>
              <a:t>Peng</a:t>
            </a:r>
            <a:r>
              <a:rPr lang="zh-CN" altLang="en-US" sz="1600" dirty="0"/>
              <a:t> </a:t>
            </a:r>
            <a:r>
              <a:rPr lang="en-US" altLang="zh-CN" sz="1600" dirty="0"/>
              <a:t>Cheng</a:t>
            </a:r>
            <a:r>
              <a:rPr lang="zh-CN" altLang="en-US" sz="1600" dirty="0"/>
              <a:t> </a:t>
            </a:r>
            <a:r>
              <a:rPr lang="en-US" altLang="zh-CN" sz="1600" dirty="0"/>
              <a:t>Laboratory</a:t>
            </a:r>
            <a:endParaRPr lang="en-US" altLang="zh-CN" sz="1600" dirty="0"/>
          </a:p>
          <a:p>
            <a:r>
              <a:rPr lang="en-US" altLang="zh-CN" sz="1600" baseline="30000" dirty="0"/>
              <a:t>4</a:t>
            </a:r>
            <a:r>
              <a:rPr lang="en-US" altLang="zh-CN" sz="1600" dirty="0"/>
              <a:t>Institute for Advanced Study, </a:t>
            </a:r>
            <a:r>
              <a:rPr lang="en-US" altLang="zh-CN" sz="1600" dirty="0" err="1"/>
              <a:t>BNRist</a:t>
            </a:r>
            <a:r>
              <a:rPr lang="en-US" altLang="zh-CN" sz="1600" dirty="0"/>
              <a:t>, Tsinghua University </a:t>
            </a:r>
            <a:endParaRPr lang="en-US" altLang="zh-CN" sz="1600" baseline="30000" dirty="0"/>
          </a:p>
        </p:txBody>
      </p:sp>
      <p:grpSp>
        <p:nvGrpSpPr>
          <p:cNvPr id="13" name="组合 12"/>
          <p:cNvGrpSpPr/>
          <p:nvPr/>
        </p:nvGrpSpPr>
        <p:grpSpPr>
          <a:xfrm>
            <a:off x="4616073" y="1778316"/>
            <a:ext cx="2970387" cy="2692189"/>
            <a:chOff x="4616073" y="1778316"/>
            <a:chExt cx="2970387" cy="2692189"/>
          </a:xfrm>
        </p:grpSpPr>
        <mc:AlternateContent xmlns:mc="http://schemas.openxmlformats.org/markup-compatibility/2006">
          <mc:Choice xmlns:a14="http://schemas.microsoft.com/office/drawing/2010/main" Requires="a14">
            <p:sp>
              <p:nvSpPr>
                <p:cNvPr id="14" name="文本框 13"/>
                <p:cNvSpPr txBox="1"/>
                <p:nvPr/>
              </p:nvSpPr>
              <p:spPr>
                <a:xfrm>
                  <a:off x="5294892" y="1778316"/>
                  <a:ext cx="1607127"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sz="2000" b="0" i="1" smtClean="0">
                            <a:solidFill>
                              <a:srgbClr val="FF0000"/>
                            </a:solidFill>
                            <a:latin typeface="Cambria Math" panose="02040503050406030204" pitchFamily="18" charset="0"/>
                          </a:rPr>
                          <m:t>𝑓</m:t>
                        </m:r>
                        <m:d>
                          <m:dPr>
                            <m:ctrlPr>
                              <a:rPr kumimoji="1" lang="en-US" altLang="zh-CN" sz="2000" b="0" i="1" smtClean="0">
                                <a:solidFill>
                                  <a:srgbClr val="FF0000"/>
                                </a:solidFill>
                                <a:latin typeface="Cambria Math" panose="02040503050406030204" pitchFamily="18" charset="0"/>
                              </a:rPr>
                            </m:ctrlPr>
                          </m:dPr>
                          <m:e>
                            <m:r>
                              <a:rPr kumimoji="1" lang="en-US" altLang="zh-CN" sz="2000" i="1">
                                <a:latin typeface="Cambria Math" panose="02040503050406030204" pitchFamily="18" charset="0"/>
                              </a:rPr>
                              <m:t>𝐴</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rPr>
                              <m:t>𝐵</m:t>
                            </m:r>
                          </m:e>
                        </m:d>
                      </m:oMath>
                    </m:oMathPara>
                  </a14:m>
                  <a:endParaRPr kumimoji="1" lang="zh-CN" altLang="en-US" sz="2000" dirty="0">
                    <a:solidFill>
                      <a:schemeClr val="tx1"/>
                    </a:solidFill>
                  </a:endParaRPr>
                </a:p>
              </p:txBody>
            </p:sp>
          </mc:Choice>
          <mc:Fallback>
            <p:sp>
              <p:nvSpPr>
                <p:cNvPr id="14" name="文本框 13"/>
                <p:cNvSpPr txBox="1">
                  <a:spLocks noRot="1" noChangeAspect="1" noMove="1" noResize="1" noEditPoints="1" noAdjustHandles="1" noChangeArrowheads="1" noChangeShapeType="1" noTextEdit="1"/>
                </p:cNvSpPr>
                <p:nvPr/>
              </p:nvSpPr>
              <p:spPr>
                <a:xfrm>
                  <a:off x="5294892" y="1778316"/>
                  <a:ext cx="1607127" cy="400110"/>
                </a:xfrm>
                <a:prstGeom prst="rect">
                  <a:avLst/>
                </a:prstGeom>
                <a:blipFill rotWithShape="1">
                  <a:blip r:embed="rId1"/>
                </a:blipFill>
              </p:spPr>
              <p:txBody>
                <a:bodyPr/>
                <a:lstStyle/>
                <a:p>
                  <a:r>
                    <a:rPr lang="zh-CN" altLang="en-US">
                      <a:noFill/>
                    </a:rPr>
                    <a:t> </a:t>
                  </a:r>
                </a:p>
              </p:txBody>
            </p:sp>
          </mc:Fallback>
        </mc:AlternateContent>
        <p:grpSp>
          <p:nvGrpSpPr>
            <p:cNvPr id="10" name="组合 9"/>
            <p:cNvGrpSpPr/>
            <p:nvPr/>
          </p:nvGrpSpPr>
          <p:grpSpPr>
            <a:xfrm>
              <a:off x="4616073" y="2203065"/>
              <a:ext cx="2970387" cy="2267440"/>
              <a:chOff x="4302040" y="2489390"/>
              <a:chExt cx="2970387" cy="2267440"/>
            </a:xfrm>
          </p:grpSpPr>
          <p:sp>
            <p:nvSpPr>
              <p:cNvPr id="8" name="任意形状 7"/>
              <p:cNvSpPr/>
              <p:nvPr/>
            </p:nvSpPr>
            <p:spPr>
              <a:xfrm>
                <a:off x="6425186" y="3369910"/>
                <a:ext cx="144294" cy="560121"/>
              </a:xfrm>
              <a:custGeom>
                <a:avLst/>
                <a:gdLst>
                  <a:gd name="connsiteX0" fmla="*/ 114906 w 144294"/>
                  <a:gd name="connsiteY0" fmla="*/ 0 h 560121"/>
                  <a:gd name="connsiteX1" fmla="*/ 121261 w 144294"/>
                  <a:gd name="connsiteY1" fmla="*/ 24717 h 560121"/>
                  <a:gd name="connsiteX2" fmla="*/ 144294 w 144294"/>
                  <a:gd name="connsiteY2" fmla="*/ 253201 h 560121"/>
                  <a:gd name="connsiteX3" fmla="*/ 121261 w 144294"/>
                  <a:gd name="connsiteY3" fmla="*/ 481685 h 560121"/>
                  <a:gd name="connsiteX4" fmla="*/ 101093 w 144294"/>
                  <a:gd name="connsiteY4" fmla="*/ 560121 h 560121"/>
                  <a:gd name="connsiteX5" fmla="*/ 72348 w 144294"/>
                  <a:gd name="connsiteY5" fmla="*/ 525281 h 560121"/>
                  <a:gd name="connsiteX6" fmla="*/ 0 w 144294"/>
                  <a:gd name="connsiteY6" fmla="*/ 288431 h 560121"/>
                  <a:gd name="connsiteX7" fmla="*/ 72348 w 144294"/>
                  <a:gd name="connsiteY7" fmla="*/ 51581 h 560121"/>
                  <a:gd name="connsiteX8" fmla="*/ 114906 w 144294"/>
                  <a:gd name="connsiteY8" fmla="*/ 0 h 56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94" h="560121">
                    <a:moveTo>
                      <a:pt x="114906" y="0"/>
                    </a:moveTo>
                    <a:lnTo>
                      <a:pt x="121261" y="24717"/>
                    </a:lnTo>
                    <a:cubicBezTo>
                      <a:pt x="136363" y="98520"/>
                      <a:pt x="144294" y="174934"/>
                      <a:pt x="144294" y="253201"/>
                    </a:cubicBezTo>
                    <a:cubicBezTo>
                      <a:pt x="144294" y="331468"/>
                      <a:pt x="136363" y="407883"/>
                      <a:pt x="121261" y="481685"/>
                    </a:cubicBezTo>
                    <a:lnTo>
                      <a:pt x="101093" y="560121"/>
                    </a:lnTo>
                    <a:lnTo>
                      <a:pt x="72348" y="525281"/>
                    </a:lnTo>
                    <a:cubicBezTo>
                      <a:pt x="26671" y="457671"/>
                      <a:pt x="0" y="376166"/>
                      <a:pt x="0" y="288431"/>
                    </a:cubicBezTo>
                    <a:cubicBezTo>
                      <a:pt x="0" y="200697"/>
                      <a:pt x="26671" y="119191"/>
                      <a:pt x="72348" y="51581"/>
                    </a:cubicBezTo>
                    <a:lnTo>
                      <a:pt x="114906" y="0"/>
                    </a:lnTo>
                    <a:close/>
                  </a:path>
                </a:pathLst>
              </a:custGeom>
              <a:solidFill>
                <a:schemeClr val="accent1">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800" dirty="0">
                  <a:solidFill>
                    <a:schemeClr val="tx1"/>
                  </a:solidFill>
                </a:endParaRPr>
              </a:p>
            </p:txBody>
          </p:sp>
          <p:sp>
            <p:nvSpPr>
              <p:cNvPr id="7" name="任意形状 6"/>
              <p:cNvSpPr/>
              <p:nvPr/>
            </p:nvSpPr>
            <p:spPr>
              <a:xfrm>
                <a:off x="4302040" y="2489390"/>
                <a:ext cx="2238052" cy="2267440"/>
              </a:xfrm>
              <a:custGeom>
                <a:avLst/>
                <a:gdLst>
                  <a:gd name="connsiteX0" fmla="*/ 1133720 w 2238052"/>
                  <a:gd name="connsiteY0" fmla="*/ 0 h 2267440"/>
                  <a:gd name="connsiteX1" fmla="*/ 2216470 w 2238052"/>
                  <a:gd name="connsiteY1" fmla="*/ 796586 h 2267440"/>
                  <a:gd name="connsiteX2" fmla="*/ 2238052 w 2238052"/>
                  <a:gd name="connsiteY2" fmla="*/ 880519 h 2267440"/>
                  <a:gd name="connsiteX3" fmla="*/ 2195494 w 2238052"/>
                  <a:gd name="connsiteY3" fmla="*/ 932100 h 2267440"/>
                  <a:gd name="connsiteX4" fmla="*/ 2123146 w 2238052"/>
                  <a:gd name="connsiteY4" fmla="*/ 1168950 h 2267440"/>
                  <a:gd name="connsiteX5" fmla="*/ 2195494 w 2238052"/>
                  <a:gd name="connsiteY5" fmla="*/ 1405800 h 2267440"/>
                  <a:gd name="connsiteX6" fmla="*/ 2224239 w 2238052"/>
                  <a:gd name="connsiteY6" fmla="*/ 1440640 h 2267440"/>
                  <a:gd name="connsiteX7" fmla="*/ 2216470 w 2238052"/>
                  <a:gd name="connsiteY7" fmla="*/ 1470854 h 2267440"/>
                  <a:gd name="connsiteX8" fmla="*/ 1133720 w 2238052"/>
                  <a:gd name="connsiteY8" fmla="*/ 2267440 h 2267440"/>
                  <a:gd name="connsiteX9" fmla="*/ 0 w 2238052"/>
                  <a:gd name="connsiteY9" fmla="*/ 1133720 h 2267440"/>
                  <a:gd name="connsiteX10" fmla="*/ 1133720 w 2238052"/>
                  <a:gd name="connsiteY10" fmla="*/ 0 h 226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8052" h="2267440">
                    <a:moveTo>
                      <a:pt x="1133720" y="0"/>
                    </a:moveTo>
                    <a:cubicBezTo>
                      <a:pt x="1642455" y="0"/>
                      <a:pt x="2072928" y="335085"/>
                      <a:pt x="2216470" y="796586"/>
                    </a:cubicBezTo>
                    <a:lnTo>
                      <a:pt x="2238052" y="880519"/>
                    </a:lnTo>
                    <a:lnTo>
                      <a:pt x="2195494" y="932100"/>
                    </a:lnTo>
                    <a:cubicBezTo>
                      <a:pt x="2149817" y="999710"/>
                      <a:pt x="2123146" y="1081216"/>
                      <a:pt x="2123146" y="1168950"/>
                    </a:cubicBezTo>
                    <a:cubicBezTo>
                      <a:pt x="2123146" y="1256685"/>
                      <a:pt x="2149817" y="1338190"/>
                      <a:pt x="2195494" y="1405800"/>
                    </a:cubicBezTo>
                    <a:lnTo>
                      <a:pt x="2224239" y="1440640"/>
                    </a:lnTo>
                    <a:lnTo>
                      <a:pt x="2216470" y="1470854"/>
                    </a:lnTo>
                    <a:cubicBezTo>
                      <a:pt x="2072928" y="1932355"/>
                      <a:pt x="1642455" y="2267440"/>
                      <a:pt x="1133720" y="2267440"/>
                    </a:cubicBezTo>
                    <a:cubicBezTo>
                      <a:pt x="507584" y="2267440"/>
                      <a:pt x="0" y="1759856"/>
                      <a:pt x="0" y="1133720"/>
                    </a:cubicBezTo>
                    <a:cubicBezTo>
                      <a:pt x="0" y="507584"/>
                      <a:pt x="507584" y="0"/>
                      <a:pt x="1133720" y="0"/>
                    </a:cubicBezTo>
                    <a:close/>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zh-CN" sz="1800" dirty="0">
                    <a:solidFill>
                      <a:schemeClr val="tx1"/>
                    </a:solidFill>
                  </a:rPr>
                  <a:t>A</a:t>
                </a:r>
                <a:endParaRPr kumimoji="1" lang="zh-CN" altLang="en-US" sz="1800" dirty="0">
                  <a:solidFill>
                    <a:schemeClr val="tx1"/>
                  </a:solidFill>
                </a:endParaRPr>
              </a:p>
            </p:txBody>
          </p:sp>
          <p:sp>
            <p:nvSpPr>
              <p:cNvPr id="6" name="任意形状 5"/>
              <p:cNvSpPr/>
              <p:nvPr/>
            </p:nvSpPr>
            <p:spPr>
              <a:xfrm>
                <a:off x="6526280" y="3234720"/>
                <a:ext cx="746147" cy="847240"/>
              </a:xfrm>
              <a:custGeom>
                <a:avLst/>
                <a:gdLst>
                  <a:gd name="connsiteX0" fmla="*/ 322527 w 746147"/>
                  <a:gd name="connsiteY0" fmla="*/ 0 h 847240"/>
                  <a:gd name="connsiteX1" fmla="*/ 746147 w 746147"/>
                  <a:gd name="connsiteY1" fmla="*/ 423620 h 847240"/>
                  <a:gd name="connsiteX2" fmla="*/ 322527 w 746147"/>
                  <a:gd name="connsiteY2" fmla="*/ 847240 h 847240"/>
                  <a:gd name="connsiteX3" fmla="*/ 22982 w 746147"/>
                  <a:gd name="connsiteY3" fmla="*/ 723165 h 847240"/>
                  <a:gd name="connsiteX4" fmla="*/ 0 w 746147"/>
                  <a:gd name="connsiteY4" fmla="*/ 695310 h 847240"/>
                  <a:gd name="connsiteX5" fmla="*/ 20168 w 746147"/>
                  <a:gd name="connsiteY5" fmla="*/ 616874 h 847240"/>
                  <a:gd name="connsiteX6" fmla="*/ 43201 w 746147"/>
                  <a:gd name="connsiteY6" fmla="*/ 388390 h 847240"/>
                  <a:gd name="connsiteX7" fmla="*/ 20168 w 746147"/>
                  <a:gd name="connsiteY7" fmla="*/ 159906 h 847240"/>
                  <a:gd name="connsiteX8" fmla="*/ 13813 w 746147"/>
                  <a:gd name="connsiteY8" fmla="*/ 135189 h 847240"/>
                  <a:gd name="connsiteX9" fmla="*/ 22982 w 746147"/>
                  <a:gd name="connsiteY9" fmla="*/ 124075 h 847240"/>
                  <a:gd name="connsiteX10" fmla="*/ 322527 w 746147"/>
                  <a:gd name="connsiteY10" fmla="*/ 0 h 8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147" h="847240">
                    <a:moveTo>
                      <a:pt x="322527" y="0"/>
                    </a:moveTo>
                    <a:cubicBezTo>
                      <a:pt x="556486" y="0"/>
                      <a:pt x="746147" y="189661"/>
                      <a:pt x="746147" y="423620"/>
                    </a:cubicBezTo>
                    <a:cubicBezTo>
                      <a:pt x="746147" y="657579"/>
                      <a:pt x="556486" y="847240"/>
                      <a:pt x="322527" y="847240"/>
                    </a:cubicBezTo>
                    <a:cubicBezTo>
                      <a:pt x="205548" y="847240"/>
                      <a:pt x="99643" y="799825"/>
                      <a:pt x="22982" y="723165"/>
                    </a:cubicBezTo>
                    <a:lnTo>
                      <a:pt x="0" y="695310"/>
                    </a:lnTo>
                    <a:lnTo>
                      <a:pt x="20168" y="616874"/>
                    </a:lnTo>
                    <a:cubicBezTo>
                      <a:pt x="35270" y="543072"/>
                      <a:pt x="43201" y="466657"/>
                      <a:pt x="43201" y="388390"/>
                    </a:cubicBezTo>
                    <a:cubicBezTo>
                      <a:pt x="43201" y="310123"/>
                      <a:pt x="35270" y="233709"/>
                      <a:pt x="20168" y="159906"/>
                    </a:cubicBezTo>
                    <a:lnTo>
                      <a:pt x="13813" y="135189"/>
                    </a:lnTo>
                    <a:lnTo>
                      <a:pt x="22982" y="124075"/>
                    </a:lnTo>
                    <a:cubicBezTo>
                      <a:pt x="99643" y="47415"/>
                      <a:pt x="205548" y="0"/>
                      <a:pt x="322527" y="0"/>
                    </a:cubicBezTo>
                    <a:close/>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zh-CN" sz="1800" dirty="0">
                    <a:solidFill>
                      <a:schemeClr val="tx1"/>
                    </a:solidFill>
                  </a:rPr>
                  <a:t>B</a:t>
                </a:r>
                <a:endParaRPr kumimoji="1" lang="zh-CN" altLang="en-US" sz="1800" dirty="0">
                  <a:solidFill>
                    <a:schemeClr val="tx1"/>
                  </a:solidFil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2.2</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Oblivious</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Pseudo-Random</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Function</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(OPRF)</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sp>
        <p:nvSpPr>
          <p:cNvPr id="5" name="矩形 4"/>
          <p:cNvSpPr/>
          <p:nvPr/>
        </p:nvSpPr>
        <p:spPr>
          <a:xfrm>
            <a:off x="263525" y="1486185"/>
            <a:ext cx="11664948" cy="530526"/>
          </a:xfrm>
          <a:prstGeom prst="rect">
            <a:avLst/>
          </a:prstGeom>
        </p:spPr>
        <p:txBody>
          <a:bodyPr wrap="square" anchor="t" anchorCtr="0">
            <a:noAutofit/>
          </a:bodyPr>
          <a:lstStyle/>
          <a:p>
            <a:pPr>
              <a:lnSpc>
                <a:spcPct val="150000"/>
              </a:lnSpc>
            </a:pPr>
            <a:r>
              <a:rPr lang="en-US" altLang="zh-CN" dirty="0"/>
              <a:t>OPRF</a:t>
            </a:r>
            <a:r>
              <a:rPr lang="zh-CN" altLang="en-US" dirty="0"/>
              <a:t> </a:t>
            </a:r>
            <a:r>
              <a:rPr lang="en-US" altLang="zh-CN" dirty="0"/>
              <a:t>enables</a:t>
            </a:r>
            <a:r>
              <a:rPr lang="zh-CN" altLang="en-US" dirty="0"/>
              <a:t> </a:t>
            </a:r>
            <a:r>
              <a:rPr lang="en-US" altLang="zh-CN" dirty="0"/>
              <a:t>the</a:t>
            </a:r>
            <a:r>
              <a:rPr lang="zh-CN" altLang="en-US" dirty="0"/>
              <a:t> </a:t>
            </a:r>
            <a:r>
              <a:rPr lang="en-US" altLang="zh-CN" dirty="0"/>
              <a:t>client</a:t>
            </a:r>
            <a:r>
              <a:rPr lang="zh-CN" altLang="en-US" dirty="0"/>
              <a:t> </a:t>
            </a:r>
            <a:r>
              <a:rPr lang="en-US" altLang="zh-CN" dirty="0"/>
              <a:t>to</a:t>
            </a:r>
            <a:r>
              <a:rPr lang="zh-CN" altLang="en-US" dirty="0"/>
              <a:t> </a:t>
            </a:r>
            <a:r>
              <a:rPr lang="en-US" altLang="zh-CN" dirty="0">
                <a:solidFill>
                  <a:srgbClr val="FF0000"/>
                </a:solidFill>
              </a:rPr>
              <a:t>evaluate</a:t>
            </a:r>
            <a:r>
              <a:rPr lang="zh-CN" altLang="en-US" dirty="0">
                <a:solidFill>
                  <a:srgbClr val="FF0000"/>
                </a:solidFill>
              </a:rPr>
              <a:t> </a:t>
            </a:r>
            <a:r>
              <a:rPr lang="en-US" altLang="zh-CN" dirty="0">
                <a:solidFill>
                  <a:srgbClr val="FF0000"/>
                </a:solidFill>
              </a:rPr>
              <a:t>PRF</a:t>
            </a:r>
            <a:r>
              <a:rPr lang="zh-CN" altLang="en-US" dirty="0">
                <a:solidFill>
                  <a:srgbClr val="FF0000"/>
                </a:solidFill>
              </a:rPr>
              <a:t> </a:t>
            </a:r>
            <a:r>
              <a:rPr lang="en-US" altLang="zh-CN" dirty="0">
                <a:solidFill>
                  <a:srgbClr val="FF0000"/>
                </a:solidFill>
              </a:rPr>
              <a:t>obliviously</a:t>
            </a:r>
            <a:r>
              <a:rPr lang="zh-CN" altLang="en-US" dirty="0">
                <a:solidFill>
                  <a:srgbClr val="FF0000"/>
                </a:solidFill>
              </a:rPr>
              <a:t> </a:t>
            </a:r>
            <a:r>
              <a:rPr lang="en-US" altLang="zh-CN" dirty="0"/>
              <a:t>(i.e.,</a:t>
            </a:r>
            <a:r>
              <a:rPr lang="zh-CN" altLang="en-US" dirty="0"/>
              <a:t> </a:t>
            </a:r>
            <a:r>
              <a:rPr lang="en-US" altLang="zh-CN" dirty="0"/>
              <a:t>without</a:t>
            </a:r>
            <a:r>
              <a:rPr lang="zh-CN" altLang="en-US" dirty="0"/>
              <a:t> </a:t>
            </a:r>
            <a:r>
              <a:rPr lang="en-US" altLang="zh-CN" dirty="0"/>
              <a:t>knowing</a:t>
            </a:r>
            <a:r>
              <a:rPr lang="zh-CN" altLang="en-US" dirty="0"/>
              <a:t> </a:t>
            </a:r>
            <a:r>
              <a:rPr lang="en-US" altLang="zh-CN" dirty="0"/>
              <a:t>the</a:t>
            </a:r>
            <a:r>
              <a:rPr lang="zh-CN" altLang="en-US" dirty="0"/>
              <a:t> </a:t>
            </a:r>
            <a:r>
              <a:rPr lang="en-US" altLang="zh-CN" dirty="0"/>
              <a:t>key),</a:t>
            </a:r>
            <a:r>
              <a:rPr lang="zh-CN" altLang="en-US" dirty="0"/>
              <a:t> </a:t>
            </a:r>
            <a:r>
              <a:rPr lang="en-US" altLang="zh-CN" dirty="0"/>
              <a:t>while</a:t>
            </a:r>
            <a:r>
              <a:rPr lang="zh-CN" altLang="en-US" dirty="0"/>
              <a:t> </a:t>
            </a:r>
            <a:r>
              <a:rPr lang="en-US" altLang="zh-CN" dirty="0"/>
              <a:t>the</a:t>
            </a:r>
            <a:r>
              <a:rPr lang="zh-CN" altLang="en-US" dirty="0"/>
              <a:t> </a:t>
            </a:r>
            <a:r>
              <a:rPr lang="en-US" altLang="zh-CN" dirty="0"/>
              <a:t>server</a:t>
            </a:r>
            <a:r>
              <a:rPr lang="zh-CN" altLang="en-US" dirty="0"/>
              <a:t> </a:t>
            </a:r>
            <a:r>
              <a:rPr lang="en-US" altLang="zh-CN" dirty="0">
                <a:solidFill>
                  <a:srgbClr val="FF0000"/>
                </a:solidFill>
              </a:rPr>
              <a:t>only</a:t>
            </a:r>
            <a:r>
              <a:rPr lang="zh-CN" altLang="en-US" dirty="0">
                <a:solidFill>
                  <a:srgbClr val="FF0000"/>
                </a:solidFill>
              </a:rPr>
              <a:t> </a:t>
            </a:r>
            <a:r>
              <a:rPr lang="en-US" altLang="zh-CN" dirty="0">
                <a:solidFill>
                  <a:srgbClr val="FF0000"/>
                </a:solidFill>
              </a:rPr>
              <a:t>learns</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key</a:t>
            </a:r>
            <a:r>
              <a:rPr lang="en-US" altLang="zh-CN" dirty="0"/>
              <a:t>.</a:t>
            </a:r>
            <a:endParaRPr lang="en-US" altLang="zh-CN" dirty="0">
              <a:latin typeface="Times New Roman" panose="02020503050405090304" pitchFamily="18" charset="0"/>
              <a:cs typeface="Times New Roman" panose="02020503050405090304" pitchFamily="18" charset="0"/>
            </a:endParaRPr>
          </a:p>
        </p:txBody>
      </p:sp>
      <p:grpSp>
        <p:nvGrpSpPr>
          <p:cNvPr id="7" name="组合 6"/>
          <p:cNvGrpSpPr/>
          <p:nvPr/>
        </p:nvGrpSpPr>
        <p:grpSpPr>
          <a:xfrm>
            <a:off x="263525" y="2113828"/>
            <a:ext cx="1056408" cy="1468583"/>
            <a:chOff x="277087" y="1581727"/>
            <a:chExt cx="1089025" cy="1468583"/>
          </a:xfrm>
        </p:grpSpPr>
        <p:pic>
          <p:nvPicPr>
            <p:cNvPr id="8" name="图片 7"/>
            <p:cNvPicPr>
              <a:picLocks noChangeAspect="1"/>
            </p:cNvPicPr>
            <p:nvPr/>
          </p:nvPicPr>
          <p:blipFill>
            <a:blip r:embed="rId1"/>
            <a:stretch>
              <a:fillRect/>
            </a:stretch>
          </p:blipFill>
          <p:spPr>
            <a:xfrm>
              <a:off x="277087" y="1581727"/>
              <a:ext cx="1089025" cy="1089025"/>
            </a:xfrm>
            <a:prstGeom prst="rect">
              <a:avLst/>
            </a:prstGeom>
          </p:spPr>
        </p:pic>
        <p:sp>
          <p:nvSpPr>
            <p:cNvPr id="9" name="文本框 8"/>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10" name="组合 9"/>
          <p:cNvGrpSpPr/>
          <p:nvPr/>
        </p:nvGrpSpPr>
        <p:grpSpPr>
          <a:xfrm>
            <a:off x="10882164" y="2121640"/>
            <a:ext cx="1046311" cy="1460768"/>
            <a:chOff x="10835984" y="1584181"/>
            <a:chExt cx="1089025" cy="1460768"/>
          </a:xfrm>
        </p:grpSpPr>
        <p:pic>
          <p:nvPicPr>
            <p:cNvPr id="11" name="图片 10"/>
            <p:cNvPicPr>
              <a:picLocks noChangeAspect="1"/>
            </p:cNvPicPr>
            <p:nvPr/>
          </p:nvPicPr>
          <p:blipFill>
            <a:blip r:embed="rId2"/>
            <a:stretch>
              <a:fillRect/>
            </a:stretch>
          </p:blipFill>
          <p:spPr>
            <a:xfrm>
              <a:off x="10838438" y="1584181"/>
              <a:ext cx="1086571" cy="1086571"/>
            </a:xfrm>
            <a:prstGeom prst="rect">
              <a:avLst/>
            </a:prstGeom>
          </p:spPr>
        </p:pic>
        <p:sp>
          <p:nvSpPr>
            <p:cNvPr id="12" name="文本框 11"/>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sp>
        <p:nvSpPr>
          <p:cNvPr id="13" name="矩形 12"/>
          <p:cNvSpPr/>
          <p:nvPr/>
        </p:nvSpPr>
        <p:spPr>
          <a:xfrm>
            <a:off x="5437255" y="2477033"/>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OPRF</a:t>
            </a:r>
            <a:endParaRPr kumimoji="1" lang="zh-CN" altLang="en-US" dirty="0">
              <a:solidFill>
                <a:schemeClr val="tx1"/>
              </a:solidFill>
            </a:endParaRPr>
          </a:p>
        </p:txBody>
      </p:sp>
      <p:cxnSp>
        <p:nvCxnSpPr>
          <p:cNvPr id="14" name="直线箭头连接符 13"/>
          <p:cNvCxnSpPr/>
          <p:nvPr/>
        </p:nvCxnSpPr>
        <p:spPr>
          <a:xfrm flipH="1">
            <a:off x="6761017" y="2627334"/>
            <a:ext cx="113520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7896225" y="2429586"/>
                <a:ext cx="281752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7896225" y="2429586"/>
                <a:ext cx="2817523" cy="369332"/>
              </a:xfrm>
              <a:prstGeom prst="rect">
                <a:avLst/>
              </a:prstGeom>
              <a:blipFill rotWithShape="1">
                <a:blip r:embed="rId3"/>
                <a:stretch>
                  <a:fillRect t="-21" r="1" b="128"/>
                </a:stretch>
              </a:blipFill>
            </p:spPr>
            <p:txBody>
              <a:bodyPr/>
              <a:lstStyle/>
              <a:p>
                <a:r>
                  <a:rPr lang="zh-CN" altLang="en-US">
                    <a:noFill/>
                  </a:rPr>
                  <a:t> </a:t>
                </a:r>
              </a:p>
            </p:txBody>
          </p:sp>
        </mc:Fallback>
      </mc:AlternateContent>
      <p:cxnSp>
        <p:nvCxnSpPr>
          <p:cNvPr id="17" name="直线箭头连接符 16"/>
          <p:cNvCxnSpPr/>
          <p:nvPr/>
        </p:nvCxnSpPr>
        <p:spPr>
          <a:xfrm>
            <a:off x="6770253" y="3119317"/>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本框 17"/>
              <p:cNvSpPr txBox="1"/>
              <p:nvPr/>
            </p:nvSpPr>
            <p:spPr>
              <a:xfrm>
                <a:off x="7905461" y="2928290"/>
                <a:ext cx="279905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18" name="文本框 17"/>
              <p:cNvSpPr txBox="1">
                <a:spLocks noRot="1" noChangeAspect="1" noMove="1" noResize="1" noEditPoints="1" noAdjustHandles="1" noChangeArrowheads="1" noChangeShapeType="1" noTextEdit="1"/>
              </p:cNvSpPr>
              <p:nvPr/>
            </p:nvSpPr>
            <p:spPr>
              <a:xfrm>
                <a:off x="7905461" y="2928290"/>
                <a:ext cx="2799051" cy="369332"/>
              </a:xfrm>
              <a:prstGeom prst="rect">
                <a:avLst/>
              </a:prstGeom>
              <a:blipFill rotWithShape="1">
                <a:blip r:embed="rId4"/>
                <a:stretch>
                  <a:fillRect l="-12" t="-83" r="11" b="18"/>
                </a:stretch>
              </a:blipFill>
            </p:spPr>
            <p:txBody>
              <a:bodyPr/>
              <a:lstStyle/>
              <a:p>
                <a:r>
                  <a:rPr lang="zh-CN" altLang="en-US">
                    <a:noFill/>
                  </a:rPr>
                  <a:t> </a:t>
                </a:r>
              </a:p>
            </p:txBody>
          </p:sp>
        </mc:Fallback>
      </mc:AlternateContent>
      <p:cxnSp>
        <p:nvCxnSpPr>
          <p:cNvPr id="19" name="直线箭头连接符 18"/>
          <p:cNvCxnSpPr/>
          <p:nvPr/>
        </p:nvCxnSpPr>
        <p:spPr>
          <a:xfrm flipH="1">
            <a:off x="4295774" y="3119317"/>
            <a:ext cx="1138345"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文本框 19"/>
              <p:cNvSpPr txBox="1"/>
              <p:nvPr/>
            </p:nvSpPr>
            <p:spPr>
              <a:xfrm>
                <a:off x="1492106" y="2920047"/>
                <a:ext cx="279905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𝑘</m:t>
                      </m:r>
                    </m:oMath>
                  </m:oMathPara>
                </a14:m>
                <a:endParaRPr kumimoji="1" lang="zh-CN" altLang="en-US" dirty="0">
                  <a:solidFill>
                    <a:schemeClr val="tx1"/>
                  </a:solidFill>
                </a:endParaRPr>
              </a:p>
            </p:txBody>
          </p:sp>
        </mc:Choice>
        <mc:Fallback>
          <p:sp>
            <p:nvSpPr>
              <p:cNvPr id="20" name="文本框 19"/>
              <p:cNvSpPr txBox="1">
                <a:spLocks noRot="1" noChangeAspect="1" noMove="1" noResize="1" noEditPoints="1" noAdjustHandles="1" noChangeArrowheads="1" noChangeShapeType="1" noTextEdit="1"/>
              </p:cNvSpPr>
              <p:nvPr/>
            </p:nvSpPr>
            <p:spPr>
              <a:xfrm>
                <a:off x="1492106" y="2920047"/>
                <a:ext cx="2799050" cy="369332"/>
              </a:xfrm>
              <a:prstGeom prst="rect">
                <a:avLst/>
              </a:prstGeom>
              <a:blipFill rotWithShape="1">
                <a:blip r:embed="rId5"/>
                <a:stretch>
                  <a:fillRect l="-18" t="-86" r="16"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4295775" y="2101329"/>
                <a:ext cx="3600450" cy="369332"/>
              </a:xfrm>
              <a:prstGeom prst="rect">
                <a:avLst/>
              </a:prstGeom>
              <a:noFill/>
            </p:spPr>
            <p:txBody>
              <a:bodyPr wrap="square">
                <a:spAutoFit/>
              </a:bodyPr>
              <a:lstStyle/>
              <a:p>
                <a:pPr algn="ctr"/>
                <a14:m>
                  <m:oMath xmlns:m="http://schemas.openxmlformats.org/officeDocument/2006/math">
                    <m:r>
                      <a:rPr lang="en-US" altLang="zh-CN" b="0" i="1" smtClean="0">
                        <a:solidFill>
                          <a:schemeClr val="tx1"/>
                        </a:solidFill>
                        <a:latin typeface="Cambria Math" panose="02040503050406030204" pitchFamily="18" charset="0"/>
                      </a:rPr>
                      <m:t>𝐹</m:t>
                    </m:r>
                  </m:oMath>
                </a14:m>
                <a:r>
                  <a:rPr lang="zh-CN" altLang="en-US" dirty="0">
                    <a:solidFill>
                      <a:schemeClr val="tx1"/>
                    </a:solidFill>
                  </a:rPr>
                  <a:t> </a:t>
                </a:r>
                <a:r>
                  <a:rPr lang="en-US" altLang="zh-CN" dirty="0">
                    <a:solidFill>
                      <a:schemeClr val="tx1"/>
                    </a:solidFill>
                  </a:rPr>
                  <a:t>denotes</a:t>
                </a:r>
                <a:r>
                  <a:rPr lang="zh-CN" altLang="en-US" dirty="0">
                    <a:solidFill>
                      <a:schemeClr val="tx1"/>
                    </a:solidFill>
                  </a:rPr>
                  <a:t> </a:t>
                </a:r>
                <a:r>
                  <a:rPr lang="en-US" altLang="zh-CN" dirty="0">
                    <a:solidFill>
                      <a:schemeClr val="tx1"/>
                    </a:solidFill>
                  </a:rPr>
                  <a:t>a</a:t>
                </a:r>
                <a:r>
                  <a:rPr lang="zh-CN" altLang="en-US" dirty="0">
                    <a:solidFill>
                      <a:schemeClr val="tx1"/>
                    </a:solidFill>
                  </a:rPr>
                  <a:t> </a:t>
                </a:r>
                <a:r>
                  <a:rPr lang="en-US" altLang="zh-CN" dirty="0">
                    <a:solidFill>
                      <a:schemeClr val="tx1"/>
                    </a:solidFill>
                  </a:rPr>
                  <a:t>PRF</a:t>
                </a:r>
                <a:endParaRPr lang="zh-CN" altLang="en-US" dirty="0">
                  <a:solidFill>
                    <a:schemeClr val="tx1"/>
                  </a:solidFill>
                </a:endParaRPr>
              </a:p>
            </p:txBody>
          </p:sp>
        </mc:Choice>
        <mc:Fallback>
          <p:sp>
            <p:nvSpPr>
              <p:cNvPr id="21" name="文本框 20"/>
              <p:cNvSpPr txBox="1">
                <a:spLocks noRot="1" noChangeAspect="1" noMove="1" noResize="1" noEditPoints="1" noAdjustHandles="1" noChangeArrowheads="1" noChangeShapeType="1" noTextEdit="1"/>
              </p:cNvSpPr>
              <p:nvPr/>
            </p:nvSpPr>
            <p:spPr>
              <a:xfrm>
                <a:off x="4295775" y="2101329"/>
                <a:ext cx="3600450" cy="369332"/>
              </a:xfrm>
              <a:prstGeom prst="rect">
                <a:avLst/>
              </a:prstGeom>
              <a:blipFill rotWithShape="1">
                <a:blip r:embed="rId6"/>
                <a:stretch>
                  <a:fillRect t="-31" b="138"/>
                </a:stretch>
              </a:blipFill>
            </p:spPr>
            <p:txBody>
              <a:bodyPr/>
              <a:lstStyle/>
              <a:p>
                <a:r>
                  <a:rPr lang="zh-CN" altLang="en-US">
                    <a:noFill/>
                  </a:rPr>
                  <a:t> </a:t>
                </a:r>
              </a:p>
            </p:txBody>
          </p:sp>
        </mc:Fallback>
      </mc:AlternateContent>
      <p:sp>
        <p:nvSpPr>
          <p:cNvPr id="71" name="五边形 70"/>
          <p:cNvSpPr/>
          <p:nvPr/>
        </p:nvSpPr>
        <p:spPr>
          <a:xfrm>
            <a:off x="272761" y="1093676"/>
            <a:ext cx="1943966"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OPRF</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Functionality</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
        <p:nvSpPr>
          <p:cNvPr id="72" name="五边形 71"/>
          <p:cNvSpPr/>
          <p:nvPr/>
        </p:nvSpPr>
        <p:spPr>
          <a:xfrm>
            <a:off x="272761" y="3834807"/>
            <a:ext cx="1943966"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OPRF</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implies</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PSI</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grpSp>
        <p:nvGrpSpPr>
          <p:cNvPr id="73" name="组合 72"/>
          <p:cNvGrpSpPr/>
          <p:nvPr/>
        </p:nvGrpSpPr>
        <p:grpSpPr>
          <a:xfrm>
            <a:off x="272761" y="4431959"/>
            <a:ext cx="1056408" cy="1468583"/>
            <a:chOff x="277087" y="1581727"/>
            <a:chExt cx="1089025" cy="1468583"/>
          </a:xfrm>
        </p:grpSpPr>
        <p:pic>
          <p:nvPicPr>
            <p:cNvPr id="74" name="图片 73"/>
            <p:cNvPicPr>
              <a:picLocks noChangeAspect="1"/>
            </p:cNvPicPr>
            <p:nvPr/>
          </p:nvPicPr>
          <p:blipFill>
            <a:blip r:embed="rId1"/>
            <a:stretch>
              <a:fillRect/>
            </a:stretch>
          </p:blipFill>
          <p:spPr>
            <a:xfrm>
              <a:off x="277087" y="1581727"/>
              <a:ext cx="1089025" cy="1089025"/>
            </a:xfrm>
            <a:prstGeom prst="rect">
              <a:avLst/>
            </a:prstGeom>
          </p:spPr>
        </p:pic>
        <p:sp>
          <p:nvSpPr>
            <p:cNvPr id="75" name="文本框 74"/>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76" name="组合 75"/>
          <p:cNvGrpSpPr/>
          <p:nvPr/>
        </p:nvGrpSpPr>
        <p:grpSpPr>
          <a:xfrm>
            <a:off x="10891400" y="4439771"/>
            <a:ext cx="1046311" cy="1460768"/>
            <a:chOff x="10835984" y="1584181"/>
            <a:chExt cx="1089025" cy="1460768"/>
          </a:xfrm>
        </p:grpSpPr>
        <p:pic>
          <p:nvPicPr>
            <p:cNvPr id="77" name="图片 76"/>
            <p:cNvPicPr>
              <a:picLocks noChangeAspect="1"/>
            </p:cNvPicPr>
            <p:nvPr/>
          </p:nvPicPr>
          <p:blipFill>
            <a:blip r:embed="rId2"/>
            <a:stretch>
              <a:fillRect/>
            </a:stretch>
          </p:blipFill>
          <p:spPr>
            <a:xfrm>
              <a:off x="10838438" y="1584181"/>
              <a:ext cx="1086571" cy="1086571"/>
            </a:xfrm>
            <a:prstGeom prst="rect">
              <a:avLst/>
            </a:prstGeom>
          </p:spPr>
        </p:pic>
        <p:sp>
          <p:nvSpPr>
            <p:cNvPr id="78" name="文本框 77"/>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sp>
        <p:nvSpPr>
          <p:cNvPr id="79" name="矩形 78"/>
          <p:cNvSpPr/>
          <p:nvPr/>
        </p:nvSpPr>
        <p:spPr>
          <a:xfrm>
            <a:off x="5446491" y="4795164"/>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OPRF</a:t>
            </a:r>
            <a:endParaRPr kumimoji="1" lang="zh-CN" altLang="en-US" dirty="0">
              <a:solidFill>
                <a:schemeClr val="tx1"/>
              </a:solidFill>
            </a:endParaRPr>
          </a:p>
        </p:txBody>
      </p:sp>
      <p:cxnSp>
        <p:nvCxnSpPr>
          <p:cNvPr id="80" name="直线箭头连接符 79"/>
          <p:cNvCxnSpPr/>
          <p:nvPr/>
        </p:nvCxnSpPr>
        <p:spPr>
          <a:xfrm flipH="1">
            <a:off x="6770253" y="4945465"/>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文本框 80"/>
              <p:cNvSpPr txBox="1"/>
              <p:nvPr/>
            </p:nvSpPr>
            <p:spPr>
              <a:xfrm>
                <a:off x="7896226" y="4326453"/>
                <a:ext cx="28082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81" name="文本框 80"/>
              <p:cNvSpPr txBox="1">
                <a:spLocks noRot="1" noChangeAspect="1" noMove="1" noResize="1" noEditPoints="1" noAdjustHandles="1" noChangeArrowheads="1" noChangeShapeType="1" noTextEdit="1"/>
              </p:cNvSpPr>
              <p:nvPr/>
            </p:nvSpPr>
            <p:spPr>
              <a:xfrm>
                <a:off x="7896226" y="4326453"/>
                <a:ext cx="2808288" cy="369332"/>
              </a:xfrm>
              <a:prstGeom prst="rect">
                <a:avLst/>
              </a:prstGeom>
              <a:blipFill rotWithShape="1">
                <a:blip r:embed="rId7"/>
                <a:stretch>
                  <a:fillRect t="-54" r="11" b="161"/>
                </a:stretch>
              </a:blipFill>
            </p:spPr>
            <p:txBody>
              <a:bodyPr/>
              <a:lstStyle/>
              <a:p>
                <a:r>
                  <a:rPr lang="zh-CN" altLang="en-US">
                    <a:noFill/>
                  </a:rPr>
                  <a:t> </a:t>
                </a:r>
              </a:p>
            </p:txBody>
          </p:sp>
        </mc:Fallback>
      </mc:AlternateContent>
      <p:cxnSp>
        <p:nvCxnSpPr>
          <p:cNvPr id="82" name="直线箭头连接符 81"/>
          <p:cNvCxnSpPr/>
          <p:nvPr/>
        </p:nvCxnSpPr>
        <p:spPr>
          <a:xfrm>
            <a:off x="6779489" y="5437448"/>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3" name="文本框 82"/>
              <p:cNvSpPr txBox="1"/>
              <p:nvPr/>
            </p:nvSpPr>
            <p:spPr>
              <a:xfrm>
                <a:off x="7896225" y="5246421"/>
                <a:ext cx="281752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83" name="文本框 82"/>
              <p:cNvSpPr txBox="1">
                <a:spLocks noRot="1" noChangeAspect="1" noMove="1" noResize="1" noEditPoints="1" noAdjustHandles="1" noChangeArrowheads="1" noChangeShapeType="1" noTextEdit="1"/>
              </p:cNvSpPr>
              <p:nvPr/>
            </p:nvSpPr>
            <p:spPr>
              <a:xfrm>
                <a:off x="7896225" y="5246421"/>
                <a:ext cx="2817523" cy="369332"/>
              </a:xfrm>
              <a:prstGeom prst="rect">
                <a:avLst/>
              </a:prstGeom>
              <a:blipFill rotWithShape="1">
                <a:blip r:embed="rId8"/>
                <a:stretch>
                  <a:fillRect t="-14" r="1" b="121"/>
                </a:stretch>
              </a:blipFill>
            </p:spPr>
            <p:txBody>
              <a:bodyPr/>
              <a:lstStyle/>
              <a:p>
                <a:r>
                  <a:rPr lang="zh-CN" altLang="en-US">
                    <a:noFill/>
                  </a:rPr>
                  <a:t> </a:t>
                </a:r>
              </a:p>
            </p:txBody>
          </p:sp>
        </mc:Fallback>
      </mc:AlternateContent>
      <p:cxnSp>
        <p:nvCxnSpPr>
          <p:cNvPr id="84" name="直线箭头连接符 83"/>
          <p:cNvCxnSpPr/>
          <p:nvPr/>
        </p:nvCxnSpPr>
        <p:spPr>
          <a:xfrm flipH="1">
            <a:off x="4295775" y="5437448"/>
            <a:ext cx="114758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文本框 84"/>
              <p:cNvSpPr txBox="1"/>
              <p:nvPr/>
            </p:nvSpPr>
            <p:spPr>
              <a:xfrm>
                <a:off x="1487489" y="5238178"/>
                <a:ext cx="280828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𝑘</m:t>
                      </m:r>
                    </m:oMath>
                  </m:oMathPara>
                </a14:m>
                <a:endParaRPr kumimoji="1" lang="zh-CN" altLang="en-US" dirty="0">
                  <a:solidFill>
                    <a:schemeClr val="tx1"/>
                  </a:solidFill>
                </a:endParaRPr>
              </a:p>
            </p:txBody>
          </p:sp>
        </mc:Choice>
        <mc:Fallback>
          <p:sp>
            <p:nvSpPr>
              <p:cNvPr id="85" name="文本框 84"/>
              <p:cNvSpPr txBox="1">
                <a:spLocks noRot="1" noChangeAspect="1" noMove="1" noResize="1" noEditPoints="1" noAdjustHandles="1" noChangeArrowheads="1" noChangeShapeType="1" noTextEdit="1"/>
              </p:cNvSpPr>
              <p:nvPr/>
            </p:nvSpPr>
            <p:spPr>
              <a:xfrm>
                <a:off x="1487489" y="5238178"/>
                <a:ext cx="2808286" cy="369332"/>
              </a:xfrm>
              <a:prstGeom prst="rect">
                <a:avLst/>
              </a:prstGeom>
              <a:blipFill rotWithShape="1">
                <a:blip r:embed="rId9"/>
                <a:stretch>
                  <a:fillRect l="-11" t="-17" b="125"/>
                </a:stretch>
              </a:blipFill>
            </p:spPr>
            <p:txBody>
              <a:bodyPr/>
              <a:lstStyle/>
              <a:p>
                <a:r>
                  <a:rPr lang="zh-CN" altLang="en-US">
                    <a:noFill/>
                  </a:rPr>
                  <a:t> </a:t>
                </a:r>
              </a:p>
            </p:txBody>
          </p:sp>
        </mc:Fallback>
      </mc:AlternateContent>
      <p:cxnSp>
        <p:nvCxnSpPr>
          <p:cNvPr id="87" name="直线箭头连接符 86"/>
          <p:cNvCxnSpPr/>
          <p:nvPr/>
        </p:nvCxnSpPr>
        <p:spPr>
          <a:xfrm>
            <a:off x="4295775" y="6116512"/>
            <a:ext cx="3609686"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9" name="文本框 88"/>
              <p:cNvSpPr txBox="1"/>
              <p:nvPr/>
            </p:nvSpPr>
            <p:spPr>
              <a:xfrm>
                <a:off x="4291156" y="5739991"/>
                <a:ext cx="360507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kumimoji="1" lang="el-GR" altLang="zh-CN" b="0" i="1" smtClean="0">
                          <a:solidFill>
                            <a:schemeClr val="tx1"/>
                          </a:solidFill>
                          <a:latin typeface="Cambria Math" panose="02040503050406030204" pitchFamily="18" charset="0"/>
                          <a:ea typeface="Cambria Math" panose="02040503050406030204" pitchFamily="18" charset="0"/>
                        </a:rPr>
                        <m:t>Ω</m:t>
                      </m:r>
                      <m:r>
                        <a:rPr kumimoji="1" lang="en-US" altLang="zh-CN" b="0" i="1" smtClean="0">
                          <a:solidFill>
                            <a:schemeClr val="tx1"/>
                          </a:solidFill>
                          <a:latin typeface="Cambria Math" panose="02040503050406030204" pitchFamily="18" charset="0"/>
                          <a:ea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ea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1</m:t>
                                  </m:r>
                                </m:sub>
                              </m:sSub>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𝑛</m:t>
                                  </m:r>
                                </m:sub>
                              </m:sSub>
                            </m:e>
                          </m:d>
                        </m:e>
                      </m:d>
                    </m:oMath>
                  </m:oMathPara>
                </a14:m>
                <a:endParaRPr kumimoji="1" lang="zh-CN" altLang="en-US" dirty="0">
                  <a:solidFill>
                    <a:schemeClr val="tx1"/>
                  </a:solidFill>
                </a:endParaRPr>
              </a:p>
            </p:txBody>
          </p:sp>
        </mc:Choice>
        <mc:Fallback>
          <p:sp>
            <p:nvSpPr>
              <p:cNvPr id="89" name="文本框 88"/>
              <p:cNvSpPr txBox="1">
                <a:spLocks noRot="1" noChangeAspect="1" noMove="1" noResize="1" noEditPoints="1" noAdjustHandles="1" noChangeArrowheads="1" noChangeShapeType="1" noTextEdit="1"/>
              </p:cNvSpPr>
              <p:nvPr/>
            </p:nvSpPr>
            <p:spPr>
              <a:xfrm>
                <a:off x="4291156" y="5739991"/>
                <a:ext cx="3605070" cy="369332"/>
              </a:xfrm>
              <a:prstGeom prst="rect">
                <a:avLst/>
              </a:prstGeom>
              <a:blipFill rotWithShape="1">
                <a:blip r:embed="rId10"/>
                <a:stretch>
                  <a:fillRect l="-13" t="-61" b="1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p:cNvSpPr txBox="1"/>
              <p:nvPr/>
            </p:nvSpPr>
            <p:spPr>
              <a:xfrm>
                <a:off x="1496724" y="4326453"/>
                <a:ext cx="2799050" cy="369332"/>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𝑛</m:t>
                              </m:r>
                            </m:sub>
                          </m:sSub>
                        </m:e>
                      </m:d>
                    </m:oMath>
                  </m:oMathPara>
                </a14:m>
                <a:endParaRPr kumimoji="1" lang="zh-CN" altLang="en-US" dirty="0">
                  <a:solidFill>
                    <a:schemeClr val="tx1"/>
                  </a:solidFill>
                </a:endParaRPr>
              </a:p>
            </p:txBody>
          </p:sp>
        </mc:Choice>
        <mc:Fallback>
          <p:sp>
            <p:nvSpPr>
              <p:cNvPr id="90" name="文本框 89"/>
              <p:cNvSpPr txBox="1">
                <a:spLocks noRot="1" noChangeAspect="1" noMove="1" noResize="1" noEditPoints="1" noAdjustHandles="1" noChangeArrowheads="1" noChangeShapeType="1" noTextEdit="1"/>
              </p:cNvSpPr>
              <p:nvPr/>
            </p:nvSpPr>
            <p:spPr>
              <a:xfrm>
                <a:off x="1496724" y="4326453"/>
                <a:ext cx="2799050" cy="369332"/>
              </a:xfrm>
              <a:prstGeom prst="rect">
                <a:avLst/>
              </a:prstGeom>
              <a:blipFill rotWithShape="1">
                <a:blip r:embed="rId11"/>
                <a:stretch>
                  <a:fillRect l="-1" t="-54" r="23" b="161"/>
                </a:stretch>
              </a:blipFill>
              <a:ln>
                <a:no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文本框 90"/>
              <p:cNvSpPr txBox="1"/>
              <p:nvPr/>
            </p:nvSpPr>
            <p:spPr>
              <a:xfrm>
                <a:off x="7896225" y="4767063"/>
                <a:ext cx="279905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oMath>
                  </m:oMathPara>
                </a14:m>
                <a:endParaRPr kumimoji="1" lang="zh-CN" altLang="en-US" dirty="0">
                  <a:solidFill>
                    <a:schemeClr val="tx1"/>
                  </a:solidFill>
                </a:endParaRPr>
              </a:p>
            </p:txBody>
          </p:sp>
        </mc:Choice>
        <mc:Fallback>
          <p:sp>
            <p:nvSpPr>
              <p:cNvPr id="91" name="文本框 90"/>
              <p:cNvSpPr txBox="1">
                <a:spLocks noRot="1" noChangeAspect="1" noMove="1" noResize="1" noEditPoints="1" noAdjustHandles="1" noChangeArrowheads="1" noChangeShapeType="1" noTextEdit="1"/>
              </p:cNvSpPr>
              <p:nvPr/>
            </p:nvSpPr>
            <p:spPr>
              <a:xfrm>
                <a:off x="7896225" y="4767063"/>
                <a:ext cx="2799051" cy="369332"/>
              </a:xfrm>
              <a:prstGeom prst="rect">
                <a:avLst/>
              </a:prstGeom>
              <a:blipFill rotWithShape="1">
                <a:blip r:embed="rId12"/>
                <a:stretch>
                  <a:fillRect t="-32" r="22" b="1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p:cNvSpPr txBox="1"/>
              <p:nvPr/>
            </p:nvSpPr>
            <p:spPr>
              <a:xfrm>
                <a:off x="7905462" y="5937671"/>
                <a:ext cx="278981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ea typeface="Cambria Math" panose="02040503050406030204" pitchFamily="18" charset="0"/>
                        </a:rPr>
                        <m:t>∩</m:t>
                      </m:r>
                      <m:r>
                        <a:rPr kumimoji="1" lang="en-US" altLang="zh-CN" b="0" i="1" smtClean="0">
                          <a:solidFill>
                            <a:schemeClr val="tx1"/>
                          </a:solidFill>
                          <a:latin typeface="Cambria Math" panose="02040503050406030204" pitchFamily="18" charset="0"/>
                          <a:ea typeface="Cambria Math" panose="02040503050406030204" pitchFamily="18" charset="0"/>
                        </a:rPr>
                        <m:t>𝑌</m:t>
                      </m:r>
                      <m:r>
                        <a:rPr kumimoji="1" lang="en-US" altLang="zh-CN" b="0" i="1" smtClean="0">
                          <a:solidFill>
                            <a:schemeClr val="tx1"/>
                          </a:solidFill>
                          <a:latin typeface="Cambria Math" panose="02040503050406030204" pitchFamily="18" charset="0"/>
                          <a:ea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ea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ea typeface="Cambria Math" panose="02040503050406030204" pitchFamily="18" charset="0"/>
                                </a:rPr>
                              </m:ctrlPr>
                            </m:sSubPr>
                            <m:e>
                              <m:r>
                                <a:rPr kumimoji="1" lang="en-US" altLang="zh-CN" b="0" i="1" smtClean="0">
                                  <a:solidFill>
                                    <a:schemeClr val="tx1"/>
                                  </a:solidFill>
                                  <a:latin typeface="Cambria Math" panose="02040503050406030204" pitchFamily="18" charset="0"/>
                                  <a:ea typeface="Cambria Math" panose="02040503050406030204" pitchFamily="18" charset="0"/>
                                </a:rPr>
                                <m:t>𝑦</m:t>
                              </m:r>
                            </m:e>
                            <m:sub>
                              <m:r>
                                <a:rPr kumimoji="1" lang="en-US" altLang="zh-CN" b="0" i="1" smtClean="0">
                                  <a:solidFill>
                                    <a:schemeClr val="tx1"/>
                                  </a:solidFill>
                                  <a:latin typeface="Cambria Math" panose="02040503050406030204" pitchFamily="18" charset="0"/>
                                  <a:ea typeface="Cambria Math" panose="02040503050406030204" pitchFamily="18" charset="0"/>
                                </a:rPr>
                                <m:t>𝑖</m:t>
                              </m:r>
                            </m:sub>
                          </m:sSub>
                          <m:r>
                            <a:rPr kumimoji="1" lang="en-US" altLang="zh-CN" b="0" i="1" smtClean="0">
                              <a:solidFill>
                                <a:schemeClr val="tx1"/>
                              </a:solidFill>
                              <a:latin typeface="Cambria Math" panose="02040503050406030204" pitchFamily="18" charset="0"/>
                              <a:ea typeface="Cambria Math" panose="02040503050406030204" pitchFamily="18" charset="0"/>
                            </a:rPr>
                            <m:t>|</m:t>
                          </m:r>
                          <m:sSub>
                            <m:sSubPr>
                              <m:ctrlPr>
                                <a:rPr kumimoji="1" lang="en-US" altLang="zh-CN" b="0" i="1" smtClean="0">
                                  <a:solidFill>
                                    <a:schemeClr val="tx1"/>
                                  </a:solidFill>
                                  <a:latin typeface="Cambria Math" panose="02040503050406030204" pitchFamily="18" charset="0"/>
                                  <a:ea typeface="Cambria Math" panose="02040503050406030204" pitchFamily="18" charset="0"/>
                                </a:rPr>
                              </m:ctrlPr>
                            </m:sSubPr>
                            <m:e>
                              <m:r>
                                <a:rPr kumimoji="1" lang="en-US" altLang="zh-CN" b="0" i="1" smtClean="0">
                                  <a:solidFill>
                                    <a:schemeClr val="tx1"/>
                                  </a:solidFill>
                                  <a:latin typeface="Cambria Math" panose="02040503050406030204" pitchFamily="18" charset="0"/>
                                  <a:ea typeface="Cambria Math" panose="02040503050406030204" pitchFamily="18" charset="0"/>
                                </a:rPr>
                                <m:t>𝐹</m:t>
                              </m:r>
                            </m:e>
                            <m:sub>
                              <m:r>
                                <a:rPr kumimoji="1" lang="en-US" altLang="zh-CN" b="0" i="1" smtClean="0">
                                  <a:solidFill>
                                    <a:schemeClr val="tx1"/>
                                  </a:solidFill>
                                  <a:latin typeface="Cambria Math" panose="02040503050406030204" pitchFamily="18" charset="0"/>
                                  <a:ea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ea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ea typeface="Cambria Math" panose="02040503050406030204" pitchFamily="18" charset="0"/>
                                    </a:rPr>
                                  </m:ctrlPr>
                                </m:sSubPr>
                                <m:e>
                                  <m:r>
                                    <a:rPr kumimoji="1" lang="en-US" altLang="zh-CN" b="0" i="1" smtClean="0">
                                      <a:solidFill>
                                        <a:schemeClr val="tx1"/>
                                      </a:solidFill>
                                      <a:latin typeface="Cambria Math" panose="02040503050406030204" pitchFamily="18" charset="0"/>
                                      <a:ea typeface="Cambria Math" panose="02040503050406030204" pitchFamily="18" charset="0"/>
                                    </a:rPr>
                                    <m:t>𝑦</m:t>
                                  </m:r>
                                </m:e>
                                <m:sub>
                                  <m:r>
                                    <a:rPr kumimoji="1" lang="en-US" altLang="zh-CN" b="0" i="1" smtClean="0">
                                      <a:solidFill>
                                        <a:schemeClr val="tx1"/>
                                      </a:solidFill>
                                      <a:latin typeface="Cambria Math" panose="02040503050406030204" pitchFamily="18" charset="0"/>
                                      <a:ea typeface="Cambria Math" panose="02040503050406030204" pitchFamily="18" charset="0"/>
                                    </a:rPr>
                                    <m:t>𝑖</m:t>
                                  </m:r>
                                </m:sub>
                              </m:sSub>
                            </m:e>
                          </m:d>
                          <m:r>
                            <a:rPr kumimoji="1" lang="en-US" altLang="zh-CN" b="0" i="1" smtClean="0">
                              <a:solidFill>
                                <a:schemeClr val="tx1"/>
                              </a:solidFill>
                              <a:latin typeface="Cambria Math" panose="02040503050406030204" pitchFamily="18" charset="0"/>
                              <a:ea typeface="Cambria Math" panose="02040503050406030204" pitchFamily="18" charset="0"/>
                            </a:rPr>
                            <m:t>∈</m:t>
                          </m:r>
                          <m:r>
                            <m:rPr>
                              <m:sty m:val="p"/>
                            </m:rPr>
                            <a:rPr kumimoji="1" lang="el-GR" altLang="zh-CN" b="0" i="1" smtClean="0">
                              <a:solidFill>
                                <a:schemeClr val="tx1"/>
                              </a:solidFill>
                              <a:latin typeface="Cambria Math" panose="02040503050406030204" pitchFamily="18" charset="0"/>
                              <a:ea typeface="Cambria Math" panose="02040503050406030204" pitchFamily="18" charset="0"/>
                            </a:rPr>
                            <m:t>Ω</m:t>
                          </m:r>
                        </m:e>
                      </m:d>
                    </m:oMath>
                  </m:oMathPara>
                </a14:m>
                <a:endParaRPr kumimoji="1" lang="zh-CN" altLang="en-US" dirty="0">
                  <a:solidFill>
                    <a:schemeClr val="tx1"/>
                  </a:solidFill>
                </a:endParaRPr>
              </a:p>
            </p:txBody>
          </p:sp>
        </mc:Choice>
        <mc:Fallback>
          <p:sp>
            <p:nvSpPr>
              <p:cNvPr id="92" name="文本框 91"/>
              <p:cNvSpPr txBox="1">
                <a:spLocks noRot="1" noChangeAspect="1" noMove="1" noResize="1" noEditPoints="1" noAdjustHandles="1" noChangeArrowheads="1" noChangeShapeType="1" noTextEdit="1"/>
              </p:cNvSpPr>
              <p:nvPr/>
            </p:nvSpPr>
            <p:spPr>
              <a:xfrm>
                <a:off x="7905462" y="5937671"/>
                <a:ext cx="2789814" cy="369332"/>
              </a:xfrm>
              <a:prstGeom prst="rect">
                <a:avLst/>
              </a:prstGeom>
              <a:blipFill rotWithShape="1">
                <a:blip r:embed="rId13"/>
                <a:stretch>
                  <a:fillRect l="-12" t="-114" r="22" b="50"/>
                </a:stretch>
              </a:blipFill>
            </p:spPr>
            <p:txBody>
              <a:bodyPr/>
              <a:lstStyle/>
              <a:p>
                <a:r>
                  <a:rPr lang="zh-CN" altLang="en-US">
                    <a:noFill/>
                  </a:rPr>
                  <a:t> </a:t>
                </a:r>
              </a:p>
            </p:txBody>
          </p:sp>
        </mc:Fallback>
      </mc:AlternateContent>
      <p:sp>
        <p:nvSpPr>
          <p:cNvPr id="2" name="文本框 1"/>
          <p:cNvSpPr txBox="1"/>
          <p:nvPr/>
        </p:nvSpPr>
        <p:spPr>
          <a:xfrm>
            <a:off x="263525" y="6489700"/>
            <a:ext cx="11664950" cy="368299"/>
          </a:xfrm>
          <a:prstGeom prst="rect">
            <a:avLst/>
          </a:prstGeom>
          <a:noFill/>
        </p:spPr>
        <p:txBody>
          <a:bodyPr wrap="square" anchor="ctr" anchorCtr="0">
            <a:noAutofit/>
          </a:bodyPr>
          <a:lstStyle>
            <a:defPPr>
              <a:defRPr lang="zh-CN"/>
            </a:defPPr>
            <a:lvl1pPr>
              <a:defRPr sz="1200"/>
            </a:lvl1pPr>
          </a:lstStyle>
          <a:p>
            <a:r>
              <a:rPr lang="en-US" altLang="zh-CN" dirty="0"/>
              <a:t>[FIPR05]</a:t>
            </a:r>
            <a:r>
              <a:rPr lang="zh-CN" altLang="en-US" dirty="0"/>
              <a:t> </a:t>
            </a:r>
            <a:r>
              <a:rPr lang="en-US" altLang="zh-CN" dirty="0"/>
              <a:t>M.</a:t>
            </a:r>
            <a:r>
              <a:rPr lang="zh-CN" altLang="en-US" dirty="0"/>
              <a:t> </a:t>
            </a:r>
            <a:r>
              <a:rPr lang="en-GB" altLang="zh-CN" dirty="0"/>
              <a:t>Freedman, Y</a:t>
            </a:r>
            <a:r>
              <a:rPr lang="en-US" altLang="zh-CN" dirty="0"/>
              <a:t>.</a:t>
            </a:r>
            <a:r>
              <a:rPr lang="en-GB" altLang="zh-CN" dirty="0"/>
              <a:t> </a:t>
            </a:r>
            <a:r>
              <a:rPr lang="en-GB" altLang="zh-CN" dirty="0" err="1"/>
              <a:t>Ishai</a:t>
            </a:r>
            <a:r>
              <a:rPr lang="en-GB" altLang="zh-CN" dirty="0"/>
              <a:t>, B</a:t>
            </a:r>
            <a:r>
              <a:rPr lang="en-US" altLang="zh-CN" dirty="0"/>
              <a:t>.</a:t>
            </a:r>
            <a:r>
              <a:rPr lang="en-GB" altLang="zh-CN" dirty="0"/>
              <a:t> </a:t>
            </a:r>
            <a:r>
              <a:rPr lang="en-GB" altLang="zh-CN" dirty="0" err="1"/>
              <a:t>Pinkas</a:t>
            </a:r>
            <a:r>
              <a:rPr lang="en-GB" altLang="zh-CN" dirty="0"/>
              <a:t>, O</a:t>
            </a:r>
            <a:r>
              <a:rPr lang="en-US" altLang="zh-CN" dirty="0"/>
              <a:t>.</a:t>
            </a:r>
            <a:r>
              <a:rPr lang="en-GB" altLang="zh-CN" dirty="0"/>
              <a:t> </a:t>
            </a:r>
            <a:r>
              <a:rPr lang="en-GB" altLang="zh-CN" dirty="0" err="1"/>
              <a:t>Reingold</a:t>
            </a:r>
            <a:r>
              <a:rPr lang="en-GB" altLang="zh-CN" dirty="0"/>
              <a:t>. Keyword search and oblivious pseudorandom functions.</a:t>
            </a:r>
            <a:r>
              <a:rPr lang="zh-CN" altLang="en-US" dirty="0"/>
              <a:t> </a:t>
            </a:r>
            <a:r>
              <a:rPr lang="en-US" altLang="zh-CN" dirty="0"/>
              <a:t>TCC</a:t>
            </a:r>
            <a:r>
              <a:rPr lang="zh-CN" altLang="en-US" dirty="0"/>
              <a:t> </a:t>
            </a:r>
            <a:r>
              <a:rPr lang="en-US" altLang="zh-CN" dirty="0"/>
              <a:t>2005</a:t>
            </a:r>
            <a:r>
              <a:rPr lang="en-GB" altLang="zh-CN" dirty="0"/>
              <a:t>, pp. 303-324.</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2.2</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Oblivious</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Pseudo-Random</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Function</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(OPRF)</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grpSp>
        <p:nvGrpSpPr>
          <p:cNvPr id="5" name="组合 4"/>
          <p:cNvGrpSpPr/>
          <p:nvPr/>
        </p:nvGrpSpPr>
        <p:grpSpPr>
          <a:xfrm>
            <a:off x="272761" y="2189955"/>
            <a:ext cx="1056408" cy="1468583"/>
            <a:chOff x="277087" y="1581727"/>
            <a:chExt cx="1089025" cy="1468583"/>
          </a:xfrm>
        </p:grpSpPr>
        <p:pic>
          <p:nvPicPr>
            <p:cNvPr id="6" name="图片 5"/>
            <p:cNvPicPr>
              <a:picLocks noChangeAspect="1"/>
            </p:cNvPicPr>
            <p:nvPr/>
          </p:nvPicPr>
          <p:blipFill>
            <a:blip r:embed="rId1"/>
            <a:stretch>
              <a:fillRect/>
            </a:stretch>
          </p:blipFill>
          <p:spPr>
            <a:xfrm>
              <a:off x="277087" y="1581727"/>
              <a:ext cx="1089025" cy="1089025"/>
            </a:xfrm>
            <a:prstGeom prst="rect">
              <a:avLst/>
            </a:prstGeom>
          </p:spPr>
        </p:pic>
        <p:sp>
          <p:nvSpPr>
            <p:cNvPr id="7" name="文本框 6"/>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8" name="组合 7"/>
          <p:cNvGrpSpPr/>
          <p:nvPr/>
        </p:nvGrpSpPr>
        <p:grpSpPr>
          <a:xfrm>
            <a:off x="10891400" y="2197767"/>
            <a:ext cx="1046311" cy="1460768"/>
            <a:chOff x="10835984" y="1584181"/>
            <a:chExt cx="1089025" cy="1460768"/>
          </a:xfrm>
        </p:grpSpPr>
        <p:pic>
          <p:nvPicPr>
            <p:cNvPr id="9" name="图片 8"/>
            <p:cNvPicPr>
              <a:picLocks noChangeAspect="1"/>
            </p:cNvPicPr>
            <p:nvPr/>
          </p:nvPicPr>
          <p:blipFill>
            <a:blip r:embed="rId2"/>
            <a:stretch>
              <a:fillRect/>
            </a:stretch>
          </p:blipFill>
          <p:spPr>
            <a:xfrm>
              <a:off x="10838438" y="1584181"/>
              <a:ext cx="1086571" cy="1086571"/>
            </a:xfrm>
            <a:prstGeom prst="rect">
              <a:avLst/>
            </a:prstGeom>
          </p:spPr>
        </p:pic>
        <p:sp>
          <p:nvSpPr>
            <p:cNvPr id="10" name="文本框 9"/>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sp>
        <p:nvSpPr>
          <p:cNvPr id="11" name="矩形 10"/>
          <p:cNvSpPr/>
          <p:nvPr/>
        </p:nvSpPr>
        <p:spPr>
          <a:xfrm>
            <a:off x="5446491" y="2553160"/>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mqOPRF</a:t>
            </a:r>
            <a:endParaRPr kumimoji="1" lang="zh-CN" altLang="en-US" dirty="0">
              <a:solidFill>
                <a:schemeClr val="tx1"/>
              </a:solidFill>
            </a:endParaRPr>
          </a:p>
        </p:txBody>
      </p:sp>
      <p:cxnSp>
        <p:nvCxnSpPr>
          <p:cNvPr id="12" name="直线箭头连接符 11"/>
          <p:cNvCxnSpPr/>
          <p:nvPr/>
        </p:nvCxnSpPr>
        <p:spPr>
          <a:xfrm flipH="1">
            <a:off x="6770253" y="2703461"/>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文本框 12"/>
              <p:cNvSpPr txBox="1"/>
              <p:nvPr/>
            </p:nvSpPr>
            <p:spPr>
              <a:xfrm>
                <a:off x="8275060" y="2505713"/>
                <a:ext cx="24479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8275060" y="2505713"/>
                <a:ext cx="2447924" cy="369332"/>
              </a:xfrm>
              <a:prstGeom prst="rect">
                <a:avLst/>
              </a:prstGeom>
              <a:blipFill rotWithShape="1">
                <a:blip r:embed="rId3"/>
                <a:stretch>
                  <a:fillRect l="-15" t="-1" r="15" b="108"/>
                </a:stretch>
              </a:blipFill>
            </p:spPr>
            <p:txBody>
              <a:bodyPr/>
              <a:lstStyle/>
              <a:p>
                <a:r>
                  <a:rPr lang="zh-CN" altLang="en-US">
                    <a:noFill/>
                  </a:rPr>
                  <a:t> </a:t>
                </a:r>
              </a:p>
            </p:txBody>
          </p:sp>
        </mc:Fallback>
      </mc:AlternateContent>
      <p:cxnSp>
        <p:nvCxnSpPr>
          <p:cNvPr id="14" name="直线箭头连接符 13"/>
          <p:cNvCxnSpPr/>
          <p:nvPr/>
        </p:nvCxnSpPr>
        <p:spPr>
          <a:xfrm>
            <a:off x="6779489" y="3195444"/>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8275060" y="3004417"/>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8275060" y="3004417"/>
                <a:ext cx="2438688" cy="369332"/>
              </a:xfrm>
              <a:prstGeom prst="rect">
                <a:avLst/>
              </a:prstGeom>
              <a:blipFill rotWithShape="1">
                <a:blip r:embed="rId4"/>
                <a:stretch>
                  <a:fillRect l="-15" t="-63" r="1" b="170"/>
                </a:stretch>
              </a:blipFill>
            </p:spPr>
            <p:txBody>
              <a:bodyPr/>
              <a:lstStyle/>
              <a:p>
                <a:r>
                  <a:rPr lang="zh-CN" altLang="en-US">
                    <a:noFill/>
                  </a:rPr>
                  <a:t> </a:t>
                </a:r>
              </a:p>
            </p:txBody>
          </p:sp>
        </mc:Fallback>
      </mc:AlternateContent>
      <p:cxnSp>
        <p:nvCxnSpPr>
          <p:cNvPr id="16" name="直线箭头连接符 15"/>
          <p:cNvCxnSpPr/>
          <p:nvPr/>
        </p:nvCxnSpPr>
        <p:spPr>
          <a:xfrm>
            <a:off x="3950920" y="2703461"/>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本框 16"/>
              <p:cNvSpPr txBox="1"/>
              <p:nvPr/>
            </p:nvSpPr>
            <p:spPr>
              <a:xfrm>
                <a:off x="1501342" y="2525121"/>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𝑘</m:t>
                      </m:r>
                    </m:oMath>
                  </m:oMathPara>
                </a14:m>
                <a:endParaRPr kumimoji="1" lang="zh-CN" altLang="en-US" dirty="0">
                  <a:solidFill>
                    <a:schemeClr val="tx1"/>
                  </a:solidFill>
                </a:endParaRPr>
              </a:p>
            </p:txBody>
          </p:sp>
        </mc:Choice>
        <mc:Fallback>
          <p:sp>
            <p:nvSpPr>
              <p:cNvPr id="17" name="文本框 16"/>
              <p:cNvSpPr txBox="1">
                <a:spLocks noRot="1" noChangeAspect="1" noMove="1" noResize="1" noEditPoints="1" noAdjustHandles="1" noChangeArrowheads="1" noChangeShapeType="1" noTextEdit="1"/>
              </p:cNvSpPr>
              <p:nvPr/>
            </p:nvSpPr>
            <p:spPr>
              <a:xfrm>
                <a:off x="1501342" y="2525121"/>
                <a:ext cx="2438688" cy="369332"/>
              </a:xfrm>
              <a:prstGeom prst="rect">
                <a:avLst/>
              </a:prstGeom>
              <a:blipFill rotWithShape="1">
                <a:blip r:embed="rId5"/>
                <a:stretch>
                  <a:fillRect l="-8" t="-98" r="20"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4305011" y="2177456"/>
                <a:ext cx="3600450" cy="369332"/>
              </a:xfrm>
              <a:prstGeom prst="rect">
                <a:avLst/>
              </a:prstGeom>
              <a:noFill/>
            </p:spPr>
            <p:txBody>
              <a:bodyPr wrap="square">
                <a:spAutoFit/>
              </a:bodyPr>
              <a:lstStyle/>
              <a:p>
                <a:pPr algn="ctr"/>
                <a14:m>
                  <m:oMath xmlns:m="http://schemas.openxmlformats.org/officeDocument/2006/math">
                    <m:r>
                      <a:rPr lang="en-US" altLang="zh-CN" b="0" i="1" smtClean="0">
                        <a:solidFill>
                          <a:schemeClr val="tx1"/>
                        </a:solidFill>
                        <a:latin typeface="Cambria Math" panose="02040503050406030204" pitchFamily="18" charset="0"/>
                      </a:rPr>
                      <m:t>𝐹</m:t>
                    </m:r>
                  </m:oMath>
                </a14:m>
                <a:r>
                  <a:rPr lang="zh-CN" altLang="en-US" dirty="0">
                    <a:solidFill>
                      <a:schemeClr val="tx1"/>
                    </a:solidFill>
                  </a:rPr>
                  <a:t> </a:t>
                </a:r>
                <a:r>
                  <a:rPr lang="en-US" altLang="zh-CN" dirty="0">
                    <a:solidFill>
                      <a:schemeClr val="tx1"/>
                    </a:solidFill>
                  </a:rPr>
                  <a:t>denotes</a:t>
                </a:r>
                <a:r>
                  <a:rPr lang="zh-CN" altLang="en-US" dirty="0">
                    <a:solidFill>
                      <a:schemeClr val="tx1"/>
                    </a:solidFill>
                  </a:rPr>
                  <a:t> </a:t>
                </a:r>
                <a:r>
                  <a:rPr lang="en-US" altLang="zh-CN" dirty="0">
                    <a:solidFill>
                      <a:schemeClr val="tx1"/>
                    </a:solidFill>
                  </a:rPr>
                  <a:t>a</a:t>
                </a:r>
                <a:r>
                  <a:rPr lang="zh-CN" altLang="en-US" dirty="0">
                    <a:solidFill>
                      <a:schemeClr val="tx1"/>
                    </a:solidFill>
                  </a:rPr>
                  <a:t> </a:t>
                </a:r>
                <a:r>
                  <a:rPr lang="en-US" altLang="zh-CN" dirty="0">
                    <a:solidFill>
                      <a:schemeClr val="tx1"/>
                    </a:solidFill>
                  </a:rPr>
                  <a:t>PRF</a:t>
                </a:r>
                <a:endParaRPr lang="zh-CN" altLang="en-US" dirty="0">
                  <a:solidFill>
                    <a:schemeClr val="tx1"/>
                  </a:solidFill>
                </a:endParaRPr>
              </a:p>
            </p:txBody>
          </p:sp>
        </mc:Choice>
        <mc:Fallback>
          <p:sp>
            <p:nvSpPr>
              <p:cNvPr id="18" name="文本框 17"/>
              <p:cNvSpPr txBox="1">
                <a:spLocks noRot="1" noChangeAspect="1" noMove="1" noResize="1" noEditPoints="1" noAdjustHandles="1" noChangeArrowheads="1" noChangeShapeType="1" noTextEdit="1"/>
              </p:cNvSpPr>
              <p:nvPr/>
            </p:nvSpPr>
            <p:spPr>
              <a:xfrm>
                <a:off x="4305011" y="2177456"/>
                <a:ext cx="3600450" cy="369332"/>
              </a:xfrm>
              <a:prstGeom prst="rect">
                <a:avLst/>
              </a:prstGeom>
              <a:blipFill rotWithShape="1">
                <a:blip r:embed="rId6"/>
                <a:stretch>
                  <a:fillRect l="-10" t="-11" r="10"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flipH="1">
                <a:off x="3993360" y="4824797"/>
                <a:ext cx="4263227" cy="378373"/>
              </a:xfrm>
              <a:prstGeom prst="rect">
                <a:avLst/>
              </a:prstGeom>
              <a:noFill/>
            </p:spPr>
            <p:txBody>
              <a:bodyPr wrap="square">
                <a:spAutoFit/>
              </a:bodyPr>
              <a:lstStyle>
                <a:defPPr>
                  <a:defRPr lang="zh-CN"/>
                </a:defPPr>
                <a:lvl1pPr algn="ctr">
                  <a:defRPr kumimoji="1" b="0" i="1">
                    <a:latin typeface="Cambria Math" panose="02040503050406030204" pitchFamily="18" charset="0"/>
                  </a:defRPr>
                </a:lvl1p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a:latin typeface="Cambria Math" panose="02040503050406030204" pitchFamily="18" charset="0"/>
                        </a:rPr>
                        <m:t>𝐻</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d>
                        </m:e>
                        <m:sup>
                          <m:sSub>
                            <m:sSubPr>
                              <m:ctrlPr>
                                <a:rPr lang="en-US" altLang="zh-CN" i="1">
                                  <a:latin typeface="Cambria Math" panose="02040503050406030204" pitchFamily="18" charset="0"/>
                                </a:rPr>
                              </m:ctrlPr>
                            </m:sSubPr>
                            <m:e>
                              <m:r>
                                <a:rPr lang="en-US" altLang="zh-CN">
                                  <a:latin typeface="Cambria Math" panose="02040503050406030204" pitchFamily="18" charset="0"/>
                                </a:rPr>
                                <m:t>𝑟</m:t>
                              </m:r>
                            </m:e>
                            <m:sub>
                              <m:r>
                                <a:rPr lang="en-US" altLang="zh-CN">
                                  <a:latin typeface="Cambria Math" panose="02040503050406030204" pitchFamily="18" charset="0"/>
                                </a:rPr>
                                <m:t>1</m:t>
                              </m:r>
                            </m:sub>
                          </m:sSub>
                        </m:sup>
                      </m:sSup>
                      <m:r>
                        <a:rPr lang="en-US" altLang="zh-CN">
                          <a:latin typeface="Cambria Math" panose="02040503050406030204" pitchFamily="18" charset="0"/>
                        </a:rPr>
                        <m:t>,…,</m:t>
                      </m:r>
                      <m:sSub>
                        <m:sSubPr>
                          <m:ctrlPr>
                            <a:rPr lang="en-US" altLang="zh-CN" i="1">
                              <a:latin typeface="Cambria Math" panose="02040503050406030204" pitchFamily="18" charset="0"/>
                            </a:rPr>
                          </m:ctrlPr>
                        </m:sSubPr>
                        <m:e>
                          <m:acc>
                            <m:accPr>
                              <m:ctrlPr>
                                <a:rPr lang="en-US" altLang="zh-CN" i="1">
                                  <a:latin typeface="Cambria Math" panose="02040503050406030204" pitchFamily="18" charset="0"/>
                                </a:rPr>
                              </m:ctrlPr>
                            </m:accPr>
                            <m:e>
                              <m:r>
                                <a:rPr lang="en-US" altLang="zh-CN">
                                  <a:latin typeface="Cambria Math" panose="02040503050406030204" pitchFamily="18" charset="0"/>
                                </a:rPr>
                                <m:t>𝑦</m:t>
                              </m:r>
                            </m:e>
                          </m:acc>
                        </m:e>
                        <m:sub>
                          <m:r>
                            <a:rPr lang="en-US" altLang="zh-CN">
                              <a:latin typeface="Cambria Math" panose="02040503050406030204" pitchFamily="18" charset="0"/>
                            </a:rPr>
                            <m:t>𝑡</m:t>
                          </m:r>
                        </m:sub>
                      </m:sSub>
                      <m:r>
                        <a:rPr lang="en-US" altLang="zh-CN" b="0" i="1" smtClean="0">
                          <a:latin typeface="Cambria Math" panose="02040503050406030204" pitchFamily="18" charset="0"/>
                        </a:rPr>
                        <m:t>=</m:t>
                      </m:r>
                      <m:r>
                        <a:rPr lang="en-US" altLang="zh-CN">
                          <a:latin typeface="Cambria Math" panose="02040503050406030204" pitchFamily="18" charset="0"/>
                        </a:rPr>
                        <m:t>𝐻</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𝑡</m:t>
                                  </m:r>
                                </m:sub>
                              </m:sSub>
                            </m:e>
                          </m:d>
                        </m:e>
                        <m:sup>
                          <m:sSub>
                            <m:sSubPr>
                              <m:ctrlPr>
                                <a:rPr lang="en-US" altLang="zh-CN" i="1">
                                  <a:latin typeface="Cambria Math" panose="02040503050406030204" pitchFamily="18" charset="0"/>
                                </a:rPr>
                              </m:ctrlPr>
                            </m:sSubPr>
                            <m:e>
                              <m:r>
                                <a:rPr lang="en-US" altLang="zh-CN">
                                  <a:latin typeface="Cambria Math" panose="02040503050406030204" pitchFamily="18" charset="0"/>
                                </a:rPr>
                                <m:t>𝑟</m:t>
                              </m:r>
                            </m:e>
                            <m:sub>
                              <m:r>
                                <a:rPr lang="en-US" altLang="zh-CN">
                                  <a:latin typeface="Cambria Math" panose="02040503050406030204" pitchFamily="18" charset="0"/>
                                </a:rPr>
                                <m:t>𝑡</m:t>
                              </m:r>
                            </m:sub>
                          </m:sSub>
                        </m:sup>
                      </m:sSup>
                    </m:oMath>
                  </m:oMathPara>
                </a14:m>
                <a:endParaRPr lang="zh-CN" altLang="en-US" dirty="0"/>
              </a:p>
            </p:txBody>
          </p:sp>
        </mc:Choice>
        <mc:Fallback>
          <p:sp>
            <p:nvSpPr>
              <p:cNvPr id="19" name="文本框 18"/>
              <p:cNvSpPr txBox="1">
                <a:spLocks noRot="1" noChangeAspect="1" noMove="1" noResize="1" noEditPoints="1" noAdjustHandles="1" noChangeArrowheads="1" noChangeShapeType="1" noTextEdit="1"/>
              </p:cNvSpPr>
              <p:nvPr/>
            </p:nvSpPr>
            <p:spPr>
              <a:xfrm flipH="1">
                <a:off x="3993360" y="4824797"/>
                <a:ext cx="4263227" cy="378373"/>
              </a:xfrm>
              <a:prstGeom prst="rect">
                <a:avLst/>
              </a:prstGeom>
              <a:blipFill rotWithShape="1">
                <a:blip r:embed="rId7"/>
                <a:stretch>
                  <a:fillRect l="-11" t="-18" r="7" b="1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flipH="1">
                <a:off x="8265824" y="4942911"/>
                <a:ext cx="2447920" cy="492251"/>
              </a:xfrm>
              <a:prstGeom prst="rect">
                <a:avLst/>
              </a:prstGeom>
              <a:noFill/>
            </p:spPr>
            <p:txBody>
              <a:bodyPr wrap="square">
                <a:spAutoFit/>
              </a:bodyPr>
              <a:lstStyle>
                <a:defPPr>
                  <a:defRPr lang="zh-CN"/>
                </a:defPPr>
                <a:lvl1pPr algn="ctr">
                  <a:defRPr kumimoji="1" b="0" i="1">
                    <a:latin typeface="Cambria Math" panose="02040503050406030204" pitchFamily="18" charset="0"/>
                  </a:defRPr>
                </a:lvl1p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smtClean="0">
                              <a:latin typeface="Cambria Math" panose="02040503050406030204" pitchFamily="18" charset="0"/>
                            </a:rPr>
                            <m:t>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Sub>
                      <m:groupChr>
                        <m:groupChrPr>
                          <m:chr m:val="←"/>
                          <m:vertJc m:val="bot"/>
                          <m:ctrlPr>
                            <a:rPr lang="en-US" altLang="zh-CN" i="1">
                              <a:latin typeface="Cambria Math" panose="02040503050406030204" pitchFamily="18" charset="0"/>
                            </a:rPr>
                          </m:ctrlPr>
                        </m:groupChrPr>
                        <m:e>
                          <m:r>
                            <m:rPr>
                              <m:brk m:alnAt="2"/>
                            </m:rPr>
                            <a:rPr lang="en-US" altLang="zh-CN">
                              <a:latin typeface="Cambria Math" panose="02040503050406030204" pitchFamily="18" charset="0"/>
                            </a:rPr>
                            <m:t>𝑅</m:t>
                          </m:r>
                        </m:e>
                      </m:groupChr>
                      <m:sSub>
                        <m:sSubPr>
                          <m:ctrlPr>
                            <a:rPr lang="en-US" altLang="zh-CN" i="1">
                              <a:latin typeface="Cambria Math" panose="02040503050406030204" pitchFamily="18" charset="0"/>
                            </a:rPr>
                          </m:ctrlPr>
                        </m:sSubPr>
                        <m:e>
                          <m:r>
                            <a:rPr lang="en-US" altLang="zh-CN">
                              <a:latin typeface="Cambria Math" panose="02040503050406030204" pitchFamily="18" charset="0"/>
                            </a:rPr>
                            <m:t>ℤ</m:t>
                          </m:r>
                        </m:e>
                        <m:sub>
                          <m:r>
                            <a:rPr lang="en-US" altLang="zh-CN">
                              <a:latin typeface="Cambria Math" panose="02040503050406030204" pitchFamily="18" charset="0"/>
                            </a:rPr>
                            <m:t>𝑝</m:t>
                          </m:r>
                        </m:sub>
                      </m:sSub>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flipH="1">
                <a:off x="8265824" y="4942911"/>
                <a:ext cx="2447920" cy="492251"/>
              </a:xfrm>
              <a:prstGeom prst="rect">
                <a:avLst/>
              </a:prstGeom>
              <a:blipFill rotWithShape="1">
                <a:blip r:embed="rId8"/>
                <a:stretch>
                  <a:fillRect l="-1" t="-14" r="1"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flipH="1">
                <a:off x="1487484" y="4379494"/>
                <a:ext cx="2447923" cy="492251"/>
              </a:xfrm>
              <a:prstGeom prst="rect">
                <a:avLst/>
              </a:prstGeom>
              <a:noFill/>
            </p:spPr>
            <p:txBody>
              <a:bodyPr wrap="square">
                <a:spAutoFit/>
              </a:bodyPr>
              <a:lstStyle>
                <a:defPPr>
                  <a:defRPr lang="zh-CN"/>
                </a:defPPr>
                <a:lvl1pPr algn="ctr">
                  <a:defRPr kumimoji="1" b="0" i="1">
                    <a:latin typeface="Cambria Math" panose="02040503050406030204" pitchFamily="18" charset="0"/>
                  </a:defRPr>
                </a:lvl1pPr>
              </a:lstStyle>
              <a:p>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𝑘</m:t>
                      </m:r>
                      <m:groupChr>
                        <m:groupChrPr>
                          <m:chr m:val="←"/>
                          <m:vertJc m:val="bot"/>
                          <m:ctrlPr>
                            <a:rPr lang="en-US" altLang="zh-CN" i="1" smtClean="0">
                              <a:latin typeface="Cambria Math" panose="02040503050406030204" pitchFamily="18" charset="0"/>
                            </a:rPr>
                          </m:ctrlPr>
                        </m:groupChrPr>
                        <m:e>
                          <m:r>
                            <m:rPr>
                              <m:brk m:alnAt="2"/>
                            </m:rPr>
                            <a:rPr lang="en-US" altLang="zh-CN" b="0" i="1" smtClean="0">
                              <a:latin typeface="Cambria Math" panose="02040503050406030204" pitchFamily="18" charset="0"/>
                            </a:rPr>
                            <m:t>𝑅</m:t>
                          </m:r>
                        </m:e>
                      </m:groupChr>
                      <m:sSub>
                        <m:sSubPr>
                          <m:ctrlPr>
                            <a:rPr lang="en-US" altLang="zh-CN" i="1">
                              <a:latin typeface="Cambria Math" panose="02040503050406030204" pitchFamily="18" charset="0"/>
                            </a:rPr>
                          </m:ctrlPr>
                        </m:sSubPr>
                        <m:e>
                          <m:r>
                            <a:rPr lang="en-US" altLang="zh-CN">
                              <a:latin typeface="Cambria Math" panose="02040503050406030204" pitchFamily="18" charset="0"/>
                            </a:rPr>
                            <m:t>ℤ</m:t>
                          </m:r>
                        </m:e>
                        <m:sub>
                          <m:r>
                            <a:rPr lang="en-US" altLang="zh-CN">
                              <a:latin typeface="Cambria Math" panose="02040503050406030204" pitchFamily="18" charset="0"/>
                            </a:rPr>
                            <m:t>𝑝</m:t>
                          </m:r>
                        </m:sub>
                      </m:sSub>
                    </m:oMath>
                  </m:oMathPara>
                </a14:m>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a:xfrm flipH="1">
                <a:off x="1487484" y="4379494"/>
                <a:ext cx="2447923" cy="492251"/>
              </a:xfrm>
              <a:prstGeom prst="rect">
                <a:avLst/>
              </a:prstGeom>
              <a:blipFill rotWithShape="1">
                <a:blip r:embed="rId9"/>
                <a:stretch>
                  <a:fillRect l="-13" t="-108" r="13"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flipH="1">
                <a:off x="8254761" y="5951713"/>
                <a:ext cx="2449751" cy="32746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cs typeface="Times New Roman" panose="02020503050405090304" pitchFamily="18" charset="0"/>
                            </a:rPr>
                          </m:ctrlPr>
                        </m:sSubPr>
                        <m:e>
                          <m:r>
                            <a:rPr kumimoji="1" lang="en-US" altLang="zh-CN" b="0" i="1" smtClean="0">
                              <a:latin typeface="Cambria Math" panose="02040503050406030204" pitchFamily="18" charset="0"/>
                              <a:cs typeface="Times New Roman" panose="02020503050405090304" pitchFamily="18" charset="0"/>
                            </a:rPr>
                            <m:t>𝐹</m:t>
                          </m:r>
                        </m:e>
                        <m:sub>
                          <m:r>
                            <a:rPr kumimoji="1" lang="en-US" altLang="zh-CN" b="0" i="1" smtClean="0">
                              <a:latin typeface="Cambria Math" panose="02040503050406030204" pitchFamily="18" charset="0"/>
                              <a:cs typeface="Times New Roman" panose="02020503050405090304" pitchFamily="18" charset="0"/>
                            </a:rPr>
                            <m:t>𝑘</m:t>
                          </m:r>
                        </m:sub>
                      </m:sSub>
                      <m:d>
                        <m:dPr>
                          <m:ctrlPr>
                            <a:rPr kumimoji="1" lang="en-US" altLang="zh-CN" b="0" i="1" smtClean="0">
                              <a:latin typeface="Cambria Math" panose="02040503050406030204" pitchFamily="18" charset="0"/>
                              <a:cs typeface="Times New Roman" panose="02020503050405090304" pitchFamily="18" charset="0"/>
                            </a:rPr>
                          </m:ctrlPr>
                        </m:dPr>
                        <m:e>
                          <m:sSub>
                            <m:sSubPr>
                              <m:ctrlPr>
                                <a:rPr kumimoji="1" lang="en-US" altLang="zh-CN" b="0" i="1" smtClean="0">
                                  <a:latin typeface="Cambria Math" panose="02040503050406030204" pitchFamily="18" charset="0"/>
                                  <a:cs typeface="Times New Roman" panose="02020503050405090304" pitchFamily="18" charset="0"/>
                                </a:rPr>
                              </m:ctrlPr>
                            </m:sSubPr>
                            <m:e>
                              <m:r>
                                <a:rPr kumimoji="1" lang="en-US" altLang="zh-CN" b="0" i="1" smtClean="0">
                                  <a:latin typeface="Cambria Math" panose="02040503050406030204" pitchFamily="18" charset="0"/>
                                  <a:cs typeface="Times New Roman" panose="02020503050405090304" pitchFamily="18" charset="0"/>
                                </a:rPr>
                                <m:t>𝑦</m:t>
                              </m:r>
                            </m:e>
                            <m:sub>
                              <m:r>
                                <a:rPr kumimoji="1" lang="en-US" altLang="zh-CN" b="0" i="1" smtClean="0">
                                  <a:latin typeface="Cambria Math" panose="02040503050406030204" pitchFamily="18" charset="0"/>
                                  <a:cs typeface="Times New Roman" panose="02020503050405090304" pitchFamily="18" charset="0"/>
                                </a:rPr>
                                <m:t>𝑖</m:t>
                              </m:r>
                            </m:sub>
                          </m:sSub>
                        </m:e>
                      </m:d>
                      <m:r>
                        <a:rPr kumimoji="1" lang="en-US" altLang="zh-CN" b="0" i="1" smtClean="0">
                          <a:latin typeface="Cambria Math" panose="02040503050406030204" pitchFamily="18" charset="0"/>
                          <a:cs typeface="Times New Roman" panose="02020503050405090304" pitchFamily="18" charset="0"/>
                        </a:rPr>
                        <m:t>=</m:t>
                      </m:r>
                      <m:sSup>
                        <m:sSupPr>
                          <m:ctrlPr>
                            <a:rPr kumimoji="1" lang="en-US" altLang="zh-CN" b="0" i="1" smtClean="0">
                              <a:latin typeface="Cambria Math" panose="02040503050406030204" pitchFamily="18" charset="0"/>
                              <a:cs typeface="Times New Roman" panose="02020503050405090304" pitchFamily="18" charset="0"/>
                            </a:rPr>
                          </m:ctrlPr>
                        </m:sSupPr>
                        <m:e>
                          <m:d>
                            <m:dPr>
                              <m:ctrlPr>
                                <a:rPr kumimoji="1" lang="en-US" altLang="zh-CN" b="0" i="1" smtClean="0">
                                  <a:latin typeface="Cambria Math" panose="02040503050406030204" pitchFamily="18" charset="0"/>
                                  <a:cs typeface="Times New Roman" panose="02020503050405090304" pitchFamily="18" charset="0"/>
                                </a:rPr>
                              </m:ctrlPr>
                            </m:dPr>
                            <m:e>
                              <m:sSub>
                                <m:sSubPr>
                                  <m:ctrlPr>
                                    <a:rPr lang="en-US"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𝑦</m:t>
                                      </m:r>
                                    </m:e>
                                  </m:acc>
                                </m:e>
                                <m:sub>
                                  <m:r>
                                    <a:rPr lang="en-US" altLang="zh-CN" b="0" i="1" smtClean="0">
                                      <a:latin typeface="Cambria Math" panose="02040503050406030204" pitchFamily="18" charset="0"/>
                                    </a:rPr>
                                    <m:t>𝑖</m:t>
                                  </m:r>
                                </m:sub>
                              </m:sSub>
                            </m:e>
                          </m:d>
                        </m:e>
                        <m:sup>
                          <m:sSubSup>
                            <m:sSubSupPr>
                              <m:ctrlPr>
                                <a:rPr kumimoji="1" lang="en-US" altLang="zh-CN" b="0" i="1" smtClean="0">
                                  <a:latin typeface="Cambria Math" panose="02040503050406030204" pitchFamily="18" charset="0"/>
                                  <a:cs typeface="Times New Roman" panose="02020503050405090304" pitchFamily="18" charset="0"/>
                                </a:rPr>
                              </m:ctrlPr>
                            </m:sSubSupPr>
                            <m:e>
                              <m:r>
                                <a:rPr kumimoji="1" lang="en-US" altLang="zh-CN" b="0" i="1" smtClean="0">
                                  <a:latin typeface="Cambria Math" panose="02040503050406030204" pitchFamily="18" charset="0"/>
                                  <a:cs typeface="Times New Roman" panose="02020503050405090304" pitchFamily="18" charset="0"/>
                                </a:rPr>
                                <m:t>𝑟</m:t>
                              </m:r>
                            </m:e>
                            <m:sub>
                              <m:r>
                                <a:rPr kumimoji="1" lang="en-US" altLang="zh-CN" b="0" i="1" smtClean="0">
                                  <a:latin typeface="Cambria Math" panose="02040503050406030204" pitchFamily="18" charset="0"/>
                                  <a:cs typeface="Times New Roman" panose="02020503050405090304" pitchFamily="18" charset="0"/>
                                </a:rPr>
                                <m:t>𝑖</m:t>
                              </m:r>
                            </m:sub>
                            <m:sup>
                              <m:r>
                                <a:rPr kumimoji="1" lang="en-US" altLang="zh-CN" b="0" i="1" smtClean="0">
                                  <a:latin typeface="Cambria Math" panose="02040503050406030204" pitchFamily="18" charset="0"/>
                                  <a:cs typeface="Times New Roman" panose="02020503050405090304" pitchFamily="18" charset="0"/>
                                </a:rPr>
                                <m:t>−</m:t>
                              </m:r>
                              <m:r>
                                <a:rPr kumimoji="1" lang="en-US" altLang="zh-CN" b="0" i="1" smtClean="0">
                                  <a:latin typeface="Cambria Math" panose="02040503050406030204" pitchFamily="18" charset="0"/>
                                  <a:cs typeface="Times New Roman" panose="02020503050405090304" pitchFamily="18" charset="0"/>
                                </a:rPr>
                                <m:t>1</m:t>
                              </m:r>
                            </m:sup>
                          </m:sSubSup>
                        </m:sup>
                      </m:sSup>
                    </m:oMath>
                  </m:oMathPara>
                </a14:m>
                <a:endParaRPr kumimoji="1" lang="zh-CN" altLang="en-US" dirty="0">
                  <a:latin typeface="Times New Roman" panose="02020503050405090304" pitchFamily="18" charset="0"/>
                  <a:cs typeface="Times New Roman" panose="02020503050405090304" pitchFamily="18" charset="0"/>
                </a:endParaRPr>
              </a:p>
            </p:txBody>
          </p:sp>
        </mc:Choice>
        <mc:Fallback>
          <p:sp>
            <p:nvSpPr>
              <p:cNvPr id="24" name="文本框 23"/>
              <p:cNvSpPr txBox="1">
                <a:spLocks noRot="1" noChangeAspect="1" noMove="1" noResize="1" noEditPoints="1" noAdjustHandles="1" noChangeArrowheads="1" noChangeShapeType="1" noTextEdit="1"/>
              </p:cNvSpPr>
              <p:nvPr/>
            </p:nvSpPr>
            <p:spPr>
              <a:xfrm flipH="1">
                <a:off x="8254761" y="5951713"/>
                <a:ext cx="2449751" cy="327462"/>
              </a:xfrm>
              <a:prstGeom prst="rect">
                <a:avLst/>
              </a:prstGeom>
              <a:blipFill rotWithShape="1">
                <a:blip r:embed="rId10"/>
                <a:stretch>
                  <a:fillRect l="-16" t="-151" r="13" b="90"/>
                </a:stretch>
              </a:blipFill>
            </p:spPr>
            <p:txBody>
              <a:bodyPr/>
              <a:lstStyle/>
              <a:p>
                <a:r>
                  <a:rPr lang="zh-CN" altLang="en-US">
                    <a:noFill/>
                  </a:rPr>
                  <a:t> </a:t>
                </a:r>
              </a:p>
            </p:txBody>
          </p:sp>
        </mc:Fallback>
      </mc:AlternateContent>
      <p:sp>
        <p:nvSpPr>
          <p:cNvPr id="26" name="五边形 25"/>
          <p:cNvSpPr/>
          <p:nvPr/>
        </p:nvSpPr>
        <p:spPr>
          <a:xfrm>
            <a:off x="272761" y="1098235"/>
            <a:ext cx="2347976"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err="1">
                <a:solidFill>
                  <a:prstClr val="white"/>
                </a:solidFill>
                <a:latin typeface="Times New Roman" panose="02020503050405090304" pitchFamily="18" charset="0"/>
                <a:ea typeface="微软雅黑" charset="-122"/>
                <a:cs typeface="Verdana" panose="020B0804030504040204" pitchFamily="34" charset="0"/>
              </a:rPr>
              <a:t>mqOPRF</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Functionality</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mc:AlternateContent xmlns:mc="http://schemas.openxmlformats.org/markup-compatibility/2006">
        <mc:Choice xmlns:a14="http://schemas.microsoft.com/office/drawing/2010/main" Requires="a14">
          <p:sp>
            <p:nvSpPr>
              <p:cNvPr id="27" name="矩形 26"/>
              <p:cNvSpPr/>
              <p:nvPr/>
            </p:nvSpPr>
            <p:spPr>
              <a:xfrm>
                <a:off x="263525" y="1486185"/>
                <a:ext cx="11664948" cy="530526"/>
              </a:xfrm>
              <a:prstGeom prst="rect">
                <a:avLst/>
              </a:prstGeom>
            </p:spPr>
            <p:txBody>
              <a:bodyPr wrap="square" anchor="t" anchorCtr="0">
                <a:noAutofit/>
              </a:bodyPr>
              <a:lstStyle/>
              <a:p>
                <a:pPr>
                  <a:lnSpc>
                    <a:spcPct val="150000"/>
                  </a:lnSpc>
                </a:pPr>
                <a:r>
                  <a:rPr lang="en-US" altLang="zh-CN" dirty="0"/>
                  <a:t>OPRF</a:t>
                </a:r>
                <a:r>
                  <a:rPr lang="zh-CN" altLang="en-US" dirty="0"/>
                  <a:t> </a:t>
                </a:r>
                <a:r>
                  <a:rPr lang="en-US" altLang="zh-CN" dirty="0"/>
                  <a:t>allows</a:t>
                </a:r>
                <a:r>
                  <a:rPr lang="zh-CN" altLang="en-US" dirty="0"/>
                  <a:t> </a:t>
                </a:r>
                <a:r>
                  <a:rPr lang="en-US" altLang="zh-CN" dirty="0"/>
                  <a:t>the</a:t>
                </a:r>
                <a:r>
                  <a:rPr lang="zh-CN" altLang="en-US" dirty="0"/>
                  <a:t> </a:t>
                </a:r>
                <a:r>
                  <a:rPr lang="en-US" altLang="zh-CN" dirty="0"/>
                  <a:t>server</a:t>
                </a:r>
                <a:r>
                  <a:rPr lang="zh-CN" altLang="en-US" dirty="0"/>
                  <a:t> </a:t>
                </a:r>
                <a:r>
                  <a:rPr lang="en-US" altLang="zh-CN" dirty="0"/>
                  <a:t>to</a:t>
                </a:r>
                <a:r>
                  <a:rPr lang="zh-CN" altLang="en-US" dirty="0"/>
                  <a:t> </a:t>
                </a:r>
                <a:r>
                  <a:rPr lang="en-US" altLang="zh-CN" dirty="0"/>
                  <a:t>know</a:t>
                </a:r>
                <a:r>
                  <a:rPr lang="zh-CN" altLang="en-US" dirty="0"/>
                  <a:t> </a:t>
                </a:r>
                <a14:m>
                  <m:oMath xmlns:m="http://schemas.openxmlformats.org/officeDocument/2006/math">
                    <m:r>
                      <a:rPr lang="en-US" altLang="zh-CN" b="0" i="1" smtClean="0">
                        <a:latin typeface="Cambria Math" panose="02040503050406030204" pitchFamily="18" charset="0"/>
                      </a:rPr>
                      <m:t>𝑘</m:t>
                    </m:r>
                  </m:oMath>
                </a14:m>
                <a:r>
                  <a:rPr lang="zh-CN" altLang="en-US" dirty="0"/>
                  <a:t> </a:t>
                </a:r>
                <a:r>
                  <a:rPr lang="en-US" altLang="zh-CN" dirty="0">
                    <a:solidFill>
                      <a:srgbClr val="FF0000"/>
                    </a:solidFill>
                  </a:rPr>
                  <a:t>after</a:t>
                </a:r>
                <a:r>
                  <a:rPr lang="zh-CN" altLang="en-US" dirty="0"/>
                  <a:t> </a:t>
                </a:r>
                <a:r>
                  <a:rPr lang="en-US" altLang="zh-CN" dirty="0"/>
                  <a:t>OPRF.</a:t>
                </a:r>
                <a:r>
                  <a:rPr lang="zh-CN" altLang="en-US" dirty="0"/>
                  <a:t> </a:t>
                </a:r>
                <a:r>
                  <a:rPr lang="en-US" altLang="zh-CN" dirty="0"/>
                  <a:t>In</a:t>
                </a:r>
                <a:r>
                  <a:rPr lang="zh-CN" altLang="en-US" dirty="0"/>
                  <a:t> </a:t>
                </a:r>
                <a:r>
                  <a:rPr lang="en-US" altLang="zh-CN" dirty="0" err="1"/>
                  <a:t>mqOPRF</a:t>
                </a:r>
                <a:r>
                  <a:rPr lang="en-US" altLang="zh-CN" dirty="0"/>
                  <a:t>,</a:t>
                </a:r>
                <a:r>
                  <a:rPr lang="zh-CN" altLang="en-US" dirty="0"/>
                  <a:t> </a:t>
                </a:r>
                <a:r>
                  <a:rPr lang="en-US" altLang="zh-CN" dirty="0"/>
                  <a:t>the</a:t>
                </a:r>
                <a:r>
                  <a:rPr lang="zh-CN" altLang="en-US" dirty="0"/>
                  <a:t> </a:t>
                </a:r>
                <a:r>
                  <a:rPr lang="en-US" altLang="zh-CN" dirty="0"/>
                  <a:t>server</a:t>
                </a:r>
                <a:r>
                  <a:rPr lang="zh-CN" altLang="en-US" dirty="0"/>
                  <a:t> </a:t>
                </a:r>
                <a:r>
                  <a:rPr lang="en-US" altLang="zh-CN" dirty="0"/>
                  <a:t>knows</a:t>
                </a:r>
                <a:r>
                  <a:rPr lang="zh-CN" altLang="en-US" dirty="0"/>
                  <a:t> </a:t>
                </a:r>
                <a14:m>
                  <m:oMath xmlns:m="http://schemas.openxmlformats.org/officeDocument/2006/math">
                    <m:r>
                      <a:rPr lang="en-US" altLang="zh-CN" i="1">
                        <a:latin typeface="Cambria Math" panose="02040503050406030204" pitchFamily="18" charset="0"/>
                      </a:rPr>
                      <m:t>𝑘</m:t>
                    </m:r>
                  </m:oMath>
                </a14:m>
                <a:r>
                  <a:rPr lang="zh-CN" altLang="en-US" dirty="0"/>
                  <a:t> </a:t>
                </a:r>
                <a:r>
                  <a:rPr lang="en-US" altLang="zh-CN" dirty="0">
                    <a:solidFill>
                      <a:srgbClr val="FF0000"/>
                    </a:solidFill>
                  </a:rPr>
                  <a:t>before</a:t>
                </a:r>
                <a:r>
                  <a:rPr lang="zh-CN" altLang="en-US" dirty="0"/>
                  <a:t> </a:t>
                </a:r>
                <a:r>
                  <a:rPr lang="en-US" altLang="zh-CN" dirty="0"/>
                  <a:t>OPRF</a:t>
                </a:r>
                <a:r>
                  <a:rPr lang="zh-CN" altLang="en-US" dirty="0"/>
                  <a:t> </a:t>
                </a:r>
                <a:r>
                  <a:rPr lang="en-US" altLang="zh-CN" dirty="0"/>
                  <a:t>(used</a:t>
                </a:r>
                <a:r>
                  <a:rPr lang="zh-CN" altLang="en-US" dirty="0"/>
                  <a:t> </a:t>
                </a:r>
                <a:r>
                  <a:rPr lang="en-US" altLang="zh-CN" dirty="0"/>
                  <a:t>for</a:t>
                </a:r>
                <a:r>
                  <a:rPr lang="zh-CN" altLang="en-US" dirty="0"/>
                  <a:t> </a:t>
                </a:r>
                <a:r>
                  <a:rPr lang="en-US" altLang="zh-CN" dirty="0"/>
                  <a:t>offline</a:t>
                </a:r>
                <a:r>
                  <a:rPr lang="zh-CN" altLang="en-US" dirty="0"/>
                  <a:t> </a:t>
                </a:r>
                <a:r>
                  <a:rPr lang="en-US" altLang="zh-CN" dirty="0"/>
                  <a:t>computation).</a:t>
                </a:r>
                <a:endParaRPr lang="en-US" altLang="zh-CN" dirty="0">
                  <a:latin typeface="Times New Roman" panose="02020503050405090304" pitchFamily="18" charset="0"/>
                  <a:cs typeface="Times New Roman" panose="02020503050405090304" pitchFamily="18" charset="0"/>
                </a:endParaRPr>
              </a:p>
            </p:txBody>
          </p:sp>
        </mc:Choice>
        <mc:Fallback>
          <p:sp>
            <p:nvSpPr>
              <p:cNvPr id="27" name="矩形 26"/>
              <p:cNvSpPr>
                <a:spLocks noRot="1" noChangeAspect="1" noMove="1" noResize="1" noEditPoints="1" noAdjustHandles="1" noChangeArrowheads="1" noChangeShapeType="1" noTextEdit="1"/>
              </p:cNvSpPr>
              <p:nvPr/>
            </p:nvSpPr>
            <p:spPr>
              <a:xfrm>
                <a:off x="263525" y="1486185"/>
                <a:ext cx="11664948" cy="530526"/>
              </a:xfrm>
              <a:prstGeom prst="rect">
                <a:avLst/>
              </a:prstGeom>
              <a:blipFill rotWithShape="1">
                <a:blip r:embed="rId11"/>
                <a:stretch>
                  <a:fillRect t="-54" r="5" b="110"/>
                </a:stretch>
              </a:blipFill>
            </p:spPr>
            <p:txBody>
              <a:bodyPr/>
              <a:lstStyle/>
              <a:p>
                <a:r>
                  <a:rPr lang="zh-CN" altLang="en-US">
                    <a:noFill/>
                  </a:rPr>
                  <a:t> </a:t>
                </a:r>
              </a:p>
            </p:txBody>
          </p:sp>
        </mc:Fallback>
      </mc:AlternateContent>
      <p:sp>
        <p:nvSpPr>
          <p:cNvPr id="28" name="五边形 27"/>
          <p:cNvSpPr/>
          <p:nvPr/>
        </p:nvSpPr>
        <p:spPr>
          <a:xfrm>
            <a:off x="272761" y="3833729"/>
            <a:ext cx="2037731"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DH-based</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err="1">
                <a:solidFill>
                  <a:prstClr val="white"/>
                </a:solidFill>
                <a:latin typeface="Times New Roman" panose="02020503050405090304" pitchFamily="18" charset="0"/>
                <a:ea typeface="微软雅黑" charset="-122"/>
                <a:cs typeface="Verdana" panose="020B0804030504040204" pitchFamily="34" charset="0"/>
              </a:rPr>
              <a:t>mqOPRF</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grpSp>
        <p:nvGrpSpPr>
          <p:cNvPr id="43" name="组合 42"/>
          <p:cNvGrpSpPr/>
          <p:nvPr/>
        </p:nvGrpSpPr>
        <p:grpSpPr>
          <a:xfrm>
            <a:off x="263525" y="4651129"/>
            <a:ext cx="1056408" cy="1468583"/>
            <a:chOff x="277087" y="1581727"/>
            <a:chExt cx="1089025" cy="1468583"/>
          </a:xfrm>
        </p:grpSpPr>
        <p:pic>
          <p:nvPicPr>
            <p:cNvPr id="44" name="图片 43"/>
            <p:cNvPicPr>
              <a:picLocks noChangeAspect="1"/>
            </p:cNvPicPr>
            <p:nvPr/>
          </p:nvPicPr>
          <p:blipFill>
            <a:blip r:embed="rId1"/>
            <a:stretch>
              <a:fillRect/>
            </a:stretch>
          </p:blipFill>
          <p:spPr>
            <a:xfrm>
              <a:off x="277087" y="1581727"/>
              <a:ext cx="1089025" cy="1089025"/>
            </a:xfrm>
            <a:prstGeom prst="rect">
              <a:avLst/>
            </a:prstGeom>
          </p:spPr>
        </p:pic>
        <p:sp>
          <p:nvSpPr>
            <p:cNvPr id="45" name="文本框 44"/>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46" name="组合 45"/>
          <p:cNvGrpSpPr/>
          <p:nvPr/>
        </p:nvGrpSpPr>
        <p:grpSpPr>
          <a:xfrm>
            <a:off x="10882164" y="4658941"/>
            <a:ext cx="1046311" cy="1460768"/>
            <a:chOff x="10835984" y="1584181"/>
            <a:chExt cx="1089025" cy="1460768"/>
          </a:xfrm>
        </p:grpSpPr>
        <p:pic>
          <p:nvPicPr>
            <p:cNvPr id="47" name="图片 46"/>
            <p:cNvPicPr>
              <a:picLocks noChangeAspect="1"/>
            </p:cNvPicPr>
            <p:nvPr/>
          </p:nvPicPr>
          <p:blipFill>
            <a:blip r:embed="rId2"/>
            <a:stretch>
              <a:fillRect/>
            </a:stretch>
          </p:blipFill>
          <p:spPr>
            <a:xfrm>
              <a:off x="10838438" y="1584181"/>
              <a:ext cx="1086571" cy="1086571"/>
            </a:xfrm>
            <a:prstGeom prst="rect">
              <a:avLst/>
            </a:prstGeom>
          </p:spPr>
        </p:pic>
        <p:sp>
          <p:nvSpPr>
            <p:cNvPr id="48" name="文本框 47"/>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cxnSp>
        <p:nvCxnSpPr>
          <p:cNvPr id="49" name="直线箭头连接符 48"/>
          <p:cNvCxnSpPr/>
          <p:nvPr/>
        </p:nvCxnSpPr>
        <p:spPr>
          <a:xfrm flipH="1">
            <a:off x="3950919" y="5195641"/>
            <a:ext cx="4305669"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a:off x="3935407" y="5922405"/>
            <a:ext cx="4339653"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文本框 51"/>
              <p:cNvSpPr txBox="1"/>
              <p:nvPr/>
            </p:nvSpPr>
            <p:spPr>
              <a:xfrm flipH="1">
                <a:off x="3991535" y="5540089"/>
                <a:ext cx="4263227" cy="379784"/>
              </a:xfrm>
              <a:prstGeom prst="rect">
                <a:avLst/>
              </a:prstGeom>
              <a:noFill/>
            </p:spPr>
            <p:txBody>
              <a:bodyPr wrap="square">
                <a:spAutoFit/>
              </a:bodyPr>
              <a:lstStyle>
                <a:defPPr>
                  <a:defRPr lang="zh-CN"/>
                </a:defPPr>
                <a:lvl1pPr algn="ctr">
                  <a:defRPr kumimoji="1" b="0" i="1">
                    <a:latin typeface="Cambria Math" panose="02040503050406030204" pitchFamily="18" charset="0"/>
                  </a:defRPr>
                </a:lvl1p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trlPr>
                                        <a:rPr lang="en-US" altLang="zh-CN" i="1">
                                          <a:latin typeface="Cambria Math" panose="02040503050406030204" pitchFamily="18" charset="0"/>
                                        </a:rPr>
                                      </m:ctrlPr>
                                    </m:accPr>
                                    <m:e>
                                      <m:r>
                                        <a:rPr lang="en-US" altLang="zh-CN">
                                          <a:latin typeface="Cambria Math" panose="02040503050406030204" pitchFamily="18" charset="0"/>
                                        </a:rPr>
                                        <m:t>𝑦</m:t>
                                      </m:r>
                                    </m:e>
                                  </m:acc>
                                </m:e>
                                <m:sub>
                                  <m:r>
                                    <a:rPr lang="en-US" altLang="zh-CN" b="0" i="1" smtClean="0">
                                      <a:latin typeface="Cambria Math" panose="02040503050406030204" pitchFamily="18" charset="0"/>
                                    </a:rPr>
                                    <m:t>1</m:t>
                                  </m:r>
                                </m:sub>
                              </m:sSub>
                            </m:e>
                          </m:d>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a:latin typeface="Cambria Math" panose="02040503050406030204" pitchFamily="18" charset="0"/>
                                </a:rPr>
                                <m:t>𝑦</m:t>
                              </m:r>
                            </m:e>
                          </m:acc>
                        </m:e>
                        <m:sub>
                          <m:r>
                            <a:rPr lang="en-US" altLang="zh-CN" b="0" i="1" smtClean="0">
                              <a:latin typeface="Cambria Math" panose="02040503050406030204" pitchFamily="18" charset="0"/>
                            </a:rPr>
                            <m:t>𝑡</m:t>
                          </m:r>
                        </m:sub>
                      </m:sSub>
                      <m:r>
                        <a:rPr lang="en-US" altLang="zh-CN">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trlPr>
                                        <a:rPr lang="en-US" altLang="zh-CN" i="1">
                                          <a:latin typeface="Cambria Math" panose="02040503050406030204" pitchFamily="18" charset="0"/>
                                        </a:rPr>
                                      </m:ctrlPr>
                                    </m:accPr>
                                    <m:e>
                                      <m:r>
                                        <a:rPr lang="en-US" altLang="zh-CN">
                                          <a:latin typeface="Cambria Math" panose="02040503050406030204" pitchFamily="18" charset="0"/>
                                        </a:rPr>
                                        <m:t>𝑦</m:t>
                                      </m:r>
                                    </m:e>
                                  </m:acc>
                                </m:e>
                                <m:sub>
                                  <m:r>
                                    <a:rPr lang="en-US" altLang="zh-CN" b="0" i="1" smtClean="0">
                                      <a:latin typeface="Cambria Math" panose="02040503050406030204" pitchFamily="18" charset="0"/>
                                    </a:rPr>
                                    <m:t>𝑡</m:t>
                                  </m:r>
                                </m:sub>
                              </m:sSub>
                            </m:e>
                          </m:d>
                        </m:e>
                        <m:sup>
                          <m:r>
                            <a:rPr lang="en-US" altLang="zh-CN">
                              <a:latin typeface="Cambria Math" panose="02040503050406030204" pitchFamily="18" charset="0"/>
                            </a:rPr>
                            <m:t>𝑘</m:t>
                          </m:r>
                        </m:sup>
                      </m:sSup>
                    </m:oMath>
                  </m:oMathPara>
                </a14:m>
                <a:endParaRPr lang="zh-CN" altLang="en-US" dirty="0"/>
              </a:p>
            </p:txBody>
          </p:sp>
        </mc:Choice>
        <mc:Fallback>
          <p:sp>
            <p:nvSpPr>
              <p:cNvPr id="52" name="文本框 51"/>
              <p:cNvSpPr txBox="1">
                <a:spLocks noRot="1" noChangeAspect="1" noMove="1" noResize="1" noEditPoints="1" noAdjustHandles="1" noChangeArrowheads="1" noChangeShapeType="1" noTextEdit="1"/>
              </p:cNvSpPr>
              <p:nvPr/>
            </p:nvSpPr>
            <p:spPr>
              <a:xfrm flipH="1">
                <a:off x="3991535" y="5540089"/>
                <a:ext cx="4263227" cy="379784"/>
              </a:xfrm>
              <a:prstGeom prst="rect">
                <a:avLst/>
              </a:prstGeom>
              <a:blipFill rotWithShape="1">
                <a:blip r:embed="rId12"/>
                <a:stretch>
                  <a:fillRect l="-13" t="-92" r="9" b="106"/>
                </a:stretch>
              </a:blipFill>
            </p:spPr>
            <p:txBody>
              <a:bodyPr/>
              <a:lstStyle/>
              <a:p>
                <a:r>
                  <a:rPr lang="zh-CN" altLang="en-US">
                    <a:noFill/>
                  </a:rPr>
                  <a:t> </a:t>
                </a:r>
              </a:p>
            </p:txBody>
          </p:sp>
        </mc:Fallback>
      </mc:AlternateContent>
      <p:sp>
        <p:nvSpPr>
          <p:cNvPr id="2" name="文本框 1"/>
          <p:cNvSpPr txBox="1"/>
          <p:nvPr/>
        </p:nvSpPr>
        <p:spPr>
          <a:xfrm>
            <a:off x="263525" y="6497923"/>
            <a:ext cx="11664950" cy="348549"/>
          </a:xfrm>
          <a:prstGeom prst="rect">
            <a:avLst/>
          </a:prstGeom>
          <a:noFill/>
        </p:spPr>
        <p:txBody>
          <a:bodyPr wrap="square" anchor="ctr" anchorCtr="0">
            <a:noAutofit/>
          </a:bodyPr>
          <a:lstStyle>
            <a:defPPr>
              <a:defRPr lang="zh-CN"/>
            </a:defPPr>
            <a:lvl1pPr algn="ctr">
              <a:defRPr sz="1200"/>
            </a:lvl1pPr>
          </a:lstStyle>
          <a:p>
            <a:pPr algn="l"/>
            <a:r>
              <a:rPr lang="en-US" altLang="zh-CN" dirty="0"/>
              <a:t>[RA17]</a:t>
            </a:r>
            <a:r>
              <a:rPr lang="zh-CN" altLang="en-US" dirty="0"/>
              <a:t> </a:t>
            </a:r>
            <a:r>
              <a:rPr lang="en-US" altLang="zh-CN" dirty="0"/>
              <a:t>A.</a:t>
            </a:r>
            <a:r>
              <a:rPr lang="zh-CN" altLang="en-US" dirty="0"/>
              <a:t> </a:t>
            </a:r>
            <a:r>
              <a:rPr lang="en-US" altLang="zh-CN" dirty="0" err="1"/>
              <a:t>Resende</a:t>
            </a:r>
            <a:r>
              <a:rPr lang="en-US" altLang="zh-CN" dirty="0"/>
              <a:t>, D. </a:t>
            </a:r>
            <a:r>
              <a:rPr lang="en-US" altLang="zh-CN" dirty="0" err="1"/>
              <a:t>Aranha</a:t>
            </a:r>
            <a:r>
              <a:rPr lang="en-US" altLang="zh-CN" dirty="0"/>
              <a:t>. Faster unbalanced private set intersection.</a:t>
            </a:r>
            <a:r>
              <a:rPr lang="zh-CN" altLang="en-US" dirty="0"/>
              <a:t> </a:t>
            </a:r>
            <a:r>
              <a:rPr lang="en-US" altLang="zh-CN" dirty="0"/>
              <a:t>FC</a:t>
            </a:r>
            <a:r>
              <a:rPr lang="zh-CN" altLang="en-US" dirty="0"/>
              <a:t> </a:t>
            </a:r>
            <a:r>
              <a:rPr lang="en-US" altLang="zh-CN" dirty="0"/>
              <a:t>2018,</a:t>
            </a:r>
            <a:r>
              <a:rPr lang="zh-CN" altLang="en-US" dirty="0"/>
              <a:t> </a:t>
            </a:r>
            <a:r>
              <a:rPr lang="en-US" altLang="zh-CN" dirty="0"/>
              <a:t>pp.</a:t>
            </a:r>
            <a:r>
              <a:rPr lang="zh-CN" altLang="en-US" dirty="0"/>
              <a:t> </a:t>
            </a:r>
            <a:r>
              <a:rPr lang="en-US" altLang="zh-CN" dirty="0"/>
              <a:t>203-221.</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2.3</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Simple</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Hash</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263525" y="1482846"/>
                <a:ext cx="11664949" cy="417422"/>
              </a:xfrm>
              <a:prstGeom prst="rect">
                <a:avLst/>
              </a:prstGeom>
            </p:spPr>
            <p:txBody>
              <a:bodyPr wrap="square">
                <a:spAutoFit/>
              </a:bodyPr>
              <a:lstStyle/>
              <a:p>
                <a:pPr>
                  <a:lnSpc>
                    <a:spcPct val="150000"/>
                  </a:lnSpc>
                </a:pPr>
                <a:r>
                  <a:rPr lang="en-US" altLang="zh-CN" sz="1600" dirty="0">
                    <a:latin typeface="Times New Roman" panose="02020503050405090304" pitchFamily="18" charset="0"/>
                    <a:cs typeface="Times New Roman" panose="02020503050405090304" pitchFamily="18" charset="0"/>
                  </a:rPr>
                  <a:t>Map</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i="1">
                        <a:latin typeface="Cambria Math" panose="02040503050406030204" pitchFamily="18" charset="0"/>
                        <a:cs typeface="Times New Roman" panose="02020503050405090304" pitchFamily="18" charset="0"/>
                      </a:rPr>
                      <m:t>𝑛</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elements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into</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b="0" i="1" dirty="0" smtClean="0">
                        <a:latin typeface="Cambria Math" panose="02040503050406030204" pitchFamily="18" charset="0"/>
                        <a:cs typeface="Times New Roman" panose="02020503050405090304" pitchFamily="18" charset="0"/>
                      </a:rPr>
                      <m:t>𝑚</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bins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using</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zh-CN" altLang="en-US" sz="1600" i="1" smtClean="0">
                        <a:latin typeface="Cambria Math" panose="02040503050406030204" pitchFamily="18" charset="0"/>
                        <a:cs typeface="Times New Roman" panose="02020503050405090304" pitchFamily="18" charset="0"/>
                      </a:rPr>
                      <m:t>𝜅</m:t>
                    </m:r>
                    <m:r>
                      <a:rPr lang="zh-CN" altLang="en-US" sz="1600" i="1" smtClean="0">
                        <a:latin typeface="Cambria Math" panose="02040503050406030204" pitchFamily="18" charset="0"/>
                        <a:cs typeface="Times New Roman" panose="02020503050405090304" pitchFamily="18" charset="0"/>
                      </a:rPr>
                      <m:t>≥</m:t>
                    </m:r>
                    <m:r>
                      <a:rPr lang="en-US" altLang="zh-CN" sz="1600" b="0" i="1" smtClean="0">
                        <a:latin typeface="Cambria Math" panose="02040503050406030204" pitchFamily="18" charset="0"/>
                        <a:cs typeface="Times New Roman" panose="02020503050405090304" pitchFamily="18" charset="0"/>
                      </a:rPr>
                      <m:t>1</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hash</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functions</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ℎ</m:t>
                        </m:r>
                      </m:e>
                      <m:sub>
                        <m:r>
                          <a:rPr lang="en-US" altLang="zh-CN" sz="1600" b="0" i="1" smtClean="0">
                            <a:latin typeface="Cambria Math" panose="02040503050406030204" pitchFamily="18" charset="0"/>
                            <a:cs typeface="Times New Roman" panose="02020503050405090304" pitchFamily="18" charset="0"/>
                          </a:rPr>
                          <m:t>𝑖</m:t>
                        </m:r>
                      </m:sub>
                    </m:sSub>
                    <m:r>
                      <a:rPr lang="en-US" altLang="zh-CN" sz="1600" b="0" i="1" smtClean="0">
                        <a:latin typeface="Cambria Math" panose="02040503050406030204" pitchFamily="18" charset="0"/>
                        <a:cs typeface="Times New Roman" panose="02020503050405090304" pitchFamily="18" charset="0"/>
                      </a:rPr>
                      <m:t>:</m:t>
                    </m:r>
                    <m:r>
                      <m:rPr>
                        <m:lit/>
                      </m:rPr>
                      <a:rPr lang="en-US" altLang="zh-CN" sz="1600" b="0" i="1" smtClean="0">
                        <a:latin typeface="Cambria Math" panose="02040503050406030204" pitchFamily="18" charset="0"/>
                        <a:cs typeface="Times New Roman" panose="02020503050405090304" pitchFamily="18" charset="0"/>
                      </a:rPr>
                      <m:t>{</m:t>
                    </m:r>
                    <m:r>
                      <a:rPr lang="en-US" altLang="zh-CN" sz="1600" b="0" i="1" smtClean="0">
                        <a:latin typeface="Cambria Math" panose="02040503050406030204" pitchFamily="18" charset="0"/>
                        <a:cs typeface="Times New Roman" panose="02020503050405090304" pitchFamily="18" charset="0"/>
                      </a:rPr>
                      <m:t>0</m:t>
                    </m:r>
                    <m:r>
                      <a:rPr lang="en-US" altLang="zh-CN" sz="1600" b="0" i="1" smtClean="0">
                        <a:latin typeface="Cambria Math" panose="02040503050406030204" pitchFamily="18" charset="0"/>
                        <a:cs typeface="Times New Roman" panose="02020503050405090304" pitchFamily="18" charset="0"/>
                      </a:rPr>
                      <m:t>,</m:t>
                    </m:r>
                    <m:r>
                      <a:rPr lang="en-US" altLang="zh-CN" sz="1600" b="0" i="1" smtClean="0">
                        <a:latin typeface="Cambria Math" panose="02040503050406030204" pitchFamily="18" charset="0"/>
                        <a:cs typeface="Times New Roman" panose="02020503050405090304" pitchFamily="18" charset="0"/>
                      </a:rPr>
                      <m:t>1</m:t>
                    </m:r>
                    <m:sSup>
                      <m:sSupPr>
                        <m:ctrlPr>
                          <a:rPr lang="en-US" altLang="zh-CN" sz="1600" b="0" i="1" smtClean="0">
                            <a:latin typeface="Cambria Math" panose="02040503050406030204" pitchFamily="18" charset="0"/>
                            <a:cs typeface="Times New Roman" panose="02020503050405090304" pitchFamily="18" charset="0"/>
                          </a:rPr>
                        </m:ctrlPr>
                      </m:sSupPr>
                      <m:e>
                        <m:r>
                          <m:rPr>
                            <m:lit/>
                          </m:rPr>
                          <a:rPr lang="en-US" altLang="zh-CN" sz="1600" b="0" i="1" smtClean="0">
                            <a:latin typeface="Cambria Math" panose="02040503050406030204" pitchFamily="18" charset="0"/>
                            <a:cs typeface="Times New Roman" panose="02020503050405090304" pitchFamily="18" charset="0"/>
                          </a:rPr>
                          <m:t>}</m:t>
                        </m:r>
                      </m:e>
                      <m:sup>
                        <m:r>
                          <a:rPr lang="zh-CN" altLang="en-US" sz="1600" b="0" i="1" smtClean="0">
                            <a:latin typeface="Cambria Math" panose="02040503050406030204" pitchFamily="18" charset="0"/>
                            <a:cs typeface="Times New Roman" panose="02020503050405090304" pitchFamily="18" charset="0"/>
                          </a:rPr>
                          <m:t>∗</m:t>
                        </m:r>
                      </m:sup>
                    </m:sSup>
                    <m:r>
                      <a:rPr lang="en-US" altLang="zh-CN" sz="1600" i="1">
                        <a:latin typeface="Cambria Math" panose="02040503050406030204" pitchFamily="18" charset="0"/>
                        <a:ea typeface="Cambria Math" panose="02040503050406030204" pitchFamily="18" charset="0"/>
                        <a:cs typeface="Times New Roman" panose="02020503050405090304" pitchFamily="18" charset="0"/>
                      </a:rPr>
                      <m:t>→</m:t>
                    </m:r>
                    <m:d>
                      <m:dPr>
                        <m:begChr m:val="["/>
                        <m:endChr m:val="]"/>
                        <m:ctrlPr>
                          <a:rPr lang="en-US" altLang="zh-CN" sz="1600" b="0" i="1" smtClean="0">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sz="1600" b="0" i="1" smtClean="0">
                            <a:latin typeface="Cambria Math" panose="02040503050406030204" pitchFamily="18" charset="0"/>
                            <a:ea typeface="Cambria Math" panose="02040503050406030204" pitchFamily="18" charset="0"/>
                            <a:cs typeface="Times New Roman" panose="02020503050405090304" pitchFamily="18" charset="0"/>
                          </a:rPr>
                          <m:t>𝑚</m:t>
                        </m:r>
                      </m:e>
                    </m:d>
                  </m:oMath>
                </a14:m>
                <a:r>
                  <a:rPr lang="en-US" altLang="zh-CN" sz="1600" dirty="0">
                    <a:latin typeface="Times New Roman" panose="02020503050405090304" pitchFamily="18" charset="0"/>
                    <a:cs typeface="Times New Roman" panose="02020503050405090304" pitchFamily="18" charset="0"/>
                  </a:rPr>
                  <a:t>.</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Elements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are</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always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added</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to</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the</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bin</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to</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which</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they</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are</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mapped.</a:t>
                </a:r>
                <a:endParaRPr lang="zh-CN" altLang="en-US" sz="1600" dirty="0">
                  <a:latin typeface="Times New Roman" panose="02020503050405090304" pitchFamily="18" charset="0"/>
                  <a:ea typeface="微软雅黑" charset="-122"/>
                  <a:cs typeface="Times New Roman" panose="0202050305040509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263525" y="1482846"/>
                <a:ext cx="11664949" cy="417422"/>
              </a:xfrm>
              <a:prstGeom prst="rect">
                <a:avLst/>
              </a:prstGeom>
              <a:blipFill rotWithShape="1">
                <a:blip r:embed="rId1"/>
                <a:stretch>
                  <a:fillRect t="-29" r="5" b="-13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263525" y="2293089"/>
              <a:ext cx="5832474" cy="1532496"/>
            </p:xfrm>
            <a:graphic>
              <a:graphicData uri="http://schemas.openxmlformats.org/drawingml/2006/table">
                <a:tbl>
                  <a:tblPr firstRow="1" bandRow="1">
                    <a:tableStyleId>{5940675A-B579-460E-94D1-54222C63F5DA}</a:tableStyleId>
                  </a:tblPr>
                  <a:tblGrid>
                    <a:gridCol w="972079"/>
                    <a:gridCol w="972079"/>
                    <a:gridCol w="972079"/>
                    <a:gridCol w="972079"/>
                    <a:gridCol w="972079"/>
                    <a:gridCol w="972079"/>
                  </a:tblGrid>
                  <a:tr h="38312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𝑖</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1</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2</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3</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4</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5</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r>
                  <a:tr h="38312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ℎ</m:t>
                                    </m:r>
                                  </m:e>
                                  <m:sub>
                                    <m:r>
                                      <a:rPr lang="en-US" altLang="zh-CN" sz="1600" i="1" dirty="0" smtClean="0">
                                        <a:latin typeface="Cambria Math" panose="02040503050406030204" pitchFamily="18" charset="0"/>
                                        <a:cs typeface="Times New Roman" panose="02020503050405090304" pitchFamily="18" charset="0"/>
                                      </a:rPr>
                                      <m:t>1</m:t>
                                    </m:r>
                                  </m:sub>
                                </m:sSub>
                                <m:r>
                                  <a:rPr lang="en-US" altLang="zh-CN" sz="1600" i="1" dirty="0" smtClean="0">
                                    <a:latin typeface="Cambria Math" panose="02040503050406030204" pitchFamily="18" charset="0"/>
                                    <a:cs typeface="Times New Roman" panose="02020503050405090304" pitchFamily="18" charset="0"/>
                                  </a:rPr>
                                  <m:t>(</m:t>
                                </m:r>
                                <m:sSub>
                                  <m:sSubPr>
                                    <m:ctrlPr>
                                      <a:rPr lang="en-US" altLang="zh-CN" sz="1600" b="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𝑘</m:t>
                                    </m:r>
                                  </m:e>
                                  <m:sub>
                                    <m:r>
                                      <a:rPr lang="en-US" altLang="zh-CN" sz="1600" b="0" i="1" dirty="0" smtClean="0">
                                        <a:latin typeface="Cambria Math" panose="02040503050406030204" pitchFamily="18" charset="0"/>
                                        <a:cs typeface="Times New Roman" panose="02020503050405090304" pitchFamily="18" charset="0"/>
                                      </a:rPr>
                                      <m:t>𝑖</m:t>
                                    </m:r>
                                  </m:sub>
                                </m:sSub>
                                <m:r>
                                  <a:rPr lang="en-US" altLang="zh-CN" sz="1600" i="1" dirty="0" smtClean="0">
                                    <a:latin typeface="Cambria Math" panose="02040503050406030204" pitchFamily="18" charset="0"/>
                                    <a:cs typeface="Times New Roman" panose="02020503050405090304" pitchFamily="18" charset="0"/>
                                  </a:rPr>
                                  <m:t>)</m:t>
                                </m:r>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5</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5</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r h="38312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ℎ</m:t>
                                    </m:r>
                                  </m:e>
                                  <m:sub>
                                    <m:r>
                                      <a:rPr lang="en-US" altLang="zh-CN" sz="1600" b="0" i="1" dirty="0" smtClean="0">
                                        <a:latin typeface="Cambria Math" panose="02040503050406030204" pitchFamily="18" charset="0"/>
                                        <a:cs typeface="Times New Roman" panose="02020503050405090304" pitchFamily="18" charset="0"/>
                                      </a:rPr>
                                      <m:t>2</m:t>
                                    </m:r>
                                  </m:sub>
                                </m:sSub>
                                <m:r>
                                  <a:rPr lang="en-US" altLang="zh-CN" sz="1600" i="1" dirty="0" smtClean="0">
                                    <a:latin typeface="Cambria Math" panose="02040503050406030204" pitchFamily="18" charset="0"/>
                                    <a:cs typeface="Times New Roman" panose="02020503050405090304" pitchFamily="18" charset="0"/>
                                  </a:rPr>
                                  <m:t>(</m:t>
                                </m:r>
                                <m:sSub>
                                  <m:sSubPr>
                                    <m:ctrlPr>
                                      <a:rPr lang="en-US" altLang="zh-CN" sz="1600" b="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𝑘</m:t>
                                    </m:r>
                                  </m:e>
                                  <m:sub>
                                    <m:r>
                                      <a:rPr lang="en-US" altLang="zh-CN" sz="1600" b="0" i="1" dirty="0" smtClean="0">
                                        <a:latin typeface="Cambria Math" panose="02040503050406030204" pitchFamily="18" charset="0"/>
                                        <a:cs typeface="Times New Roman" panose="02020503050405090304" pitchFamily="18" charset="0"/>
                                      </a:rPr>
                                      <m:t>𝑖</m:t>
                                    </m:r>
                                  </m:sub>
                                </m:sSub>
                                <m:r>
                                  <a:rPr lang="en-US" altLang="zh-CN" sz="1600" i="1" dirty="0" smtClean="0">
                                    <a:latin typeface="Cambria Math" panose="02040503050406030204" pitchFamily="18" charset="0"/>
                                    <a:cs typeface="Times New Roman" panose="02020503050405090304" pitchFamily="18" charset="0"/>
                                  </a:rPr>
                                  <m:t>)</m:t>
                                </m:r>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1</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4</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4</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r h="38312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ℎ</m:t>
                                    </m:r>
                                  </m:e>
                                  <m:sub>
                                    <m:r>
                                      <a:rPr lang="en-US" altLang="zh-CN" sz="1600" b="0" i="1" dirty="0" smtClean="0">
                                        <a:latin typeface="Cambria Math" panose="02040503050406030204" pitchFamily="18" charset="0"/>
                                        <a:cs typeface="Times New Roman" panose="02020503050405090304" pitchFamily="18" charset="0"/>
                                      </a:rPr>
                                      <m:t>3</m:t>
                                    </m:r>
                                  </m:sub>
                                </m:sSub>
                                <m:r>
                                  <a:rPr lang="en-US" altLang="zh-CN" sz="1600" i="1" dirty="0" smtClean="0">
                                    <a:latin typeface="Cambria Math" panose="02040503050406030204" pitchFamily="18" charset="0"/>
                                    <a:cs typeface="Times New Roman" panose="02020503050405090304" pitchFamily="18" charset="0"/>
                                  </a:rPr>
                                  <m:t>(</m:t>
                                </m:r>
                                <m:sSub>
                                  <m:sSubPr>
                                    <m:ctrlPr>
                                      <a:rPr lang="en-US" altLang="zh-CN" sz="1600" b="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𝑘</m:t>
                                    </m:r>
                                  </m:e>
                                  <m:sub>
                                    <m:r>
                                      <a:rPr lang="en-US" altLang="zh-CN" sz="1600" b="0" i="1" dirty="0" smtClean="0">
                                        <a:latin typeface="Cambria Math" panose="02040503050406030204" pitchFamily="18" charset="0"/>
                                        <a:cs typeface="Times New Roman" panose="02020503050405090304" pitchFamily="18" charset="0"/>
                                      </a:rPr>
                                      <m:t>𝑖</m:t>
                                    </m:r>
                                  </m:sub>
                                </m:sSub>
                                <m:r>
                                  <a:rPr lang="en-US" altLang="zh-CN" sz="1600" i="1" dirty="0" smtClean="0">
                                    <a:latin typeface="Cambria Math" panose="02040503050406030204" pitchFamily="18" charset="0"/>
                                    <a:cs typeface="Times New Roman" panose="02020503050405090304" pitchFamily="18" charset="0"/>
                                  </a:rPr>
                                  <m:t>)</m:t>
                                </m:r>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1</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bl>
              </a:graphicData>
            </a:graphic>
          </p:graphicFrame>
        </mc:Choice>
        <mc:Fallback xmlns="">
          <p:graphicFrame>
            <p:nvGraphicFramePr>
              <p:cNvPr id="6" name="表格 5"/>
              <p:cNvGraphicFramePr>
                <a:graphicFrameLocks noGrp="1"/>
              </p:cNvGraphicFramePr>
              <p:nvPr/>
            </p:nvGraphicFramePr>
            <p:xfrm>
              <a:off x="263525" y="2293089"/>
              <a:ext cx="5832474" cy="1532496"/>
            </p:xfrm>
            <a:graphic>
              <a:graphicData uri="http://schemas.openxmlformats.org/drawingml/2006/table">
                <a:tbl>
                  <a:tblPr firstRow="1" bandRow="1">
                    <a:tableStyleId>{5940675A-B579-460E-94D1-54222C63F5DA}</a:tableStyleId>
                  </a:tblPr>
                  <a:tblGrid>
                    <a:gridCol w="972079"/>
                    <a:gridCol w="972079"/>
                    <a:gridCol w="972079"/>
                    <a:gridCol w="972079"/>
                    <a:gridCol w="972079"/>
                    <a:gridCol w="972079"/>
                  </a:tblGrid>
                  <a:tr h="382905">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r h="383540">
                    <a:tc>
                      <a:txBody>
                        <a:bodyPr/>
                        <a:lstStyle/>
                        <a:p>
                          <a:endParaRPr lang="zh-CN"/>
                        </a:p>
                      </a:txBody>
                      <a:tcPr>
                        <a:blipFill>
                          <a:blip r:embed="rId2"/>
                        </a:blipFill>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5</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5</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r h="382905">
                    <a:tc>
                      <a:txBody>
                        <a:bodyPr/>
                        <a:lstStyle/>
                        <a:p>
                          <a:endParaRPr lang="zh-CN"/>
                        </a:p>
                      </a:txBody>
                      <a:tcPr>
                        <a:blipFill>
                          <a:blip r:embed="rId2"/>
                        </a:blipFill>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1</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4</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4</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r h="382905">
                    <a:tc>
                      <a:txBody>
                        <a:bodyPr/>
                        <a:lstStyle/>
                        <a:p>
                          <a:endParaRPr lang="zh-CN"/>
                        </a:p>
                      </a:txBody>
                      <a:tcPr>
                        <a:blipFill>
                          <a:blip r:embed="rId2"/>
                        </a:blipFill>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1</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7847256" y="1985607"/>
              <a:ext cx="4081218" cy="1839976"/>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r>
                  <a:tr h="269613">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2</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2</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4</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1</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3</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3</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2</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1</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1</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2</m:t>
                                        </m:r>
                                      </m:sub>
                                    </m:sSub>
                                  </m:sup>
                                </m:sSubSup>
                              </m:oMath>
                            </m:oMathPara>
                          </a14:m>
                          <a:endParaRPr lang="zh-CN" altLang="en-US" sz="1600" dirty="0"/>
                        </a:p>
                      </a:txBody>
                      <a:tcPr/>
                    </a:tc>
                  </a:tr>
                  <a:tr h="269613">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3</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3</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4</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2</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4</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3</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5</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2</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3</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2</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tc>
                  </a:tr>
                  <a:tr h="269613">
                    <a:tc>
                      <a:txBody>
                        <a:bodyPr/>
                        <a:lstStyle/>
                        <a:p>
                          <a:pPr algn="ctr"/>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5</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3</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5</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tc>
                    <a:tc>
                      <a:txBody>
                        <a:bodyPr/>
                        <a:lstStyle/>
                        <a:p>
                          <a:pPr algn="ctr"/>
                          <a:endParaRPr lang="zh-CN" altLang="en-US" sz="1600"/>
                        </a:p>
                      </a:txBody>
                      <a:tcPr/>
                    </a:tc>
                    <a:tc>
                      <a:txBody>
                        <a:bodyPr/>
                        <a:lstStyle/>
                        <a:p>
                          <a:pPr algn="ctr"/>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chemeClr val="tx1"/>
                                        </a:solidFill>
                                        <a:latin typeface="Cambria Math" panose="02040503050406030204" pitchFamily="18" charset="0"/>
                                        <a:cs typeface="Times New Roman" panose="02020503050405090304" pitchFamily="18" charset="0"/>
                                      </a:rPr>
                                    </m:ctrlPr>
                                  </m:sSubSupPr>
                                  <m:e>
                                    <m:r>
                                      <a:rPr lang="en-US" altLang="zh-CN" sz="1600" b="0" i="1" smtClean="0">
                                        <a:solidFill>
                                          <a:schemeClr val="tx1"/>
                                        </a:solidFill>
                                        <a:latin typeface="Cambria Math" panose="02040503050406030204" pitchFamily="18" charset="0"/>
                                        <a:cs typeface="Times New Roman" panose="02020503050405090304" pitchFamily="18" charset="0"/>
                                      </a:rPr>
                                      <m:t>𝑘</m:t>
                                    </m:r>
                                  </m:e>
                                  <m:sub>
                                    <m:r>
                                      <a:rPr lang="en-US" altLang="zh-CN" sz="1600" b="0" i="1" smtClean="0">
                                        <a:solidFill>
                                          <a:schemeClr val="tx1"/>
                                        </a:solidFill>
                                        <a:latin typeface="Cambria Math" panose="02040503050406030204" pitchFamily="18" charset="0"/>
                                        <a:cs typeface="Times New Roman" panose="02020503050405090304" pitchFamily="18" charset="0"/>
                                      </a:rPr>
                                      <m:t>2</m:t>
                                    </m:r>
                                  </m:sub>
                                  <m:sup>
                                    <m:sSub>
                                      <m:sSubPr>
                                        <m:ctrlPr>
                                          <a:rPr lang="en-US" altLang="zh-CN" sz="1600" b="0" i="1" smtClean="0">
                                            <a:solidFill>
                                              <a:schemeClr val="tx1"/>
                                            </a:solidFill>
                                            <a:latin typeface="Cambria Math" panose="02040503050406030204" pitchFamily="18" charset="0"/>
                                            <a:cs typeface="Times New Roman" panose="02020503050405090304" pitchFamily="18" charset="0"/>
                                          </a:rPr>
                                        </m:ctrlPr>
                                      </m:sSubPr>
                                      <m:e>
                                        <m:r>
                                          <a:rPr lang="en-US" altLang="zh-CN" sz="1600" b="0" i="1" smtClean="0">
                                            <a:solidFill>
                                              <a:schemeClr val="tx1"/>
                                            </a:solidFill>
                                            <a:latin typeface="Cambria Math" panose="02040503050406030204" pitchFamily="18" charset="0"/>
                                            <a:cs typeface="Times New Roman" panose="02020503050405090304" pitchFamily="18" charset="0"/>
                                          </a:rPr>
                                          <m:t>ℎ</m:t>
                                        </m:r>
                                      </m:e>
                                      <m:sub>
                                        <m:r>
                                          <a:rPr lang="en-US" altLang="zh-CN" sz="1600" b="0" i="1" smtClean="0">
                                            <a:solidFill>
                                              <a:schemeClr val="tx1"/>
                                            </a:solidFill>
                                            <a:latin typeface="Cambria Math" panose="02040503050406030204" pitchFamily="18" charset="0"/>
                                            <a:cs typeface="Times New Roman" panose="02020503050405090304" pitchFamily="18" charset="0"/>
                                          </a:rPr>
                                          <m:t>3</m:t>
                                        </m:r>
                                      </m:sub>
                                    </m:sSub>
                                  </m:sup>
                                </m:sSubSup>
                              </m:oMath>
                            </m:oMathPara>
                          </a14:m>
                          <a:endParaRPr lang="zh-CN" altLang="en-US" sz="1600" dirty="0"/>
                        </a:p>
                      </a:txBody>
                      <a:tcPr/>
                    </a:tc>
                  </a:tr>
                </a:tbl>
              </a:graphicData>
            </a:graphic>
          </p:graphicFrame>
        </mc:Choice>
        <mc:Fallback xmlns="">
          <p:graphicFrame>
            <p:nvGraphicFramePr>
              <p:cNvPr id="7" name="表格 6"/>
              <p:cNvGraphicFramePr>
                <a:graphicFrameLocks noGrp="1"/>
              </p:cNvGraphicFramePr>
              <p:nvPr/>
            </p:nvGraphicFramePr>
            <p:xfrm>
              <a:off x="7847256" y="1985607"/>
              <a:ext cx="4081218" cy="1839976"/>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r>
                  <a:tr h="383540">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r>
                  <a:tr h="384810">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r>
                  <a:tr h="386080">
                    <a:tc>
                      <a:txBody>
                        <a:bodyPr/>
                        <a:lstStyle/>
                        <a:p>
                          <a:pPr algn="ctr"/>
                          <a:endParaRPr lang="zh-CN" altLang="en-US" sz="1600" dirty="0"/>
                        </a:p>
                      </a:txBody>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pPr algn="ctr"/>
                          <a:endParaRPr lang="zh-CN" altLang="en-US" sz="1600"/>
                        </a:p>
                      </a:txBody>
                      <a:tcPr/>
                    </a:tc>
                    <a:tc>
                      <a:txBody>
                        <a:bodyPr/>
                        <a:lstStyle/>
                        <a:p>
                          <a:pPr algn="ctr"/>
                          <a:endParaRPr lang="zh-CN" altLang="en-US" sz="1600" dirty="0"/>
                        </a:p>
                      </a:txBody>
                      <a:tcPr/>
                    </a:tc>
                    <a:tc>
                      <a:txBody>
                        <a:bodyPr/>
                        <a:lstStyle/>
                        <a:p>
                          <a:endParaRPr lang="zh-CN"/>
                        </a:p>
                      </a:txBody>
                      <a:tcPr>
                        <a:blipFill>
                          <a:blip r:embed="rId3"/>
                        </a:blipFill>
                      </a:tcPr>
                    </a:tc>
                  </a:tr>
                </a:tbl>
              </a:graphicData>
            </a:graphic>
          </p:graphicFrame>
        </mc:Fallback>
      </mc:AlternateContent>
      <mc:AlternateContent xmlns:mc="http://schemas.openxmlformats.org/markup-compatibility/2006">
        <mc:Choice xmlns:a14="http://schemas.microsoft.com/office/drawing/2010/main" Requires="a14">
          <p:sp>
            <p:nvSpPr>
              <p:cNvPr id="8" name="矩形 7"/>
              <p:cNvSpPr/>
              <p:nvPr/>
            </p:nvSpPr>
            <p:spPr>
              <a:xfrm>
                <a:off x="263525" y="1835296"/>
                <a:ext cx="5832475" cy="417422"/>
              </a:xfrm>
              <a:prstGeom prst="rect">
                <a:avLst/>
              </a:prstGeom>
            </p:spPr>
            <p:txBody>
              <a:bodyPr wrap="square">
                <a:spAutoFit/>
              </a:bodyPr>
              <a:lstStyle/>
              <a:p>
                <a:pPr>
                  <a:lnSpc>
                    <a:spcPct val="150000"/>
                  </a:lnSpc>
                </a:pPr>
                <a:r>
                  <a:rPr lang="en-US" altLang="zh-CN" sz="1600" dirty="0">
                    <a:latin typeface="Times New Roman" panose="02020503050405090304" pitchFamily="18" charset="0"/>
                    <a:cs typeface="Times New Roman" panose="02020503050405090304" pitchFamily="18" charset="0"/>
                  </a:rPr>
                  <a:t>Assume</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b="0" i="1" smtClean="0">
                        <a:latin typeface="Cambria Math" panose="02040503050406030204" pitchFamily="18" charset="0"/>
                        <a:cs typeface="Times New Roman" panose="02020503050405090304" pitchFamily="18" charset="0"/>
                      </a:rPr>
                      <m:t>𝜅</m:t>
                    </m:r>
                    <m:r>
                      <a:rPr lang="en-US" altLang="zh-CN" sz="1600" b="0" i="1" smtClean="0">
                        <a:latin typeface="Cambria Math" panose="02040503050406030204" pitchFamily="18" charset="0"/>
                        <a:cs typeface="Times New Roman" panose="02020503050405090304" pitchFamily="18" charset="0"/>
                      </a:rPr>
                      <m:t>=</m:t>
                    </m:r>
                    <m:r>
                      <a:rPr lang="en-US" altLang="zh-CN" sz="1600" b="0" i="1" smtClean="0">
                        <a:latin typeface="Cambria Math" panose="02040503050406030204" pitchFamily="18" charset="0"/>
                        <a:cs typeface="Times New Roman" panose="02020503050405090304" pitchFamily="18" charset="0"/>
                      </a:rPr>
                      <m:t>3</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hash</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functions,</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b="0" i="1" dirty="0" smtClean="0">
                        <a:latin typeface="Cambria Math" panose="02040503050406030204" pitchFamily="18" charset="0"/>
                        <a:cs typeface="Times New Roman" panose="02020503050405090304" pitchFamily="18" charset="0"/>
                      </a:rPr>
                      <m:t>𝑚</m:t>
                    </m:r>
                    <m:r>
                      <a:rPr lang="en-US" altLang="zh-CN" sz="1600" i="1" dirty="0">
                        <a:latin typeface="Cambria Math" panose="02040503050406030204" pitchFamily="18" charset="0"/>
                        <a:cs typeface="Times New Roman" panose="02020503050405090304" pitchFamily="18" charset="0"/>
                      </a:rPr>
                      <m:t>=</m:t>
                    </m:r>
                    <m:r>
                      <a:rPr lang="en-US" altLang="zh-CN" sz="1600" i="1" dirty="0">
                        <a:latin typeface="Cambria Math" panose="02040503050406030204" pitchFamily="18" charset="0"/>
                        <a:cs typeface="Times New Roman" panose="02020503050405090304" pitchFamily="18" charset="0"/>
                      </a:rPr>
                      <m:t>6</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bins,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insert</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i="1">
                        <a:latin typeface="Cambria Math" panose="02040503050406030204" pitchFamily="18" charset="0"/>
                        <a:cs typeface="Times New Roman" panose="02020503050405090304" pitchFamily="18" charset="0"/>
                      </a:rPr>
                      <m:t>𝑛</m:t>
                    </m:r>
                    <m:r>
                      <a:rPr lang="en-US" altLang="zh-CN" sz="1600" i="1">
                        <a:latin typeface="Cambria Math" panose="02040503050406030204" pitchFamily="18" charset="0"/>
                        <a:cs typeface="Times New Roman" panose="02020503050405090304" pitchFamily="18" charset="0"/>
                      </a:rPr>
                      <m:t>=</m:t>
                    </m:r>
                    <m:r>
                      <a:rPr lang="en-US" altLang="zh-CN" sz="1600" i="1">
                        <a:latin typeface="Cambria Math" panose="02040503050406030204" pitchFamily="18" charset="0"/>
                        <a:cs typeface="Times New Roman" panose="02020503050405090304" pitchFamily="18" charset="0"/>
                      </a:rPr>
                      <m:t>5</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items.</a:t>
                </a:r>
                <a:endParaRPr lang="en-US" altLang="zh-CN" sz="1600" dirty="0">
                  <a:latin typeface="Times New Roman" panose="02020503050405090304" pitchFamily="18" charset="0"/>
                  <a:cs typeface="Times New Roman" panose="0202050305040509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263525" y="1835296"/>
                <a:ext cx="5832475" cy="417422"/>
              </a:xfrm>
              <a:prstGeom prst="rect">
                <a:avLst/>
              </a:prstGeom>
              <a:blipFill rotWithShape="1">
                <a:blip r:embed="rId4"/>
                <a:stretch>
                  <a:fillRect t="-35" b="-13602"/>
                </a:stretch>
              </a:blipFill>
            </p:spPr>
            <p:txBody>
              <a:bodyPr/>
              <a:lstStyle/>
              <a:p>
                <a:r>
                  <a:rPr lang="zh-CN" altLang="en-US">
                    <a:noFill/>
                  </a:rPr>
                  <a:t> </a:t>
                </a:r>
              </a:p>
            </p:txBody>
          </p:sp>
        </mc:Fallback>
      </mc:AlternateContent>
      <p:sp>
        <p:nvSpPr>
          <p:cNvPr id="9" name="任意多边形 84"/>
          <p:cNvSpPr/>
          <p:nvPr/>
        </p:nvSpPr>
        <p:spPr>
          <a:xfrm rot="16200000" flipH="1">
            <a:off x="6869858" y="2818598"/>
            <a:ext cx="203539" cy="173993"/>
          </a:xfrm>
          <a:custGeom>
            <a:avLst/>
            <a:gdLst>
              <a:gd name="connsiteX0" fmla="*/ 0 w 173993"/>
              <a:gd name="connsiteY0" fmla="*/ 40708 h 203539"/>
              <a:gd name="connsiteX1" fmla="*/ 86997 w 173993"/>
              <a:gd name="connsiteY1" fmla="*/ 40708 h 203539"/>
              <a:gd name="connsiteX2" fmla="*/ 86997 w 173993"/>
              <a:gd name="connsiteY2" fmla="*/ 0 h 203539"/>
              <a:gd name="connsiteX3" fmla="*/ 173993 w 173993"/>
              <a:gd name="connsiteY3" fmla="*/ 101770 h 203539"/>
              <a:gd name="connsiteX4" fmla="*/ 86997 w 173993"/>
              <a:gd name="connsiteY4" fmla="*/ 203539 h 203539"/>
              <a:gd name="connsiteX5" fmla="*/ 86997 w 173993"/>
              <a:gd name="connsiteY5" fmla="*/ 162831 h 203539"/>
              <a:gd name="connsiteX6" fmla="*/ 0 w 173993"/>
              <a:gd name="connsiteY6" fmla="*/ 162831 h 203539"/>
              <a:gd name="connsiteX7" fmla="*/ 0 w 173993"/>
              <a:gd name="connsiteY7" fmla="*/ 40708 h 20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993" h="203539">
                <a:moveTo>
                  <a:pt x="139194" y="0"/>
                </a:moveTo>
                <a:lnTo>
                  <a:pt x="139194" y="101770"/>
                </a:lnTo>
                <a:lnTo>
                  <a:pt x="173993" y="101770"/>
                </a:lnTo>
                <a:lnTo>
                  <a:pt x="86996" y="203539"/>
                </a:lnTo>
                <a:lnTo>
                  <a:pt x="0" y="101770"/>
                </a:lnTo>
                <a:lnTo>
                  <a:pt x="34799" y="101770"/>
                </a:lnTo>
                <a:lnTo>
                  <a:pt x="34799" y="0"/>
                </a:lnTo>
                <a:lnTo>
                  <a:pt x="139194" y="0"/>
                </a:lnTo>
                <a:close/>
              </a:path>
            </a:pathLst>
          </a:custGeom>
          <a:solidFill>
            <a:schemeClr val="tx1"/>
          </a:solidFill>
          <a:ln w="19050">
            <a:noFill/>
          </a:ln>
        </p:spPr>
        <p:style>
          <a:lnRef idx="0">
            <a:schemeClr val="lt1">
              <a:hueOff val="0"/>
              <a:satOff val="0"/>
              <a:lumOff val="0"/>
              <a:alphaOff val="0"/>
            </a:schemeClr>
          </a:lnRef>
          <a:fillRef idx="1">
            <a:schemeClr val="accent4">
              <a:hueOff val="-199510"/>
              <a:satOff val="1524"/>
              <a:lumOff val="-1254"/>
              <a:alphaOff val="0"/>
            </a:schemeClr>
          </a:fillRef>
          <a:effectRef idx="0">
            <a:schemeClr val="accent4">
              <a:hueOff val="-199510"/>
              <a:satOff val="1524"/>
              <a:lumOff val="-1254"/>
              <a:alphaOff val="0"/>
            </a:schemeClr>
          </a:effectRef>
          <a:fontRef idx="minor">
            <a:schemeClr val="lt1"/>
          </a:fontRef>
        </p:style>
        <p:txBody>
          <a:bodyPr spcFirstLastPara="0" vert="horz" wrap="square" lIns="40708" tIns="0" rIns="40708" bIns="52198" numCol="1" spcCol="1270" anchor="ctr" anchorCtr="0">
            <a:noAutofit/>
          </a:bodyPr>
          <a:lstStyle/>
          <a:p>
            <a:pPr algn="ctr" defTabSz="266700">
              <a:lnSpc>
                <a:spcPct val="90000"/>
              </a:lnSpc>
              <a:spcBef>
                <a:spcPct val="0"/>
              </a:spcBef>
              <a:spcAft>
                <a:spcPct val="35000"/>
              </a:spcAft>
            </a:pPr>
            <a:endParaRPr lang="zh-CN" altLang="en-US" sz="1050">
              <a:solidFill>
                <a:srgbClr val="FFFFFF"/>
              </a:solidFill>
              <a:latin typeface="微软雅黑" charset="-122"/>
              <a:ea typeface="微软雅黑" charset="-122"/>
            </a:endParaRPr>
          </a:p>
        </p:txBody>
      </p:sp>
      <p:sp>
        <p:nvSpPr>
          <p:cNvPr id="10" name="五边形 9"/>
          <p:cNvSpPr/>
          <p:nvPr/>
        </p:nvSpPr>
        <p:spPr>
          <a:xfrm>
            <a:off x="272761" y="1098235"/>
            <a:ext cx="2401428"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Simple</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Hash</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Definition</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
        <p:nvSpPr>
          <p:cNvPr id="11" name="五边形 10"/>
          <p:cNvSpPr/>
          <p:nvPr/>
        </p:nvSpPr>
        <p:spPr>
          <a:xfrm>
            <a:off x="263525" y="3867119"/>
            <a:ext cx="2401428"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Simple</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Hash</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a:solidFill>
                  <a:prstClr val="white"/>
                </a:solidFill>
                <a:latin typeface="Times New Roman" panose="02020503050405090304" pitchFamily="18" charset="0"/>
                <a:ea typeface="微软雅黑" charset="-122"/>
                <a:cs typeface="Verdana" panose="020B0804030504040204" pitchFamily="34" charset="0"/>
              </a:rPr>
              <a:t>Parameter</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mc:AlternateContent xmlns:mc="http://schemas.openxmlformats.org/markup-compatibility/2006">
        <mc:Choice xmlns:a14="http://schemas.microsoft.com/office/drawing/2010/main" Requires="a14">
          <p:sp>
            <p:nvSpPr>
              <p:cNvPr id="2" name="矩形 1"/>
              <p:cNvSpPr/>
              <p:nvPr/>
            </p:nvSpPr>
            <p:spPr>
              <a:xfrm>
                <a:off x="263525" y="4228282"/>
                <a:ext cx="11664948" cy="874397"/>
              </a:xfrm>
              <a:prstGeom prst="rect">
                <a:avLst/>
              </a:prstGeom>
            </p:spPr>
            <p:txBody>
              <a:bodyPr wrap="square" anchor="t" anchorCtr="0">
                <a:noAutofit/>
              </a:bodyPr>
              <a:lstStyle/>
              <a:p>
                <a:pPr>
                  <a:lnSpc>
                    <a:spcPct val="150000"/>
                  </a:lnSpc>
                </a:pPr>
                <a:r>
                  <a:rPr lang="en-US" altLang="zh-CN" sz="1600" dirty="0"/>
                  <a:t>To</a:t>
                </a:r>
                <a:r>
                  <a:rPr lang="zh-CN" altLang="en-US" sz="1600" dirty="0"/>
                  <a:t> </a:t>
                </a:r>
                <a:r>
                  <a:rPr lang="en-US" altLang="zh-CN" sz="1600" dirty="0"/>
                  <a:t>hide</a:t>
                </a:r>
                <a:r>
                  <a:rPr lang="zh-CN" altLang="en-US" sz="1600" dirty="0"/>
                  <a:t> </a:t>
                </a:r>
                <a:r>
                  <a:rPr lang="en-US" altLang="zh-CN" sz="1600" dirty="0"/>
                  <a:t>#elements</a:t>
                </a:r>
                <a:r>
                  <a:rPr lang="zh-CN" altLang="en-US" sz="1600" dirty="0"/>
                  <a:t> </a:t>
                </a:r>
                <a:r>
                  <a:rPr lang="en-US" altLang="zh-CN" sz="1600" dirty="0"/>
                  <a:t>mapped</a:t>
                </a:r>
                <a:r>
                  <a:rPr lang="zh-CN" altLang="en-US" sz="1600" dirty="0"/>
                  <a:t> </a:t>
                </a:r>
                <a:r>
                  <a:rPr lang="en-US" altLang="zh-CN" sz="1600" dirty="0"/>
                  <a:t>to</a:t>
                </a:r>
                <a:r>
                  <a:rPr lang="zh-CN" altLang="en-US" sz="1600" dirty="0"/>
                  <a:t> </a:t>
                </a:r>
                <a:r>
                  <a:rPr lang="en-US" altLang="zh-CN" sz="1600" dirty="0"/>
                  <a:t>a</a:t>
                </a:r>
                <a:r>
                  <a:rPr lang="zh-CN" altLang="en-US" sz="1600" dirty="0"/>
                  <a:t> </a:t>
                </a:r>
                <a:r>
                  <a:rPr lang="en-US" altLang="zh-CN" sz="1600" dirty="0"/>
                  <a:t>bin,</a:t>
                </a:r>
                <a:r>
                  <a:rPr lang="zh-CN" altLang="en-US" sz="1600" dirty="0"/>
                  <a:t> </a:t>
                </a:r>
                <a:r>
                  <a:rPr lang="en-US" altLang="zh-CN" sz="1600" dirty="0"/>
                  <a:t>parties</a:t>
                </a:r>
                <a:r>
                  <a:rPr lang="zh-CN" altLang="en-US" sz="1600" dirty="0"/>
                  <a:t> </a:t>
                </a:r>
                <a:r>
                  <a:rPr lang="en-US" altLang="zh-CN" sz="1600" dirty="0"/>
                  <a:t>in</a:t>
                </a:r>
                <a:r>
                  <a:rPr lang="zh-CN" altLang="en-US" sz="1600" dirty="0"/>
                  <a:t> </a:t>
                </a:r>
                <a:r>
                  <a:rPr lang="en-US" altLang="zh-CN" sz="1600" dirty="0"/>
                  <a:t>(UC)PSI</a:t>
                </a:r>
                <a:r>
                  <a:rPr lang="zh-CN" altLang="en-US" sz="1600" dirty="0"/>
                  <a:t> </a:t>
                </a:r>
                <a:r>
                  <a:rPr lang="en-US" altLang="zh-CN" sz="1600" dirty="0"/>
                  <a:t>need</a:t>
                </a:r>
                <a:r>
                  <a:rPr lang="zh-CN" altLang="en-US" sz="1600" dirty="0"/>
                  <a:t> </a:t>
                </a:r>
                <a:r>
                  <a:rPr lang="en-US" altLang="zh-CN" sz="1600" dirty="0"/>
                  <a:t>to</a:t>
                </a:r>
                <a:r>
                  <a:rPr lang="zh-CN" altLang="en-US" sz="1600" dirty="0"/>
                  <a:t> </a:t>
                </a:r>
                <a:r>
                  <a:rPr lang="en-US" altLang="zh-CN" sz="1600" dirty="0"/>
                  <a:t>pad</a:t>
                </a:r>
                <a:r>
                  <a:rPr lang="zh-CN" altLang="en-US" sz="1600" dirty="0"/>
                  <a:t> </a:t>
                </a:r>
                <a:r>
                  <a:rPr lang="en-US" altLang="zh-CN" sz="1600" dirty="0"/>
                  <a:t>bins</a:t>
                </a:r>
                <a:r>
                  <a:rPr lang="zh-CN" altLang="en-US" sz="1600" dirty="0"/>
                  <a:t> </a:t>
                </a:r>
                <a:r>
                  <a:rPr lang="en-US" altLang="zh-CN" sz="1600" dirty="0"/>
                  <a:t>using</a:t>
                </a:r>
                <a:r>
                  <a:rPr lang="zh-CN" altLang="en-US" sz="1600" dirty="0"/>
                  <a:t> </a:t>
                </a:r>
                <a:r>
                  <a:rPr lang="en-US" altLang="zh-CN" sz="1600" dirty="0"/>
                  <a:t>dummy</a:t>
                </a:r>
                <a:r>
                  <a:rPr lang="zh-CN" altLang="en-US" sz="1600" dirty="0"/>
                  <a:t> </a:t>
                </a:r>
                <a:r>
                  <a:rPr lang="en-US" altLang="zh-CN" sz="1600" dirty="0"/>
                  <a:t>elements</a:t>
                </a:r>
                <a:r>
                  <a:rPr lang="zh-CN" altLang="en-US" sz="1600" dirty="0"/>
                  <a:t> </a:t>
                </a:r>
                <a:r>
                  <a:rPr lang="en-US" altLang="zh-CN" sz="1600" dirty="0"/>
                  <a:t>to</a:t>
                </a:r>
                <a:r>
                  <a:rPr lang="zh-CN" altLang="en-US" sz="1600" dirty="0"/>
                  <a:t> </a:t>
                </a:r>
                <a:r>
                  <a:rPr lang="en-US" altLang="zh-CN" sz="1600" dirty="0"/>
                  <a:t>contain</a:t>
                </a:r>
                <a:r>
                  <a:rPr lang="zh-CN" altLang="en-US" sz="1600" dirty="0"/>
                  <a:t> </a:t>
                </a:r>
                <a14:m>
                  <m:oMath xmlns:m="http://schemas.openxmlformats.org/officeDocument/2006/math">
                    <m:r>
                      <a:rPr lang="en-US" altLang="zh-CN" sz="1600" b="0" i="1" smtClean="0">
                        <a:latin typeface="Cambria Math" panose="02040503050406030204" pitchFamily="18" charset="0"/>
                      </a:rPr>
                      <m:t>𝑚𝑎𝑥</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elements.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This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maximum</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bin</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size</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must</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ensure</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that</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with</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probability</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b="0" i="1" smtClean="0">
                        <a:latin typeface="Cambria Math" panose="02040503050406030204" pitchFamily="18" charset="0"/>
                        <a:cs typeface="Times New Roman" panose="02020503050405090304" pitchFamily="18" charset="0"/>
                      </a:rPr>
                      <m:t>&lt;</m:t>
                    </m:r>
                    <m:sSup>
                      <m:sSupPr>
                        <m:ctrlPr>
                          <a:rPr lang="en-US" altLang="zh-CN" sz="1600" b="0" i="1" smtClean="0">
                            <a:latin typeface="Cambria Math" panose="02040503050406030204" pitchFamily="18" charset="0"/>
                            <a:cs typeface="Times New Roman" panose="02020503050405090304" pitchFamily="18" charset="0"/>
                          </a:rPr>
                        </m:ctrlPr>
                      </m:sSupPr>
                      <m:e>
                        <m:r>
                          <a:rPr lang="en-US" altLang="zh-CN" sz="1600" b="0" i="1" smtClean="0">
                            <a:latin typeface="Cambria Math" panose="02040503050406030204" pitchFamily="18" charset="0"/>
                            <a:cs typeface="Times New Roman" panose="02020503050405090304" pitchFamily="18" charset="0"/>
                          </a:rPr>
                          <m:t>2</m:t>
                        </m:r>
                      </m:e>
                      <m:sup>
                        <m:r>
                          <a:rPr lang="en-US" altLang="zh-CN" sz="1600" b="0" i="1" smtClean="0">
                            <a:latin typeface="Cambria Math" panose="02040503050406030204" pitchFamily="18" charset="0"/>
                            <a:ea typeface="Cambria Math" panose="02040503050406030204" pitchFamily="18" charset="0"/>
                            <a:cs typeface="Times New Roman" panose="02020503050405090304" pitchFamily="18" charset="0"/>
                          </a:rPr>
                          <m:t>𝜎</m:t>
                        </m:r>
                      </m:sup>
                    </m:sSup>
                  </m:oMath>
                </a14:m>
                <a:r>
                  <a:rPr lang="en-US" altLang="zh-CN" sz="1600" dirty="0">
                    <a:latin typeface="Times New Roman" panose="02020503050405090304" pitchFamily="18" charset="0"/>
                    <a:cs typeface="Times New Roman" panose="02020503050405090304" pitchFamily="18" charset="0"/>
                  </a:rPr>
                  <a:t>,</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no</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bin</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will</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contain</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more</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than</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i="1">
                        <a:latin typeface="Cambria Math" panose="02040503050406030204" pitchFamily="18" charset="0"/>
                      </a:rPr>
                      <m:t>𝑚𝑎𝑥</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real</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elements,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where</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zh-CN" altLang="en-US" sz="1600" i="1" smtClean="0">
                        <a:latin typeface="Cambria Math" panose="02040503050406030204" pitchFamily="18" charset="0"/>
                        <a:cs typeface="Times New Roman" panose="02020503050405090304" pitchFamily="18" charset="0"/>
                      </a:rPr>
                      <m:t>𝜎</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is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the</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statistical</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parameter.</a:t>
                </a:r>
                <a:endParaRPr lang="en-US" altLang="zh-CN" sz="1600" dirty="0">
                  <a:latin typeface="Times New Roman" panose="02020503050405090304" pitchFamily="18" charset="0"/>
                  <a:cs typeface="Times New Roman" panose="0202050305040509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263525" y="4228282"/>
                <a:ext cx="11664948" cy="874397"/>
              </a:xfrm>
              <a:prstGeom prst="rect">
                <a:avLst/>
              </a:prstGeom>
              <a:blipFill rotWithShape="1">
                <a:blip r:embed="rId5"/>
                <a:stretch>
                  <a:fillRect t="-52" r="5" b="-3216"/>
                </a:stretch>
              </a:blipFill>
            </p:spPr>
            <p:txBody>
              <a:bodyPr/>
              <a:lstStyle/>
              <a:p>
                <a:r>
                  <a:rPr lang="zh-CN" altLang="en-US">
                    <a:noFill/>
                  </a:rPr>
                  <a:t> </a:t>
                </a:r>
              </a:p>
            </p:txBody>
          </p:sp>
        </mc:Fallback>
      </mc:AlternateContent>
      <p:pic>
        <p:nvPicPr>
          <p:cNvPr id="3" name="图片 2"/>
          <p:cNvPicPr>
            <a:picLocks noChangeAspect="1"/>
          </p:cNvPicPr>
          <p:nvPr/>
        </p:nvPicPr>
        <p:blipFill rotWithShape="1">
          <a:blip r:embed="rId6"/>
          <a:srcRect b="63058"/>
          <a:stretch>
            <a:fillRect/>
          </a:stretch>
        </p:blipFill>
        <p:spPr>
          <a:xfrm>
            <a:off x="2209799" y="4999257"/>
            <a:ext cx="7772400" cy="1490444"/>
          </a:xfrm>
          <a:prstGeom prst="rect">
            <a:avLst/>
          </a:prstGeom>
        </p:spPr>
      </p:pic>
      <p:sp>
        <p:nvSpPr>
          <p:cNvPr id="13" name="文本框 12"/>
          <p:cNvSpPr txBox="1"/>
          <p:nvPr/>
        </p:nvSpPr>
        <p:spPr>
          <a:xfrm>
            <a:off x="272761" y="6489700"/>
            <a:ext cx="11664948" cy="361094"/>
          </a:xfrm>
          <a:prstGeom prst="rect">
            <a:avLst/>
          </a:prstGeom>
          <a:noFill/>
        </p:spPr>
        <p:txBody>
          <a:bodyPr wrap="square" anchor="ctr" anchorCtr="0">
            <a:noAutofit/>
          </a:bodyPr>
          <a:lstStyle>
            <a:defPPr>
              <a:defRPr lang="zh-CN"/>
            </a:defPPr>
            <a:lvl1pPr>
              <a:defRPr sz="1200"/>
            </a:lvl1pPr>
          </a:lstStyle>
          <a:p>
            <a:r>
              <a:rPr lang="zh-CN" altLang="en-US" dirty="0"/>
              <a:t>https://github.com/Visa-Research/volepsi/blob/main/volePSI/SimpleIndex.cpp</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2.4</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Cuckoo</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Hash</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263525" y="1482845"/>
                <a:ext cx="11664949" cy="417422"/>
              </a:xfrm>
              <a:prstGeom prst="rect">
                <a:avLst/>
              </a:prstGeom>
            </p:spPr>
            <p:txBody>
              <a:bodyPr wrap="square">
                <a:spAutoFit/>
              </a:bodyPr>
              <a:lstStyle/>
              <a:p>
                <a:pPr>
                  <a:lnSpc>
                    <a:spcPct val="150000"/>
                  </a:lnSpc>
                </a:pPr>
                <a:r>
                  <a:rPr lang="en-US" altLang="zh-CN" sz="1600" dirty="0">
                    <a:latin typeface="Times New Roman" panose="02020503050405090304" pitchFamily="18" charset="0"/>
                    <a:cs typeface="Times New Roman" panose="02020503050405090304" pitchFamily="18" charset="0"/>
                  </a:rPr>
                  <a:t>Map</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i="1">
                        <a:latin typeface="Cambria Math" panose="02040503050406030204" pitchFamily="18" charset="0"/>
                        <a:cs typeface="Times New Roman" panose="02020503050405090304" pitchFamily="18" charset="0"/>
                      </a:rPr>
                      <m:t>𝑛</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elements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into</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b="0" i="1" dirty="0" smtClean="0">
                        <a:latin typeface="Cambria Math" panose="02040503050406030204" pitchFamily="18" charset="0"/>
                        <a:cs typeface="Times New Roman" panose="02020503050405090304" pitchFamily="18" charset="0"/>
                      </a:rPr>
                      <m:t>𝑚</m:t>
                    </m:r>
                    <m:r>
                      <a:rPr lang="en-US" altLang="zh-CN" sz="1600" b="0" i="1" dirty="0" smtClean="0">
                        <a:latin typeface="Cambria Math" panose="02040503050406030204" pitchFamily="18" charset="0"/>
                        <a:cs typeface="Times New Roman" panose="02020503050405090304" pitchFamily="18" charset="0"/>
                      </a:rPr>
                      <m:t>=</m:t>
                    </m:r>
                    <m:r>
                      <a:rPr lang="en-US" altLang="zh-CN" sz="1600" i="1" dirty="0">
                        <a:latin typeface="Cambria Math" panose="02040503050406030204" pitchFamily="18" charset="0"/>
                        <a:cs typeface="Times New Roman" panose="02020503050405090304" pitchFamily="18" charset="0"/>
                      </a:rPr>
                      <m:t>𝜖</m:t>
                    </m:r>
                    <m:r>
                      <a:rPr lang="en-US" altLang="zh-CN" sz="1600" i="1" dirty="0">
                        <a:latin typeface="Cambria Math" panose="02040503050406030204" pitchFamily="18" charset="0"/>
                        <a:cs typeface="Times New Roman" panose="02020503050405090304" pitchFamily="18" charset="0"/>
                      </a:rPr>
                      <m:t>𝑛</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a:t>
                </a:r>
                <a14:m>
                  <m:oMath xmlns:m="http://schemas.openxmlformats.org/officeDocument/2006/math">
                    <m:r>
                      <a:rPr lang="en-US" altLang="zh-CN" sz="1600" i="1" dirty="0">
                        <a:latin typeface="Cambria Math" panose="02040503050406030204" pitchFamily="18" charset="0"/>
                        <a:cs typeface="Times New Roman" panose="02020503050405090304" pitchFamily="18" charset="0"/>
                      </a:rPr>
                      <m:t>𝜖</m:t>
                    </m:r>
                    <m:r>
                      <a:rPr lang="en-US" altLang="zh-CN" sz="1600" i="1" dirty="0">
                        <a:latin typeface="Cambria Math" panose="02040503050406030204" pitchFamily="18" charset="0"/>
                        <a:cs typeface="Times New Roman" panose="02020503050405090304" pitchFamily="18" charset="0"/>
                      </a:rPr>
                      <m:t>=</m:t>
                    </m:r>
                    <m:r>
                      <a:rPr lang="en-US" altLang="zh-CN" sz="1600" i="1" dirty="0">
                        <a:latin typeface="Cambria Math" panose="02040503050406030204" pitchFamily="18" charset="0"/>
                        <a:cs typeface="Times New Roman" panose="02020503050405090304" pitchFamily="18" charset="0"/>
                      </a:rPr>
                      <m:t>𝑂</m:t>
                    </m:r>
                    <m:d>
                      <m:dPr>
                        <m:ctrlPr>
                          <a:rPr lang="en-US" altLang="zh-CN" sz="1600" i="1" dirty="0">
                            <a:latin typeface="Cambria Math" panose="02040503050406030204" pitchFamily="18" charset="0"/>
                            <a:cs typeface="Times New Roman" panose="02020503050405090304" pitchFamily="18" charset="0"/>
                          </a:rPr>
                        </m:ctrlPr>
                      </m:dPr>
                      <m:e>
                        <m:r>
                          <a:rPr lang="en-US" altLang="zh-CN" sz="1600" i="1" dirty="0">
                            <a:latin typeface="Cambria Math" panose="02040503050406030204" pitchFamily="18" charset="0"/>
                            <a:cs typeface="Times New Roman" panose="02020503050405090304" pitchFamily="18" charset="0"/>
                          </a:rPr>
                          <m:t>1</m:t>
                        </m:r>
                      </m:e>
                    </m:d>
                  </m:oMath>
                </a14:m>
                <a:r>
                  <a:rPr lang="en-US" altLang="zh-CN" sz="1600" dirty="0">
                    <a:latin typeface="Times New Roman" panose="02020503050405090304" pitchFamily="18" charset="0"/>
                    <a:cs typeface="Times New Roman" panose="02020503050405090304" pitchFamily="18" charset="0"/>
                  </a:rPr>
                  <a:t>)</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bins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using</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zh-CN" altLang="en-US" sz="1600" i="1" smtClean="0">
                        <a:latin typeface="Cambria Math" panose="02040503050406030204" pitchFamily="18" charset="0"/>
                        <a:cs typeface="Times New Roman" panose="02020503050405090304" pitchFamily="18" charset="0"/>
                      </a:rPr>
                      <m:t>𝜅</m:t>
                    </m:r>
                    <m:r>
                      <a:rPr lang="en-US" altLang="zh-CN" sz="1600" b="0" i="1" smtClean="0">
                        <a:latin typeface="Cambria Math" panose="02040503050406030204" pitchFamily="18" charset="0"/>
                        <a:cs typeface="Times New Roman" panose="02020503050405090304" pitchFamily="18" charset="0"/>
                      </a:rPr>
                      <m:t>&gt;</m:t>
                    </m:r>
                    <m:r>
                      <a:rPr lang="en-US" altLang="zh-CN" sz="1600" b="0" i="1" smtClean="0">
                        <a:latin typeface="Cambria Math" panose="02040503050406030204" pitchFamily="18" charset="0"/>
                        <a:cs typeface="Times New Roman" panose="02020503050405090304" pitchFamily="18" charset="0"/>
                      </a:rPr>
                      <m:t>1</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hash</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functions</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sSub>
                      <m:sSubPr>
                        <m:ctrlPr>
                          <a:rPr lang="en-US" altLang="zh-CN" sz="1600" i="1">
                            <a:latin typeface="Cambria Math" panose="02040503050406030204" pitchFamily="18" charset="0"/>
                            <a:cs typeface="Times New Roman" panose="02020503050405090304" pitchFamily="18" charset="0"/>
                          </a:rPr>
                        </m:ctrlPr>
                      </m:sSubPr>
                      <m:e>
                        <m:r>
                          <a:rPr lang="en-US" altLang="zh-CN" sz="1600" i="1">
                            <a:latin typeface="Cambria Math" panose="02040503050406030204" pitchFamily="18" charset="0"/>
                            <a:cs typeface="Times New Roman" panose="02020503050405090304" pitchFamily="18" charset="0"/>
                          </a:rPr>
                          <m:t>ℎ</m:t>
                        </m:r>
                      </m:e>
                      <m:sub>
                        <m:r>
                          <a:rPr lang="en-US" altLang="zh-CN" sz="1600" i="1">
                            <a:latin typeface="Cambria Math" panose="02040503050406030204" pitchFamily="18" charset="0"/>
                            <a:cs typeface="Times New Roman" panose="02020503050405090304" pitchFamily="18" charset="0"/>
                          </a:rPr>
                          <m:t>1</m:t>
                        </m:r>
                      </m:sub>
                    </m:sSub>
                    <m:r>
                      <a:rPr lang="en-US" altLang="zh-CN" sz="1600" i="1">
                        <a:latin typeface="Cambria Math" panose="02040503050406030204" pitchFamily="18" charset="0"/>
                        <a:cs typeface="Times New Roman" panose="02020503050405090304" pitchFamily="18" charset="0"/>
                      </a:rPr>
                      <m:t>,⋯,</m:t>
                    </m:r>
                    <m:sSub>
                      <m:sSubPr>
                        <m:ctrlPr>
                          <a:rPr lang="en-US" altLang="zh-CN" sz="1600" i="1">
                            <a:latin typeface="Cambria Math" panose="02040503050406030204" pitchFamily="18" charset="0"/>
                            <a:cs typeface="Times New Roman" panose="02020503050405090304" pitchFamily="18" charset="0"/>
                          </a:rPr>
                        </m:ctrlPr>
                      </m:sSubPr>
                      <m:e>
                        <m:r>
                          <a:rPr lang="en-US" altLang="zh-CN" sz="1600" i="1">
                            <a:latin typeface="Cambria Math" panose="02040503050406030204" pitchFamily="18" charset="0"/>
                            <a:cs typeface="Times New Roman" panose="02020503050405090304" pitchFamily="18" charset="0"/>
                          </a:rPr>
                          <m:t>ℎ</m:t>
                        </m:r>
                      </m:e>
                      <m:sub>
                        <m:r>
                          <a:rPr lang="en-US" altLang="zh-CN" sz="1600" i="1">
                            <a:latin typeface="Cambria Math" panose="02040503050406030204" pitchFamily="18" charset="0"/>
                            <a:cs typeface="Times New Roman" panose="02020503050405090304" pitchFamily="18" charset="0"/>
                          </a:rPr>
                          <m:t>𝜅</m:t>
                        </m:r>
                      </m:sub>
                    </m:sSub>
                    <m:r>
                      <a:rPr lang="en-US" altLang="zh-CN" sz="1600" i="1">
                        <a:latin typeface="Cambria Math" panose="02040503050406030204" pitchFamily="18" charset="0"/>
                        <a:cs typeface="Times New Roman" panose="02020503050405090304" pitchFamily="18" charset="0"/>
                      </a:rPr>
                      <m:t>:</m:t>
                    </m:r>
                    <m:sSup>
                      <m:sSupPr>
                        <m:ctrlPr>
                          <a:rPr lang="en-US" altLang="zh-CN" sz="1600" i="1">
                            <a:latin typeface="Cambria Math" panose="02040503050406030204" pitchFamily="18" charset="0"/>
                            <a:cs typeface="Times New Roman" panose="02020503050405090304" pitchFamily="18" charset="0"/>
                          </a:rPr>
                        </m:ctrlPr>
                      </m:sSupPr>
                      <m:e>
                        <m:d>
                          <m:dPr>
                            <m:begChr m:val="{"/>
                            <m:endChr m:val="}"/>
                            <m:ctrlPr>
                              <a:rPr lang="en-US" altLang="zh-CN" sz="1600" i="1">
                                <a:latin typeface="Cambria Math" panose="02040503050406030204" pitchFamily="18" charset="0"/>
                                <a:cs typeface="Times New Roman" panose="02020503050405090304" pitchFamily="18" charset="0"/>
                              </a:rPr>
                            </m:ctrlPr>
                          </m:dPr>
                          <m:e>
                            <m:r>
                              <a:rPr lang="en-US" altLang="zh-CN" sz="1600" i="1">
                                <a:latin typeface="Cambria Math" panose="02040503050406030204" pitchFamily="18" charset="0"/>
                                <a:cs typeface="Times New Roman" panose="02020503050405090304" pitchFamily="18" charset="0"/>
                              </a:rPr>
                              <m:t>0</m:t>
                            </m:r>
                            <m:r>
                              <a:rPr lang="en-US" altLang="zh-CN" sz="1600" i="1">
                                <a:latin typeface="Cambria Math" panose="02040503050406030204" pitchFamily="18" charset="0"/>
                                <a:cs typeface="Times New Roman" panose="02020503050405090304" pitchFamily="18" charset="0"/>
                              </a:rPr>
                              <m:t>,</m:t>
                            </m:r>
                            <m:r>
                              <a:rPr lang="en-US" altLang="zh-CN" sz="1600" i="1">
                                <a:latin typeface="Cambria Math" panose="02040503050406030204" pitchFamily="18" charset="0"/>
                                <a:cs typeface="Times New Roman" panose="02020503050405090304" pitchFamily="18" charset="0"/>
                              </a:rPr>
                              <m:t>1</m:t>
                            </m:r>
                          </m:e>
                        </m:d>
                      </m:e>
                      <m:sup>
                        <m:r>
                          <a:rPr lang="zh-CN" altLang="en-US" sz="1600" i="1">
                            <a:latin typeface="Cambria Math" panose="02040503050406030204" pitchFamily="18" charset="0"/>
                            <a:cs typeface="Times New Roman" panose="02020503050405090304" pitchFamily="18" charset="0"/>
                          </a:rPr>
                          <m:t>∗</m:t>
                        </m:r>
                      </m:sup>
                    </m:sSup>
                    <m:r>
                      <a:rPr lang="en-US" altLang="zh-CN" sz="1600" i="1">
                        <a:latin typeface="Cambria Math" panose="02040503050406030204" pitchFamily="18" charset="0"/>
                        <a:cs typeface="Times New Roman" panose="02020503050405090304" pitchFamily="18" charset="0"/>
                      </a:rPr>
                      <m:t>→</m:t>
                    </m:r>
                    <m:d>
                      <m:dPr>
                        <m:begChr m:val="["/>
                        <m:endChr m:val="]"/>
                        <m:ctrlPr>
                          <a:rPr lang="en-US" altLang="zh-CN" sz="1600" i="1">
                            <a:latin typeface="Cambria Math" panose="02040503050406030204" pitchFamily="18" charset="0"/>
                            <a:cs typeface="Times New Roman" panose="02020503050405090304" pitchFamily="18" charset="0"/>
                          </a:rPr>
                        </m:ctrlPr>
                      </m:dPr>
                      <m:e>
                        <m:r>
                          <a:rPr lang="en-US" altLang="zh-CN" sz="1600" i="1">
                            <a:latin typeface="Cambria Math" panose="02040503050406030204" pitchFamily="18" charset="0"/>
                            <a:cs typeface="Times New Roman" panose="02020503050405090304" pitchFamily="18" charset="0"/>
                          </a:rPr>
                          <m:t>𝑚</m:t>
                        </m:r>
                      </m:e>
                    </m:d>
                  </m:oMath>
                </a14:m>
                <a:r>
                  <a:rPr lang="en-US" altLang="zh-CN" sz="1600" dirty="0">
                    <a:latin typeface="Times New Roman" panose="02020503050405090304" pitchFamily="18" charset="0"/>
                    <a:cs typeface="Times New Roman" panose="02020503050405090304" pitchFamily="18" charset="0"/>
                  </a:rPr>
                  <a:t>.</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Each</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bin</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only</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contains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one</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element.</a:t>
                </a:r>
                <a:endParaRPr lang="zh-CN" altLang="en-US" sz="1600" dirty="0">
                  <a:latin typeface="Times New Roman" panose="02020503050405090304" pitchFamily="18" charset="0"/>
                  <a:ea typeface="微软雅黑" charset="-122"/>
                  <a:cs typeface="Times New Roman" panose="0202050305040509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263525" y="1482845"/>
                <a:ext cx="11664949" cy="417422"/>
              </a:xfrm>
              <a:prstGeom prst="rect">
                <a:avLst/>
              </a:prstGeom>
              <a:blipFill rotWithShape="1">
                <a:blip r:embed="rId1"/>
                <a:stretch>
                  <a:fillRect t="-29" r="5" b="-13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263525" y="3013835"/>
              <a:ext cx="11664945" cy="1005840"/>
            </p:xfrm>
            <a:graphic>
              <a:graphicData uri="http://schemas.openxmlformats.org/drawingml/2006/table">
                <a:tbl>
                  <a:tblPr firstRow="1" bandRow="1">
                    <a:tableStyleId>{5940675A-B579-460E-94D1-54222C63F5DA}</a:tableStyleId>
                  </a:tblPr>
                  <a:tblGrid>
                    <a:gridCol w="777663"/>
                    <a:gridCol w="777663"/>
                    <a:gridCol w="777663"/>
                    <a:gridCol w="777663"/>
                    <a:gridCol w="777663"/>
                    <a:gridCol w="777663"/>
                    <a:gridCol w="777663"/>
                    <a:gridCol w="777663"/>
                    <a:gridCol w="777663"/>
                    <a:gridCol w="777663"/>
                    <a:gridCol w="777663"/>
                    <a:gridCol w="777663"/>
                    <a:gridCol w="777663"/>
                    <a:gridCol w="777663"/>
                    <a:gridCol w="777663"/>
                  </a:tblGrid>
                  <a:tr h="269613">
                    <a:tc gridSpan="12">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hMerge="1">
                      <a:tcPr/>
                    </a:tc>
                    <a:tc hMerge="1">
                      <a:tcPr/>
                    </a:tc>
                    <a:tc hMerge="1">
                      <a:tcPr/>
                    </a:tc>
                    <a:tc hMerge="1">
                      <a:tcPr/>
                    </a:tc>
                    <a:tc hMerge="1">
                      <a:tcPr/>
                    </a:tc>
                    <a:tc hMerge="1">
                      <a:tcPr/>
                    </a:tc>
                    <a:tc rowSpan="2" gridSpan="3">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c rowSpan="2" hMerge="1">
                      <a:tcPr/>
                    </a:tc>
                    <a:tc rowSpan="2" hMerge="1">
                      <a:tcP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7</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8</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9</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10</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11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12</a:t>
                          </a:r>
                          <a:endParaRPr lang="zh-CN" altLang="en-US" sz="1600" dirty="0">
                            <a:latin typeface="Times New Roman" panose="02020503050405090304" pitchFamily="18" charset="0"/>
                            <a:cs typeface="Times New Roman" panose="02020503050405090304" pitchFamily="18" charset="0"/>
                          </a:endParaRPr>
                        </a:p>
                      </a:txBody>
                      <a:tcPr/>
                    </a:tc>
                    <a:tc vMerge="1" gridSpan="3">
                      <a:tcPr/>
                    </a:tc>
                    <a:tc vMerge="1" hMerge="1">
                      <a:tcPr/>
                    </a:tc>
                    <a:tc vMerge="1" hMerge="1">
                      <a:tcPr/>
                    </a:tc>
                  </a:tr>
                  <a:tr h="26961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10</m:t>
                                    </m:r>
                                  </m:sub>
                                </m:sSub>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3</m:t>
                                    </m:r>
                                  </m:sub>
                                </m:sSub>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7</m:t>
                                    </m:r>
                                  </m:sub>
                                </m:sSub>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cs typeface="Times New Roman" panose="02020503050405090304" pitchFamily="18" charset="0"/>
                                  </a:rPr>
                                  <m:t>⊥</m:t>
                                </m:r>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1</m:t>
                                    </m:r>
                                  </m:sub>
                                </m:sSub>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8</m:t>
                                    </m:r>
                                  </m:sub>
                                </m:sSub>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2</m:t>
                                    </m:r>
                                  </m:sub>
                                </m:sSub>
                              </m:oMath>
                            </m:oMathPara>
                          </a14:m>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cs typeface="Times New Roman" panose="02020503050405090304" pitchFamily="18" charset="0"/>
                                  </a:rPr>
                                  <m:t>⊥</m:t>
                                </m:r>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6</m:t>
                                    </m:r>
                                  </m:sub>
                                </m:sSub>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9</m:t>
                                    </m:r>
                                  </m:sub>
                                </m:sSub>
                              </m:oMath>
                            </m:oMathPara>
                          </a14:m>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cs typeface="Times New Roman" panose="02020503050405090304" pitchFamily="18" charset="0"/>
                                  </a:rPr>
                                  <m:t>⊥</m:t>
                                </m:r>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5</m:t>
                                    </m:r>
                                  </m:sub>
                                </m:sSub>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4</m:t>
                                    </m:r>
                                  </m:sub>
                                </m:sSub>
                              </m:oMath>
                            </m:oMathPara>
                          </a14:m>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cs typeface="Times New Roman" panose="02020503050405090304" pitchFamily="18" charset="0"/>
                                  </a:rPr>
                                  <m:t>⊥</m:t>
                                </m:r>
                              </m:oMath>
                            </m:oMathPara>
                          </a14:m>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cs typeface="Times New Roman" panose="02020503050405090304" pitchFamily="18" charset="0"/>
                                  </a:rPr>
                                  <m:t>⊥</m:t>
                                </m:r>
                              </m:oMath>
                            </m:oMathPara>
                          </a14:m>
                          <a:endParaRPr lang="zh-CN" altLang="en-US" sz="1600" dirty="0"/>
                        </a:p>
                      </a:txBody>
                      <a:tcPr/>
                    </a:tc>
                  </a:tr>
                </a:tbl>
              </a:graphicData>
            </a:graphic>
          </p:graphicFrame>
        </mc:Choice>
        <mc:Fallback xmlns="">
          <p:graphicFrame>
            <p:nvGraphicFramePr>
              <p:cNvPr id="6" name="表格 5"/>
              <p:cNvGraphicFramePr>
                <a:graphicFrameLocks noGrp="1"/>
              </p:cNvGraphicFramePr>
              <p:nvPr/>
            </p:nvGraphicFramePr>
            <p:xfrm>
              <a:off x="263525" y="3013835"/>
              <a:ext cx="11664945" cy="1005840"/>
            </p:xfrm>
            <a:graphic>
              <a:graphicData uri="http://schemas.openxmlformats.org/drawingml/2006/table">
                <a:tbl>
                  <a:tblPr firstRow="1" bandRow="1">
                    <a:tableStyleId>{5940675A-B579-460E-94D1-54222C63F5DA}</a:tableStyleId>
                  </a:tblPr>
                  <a:tblGrid>
                    <a:gridCol w="777663"/>
                    <a:gridCol w="777663"/>
                    <a:gridCol w="777663"/>
                    <a:gridCol w="777663"/>
                    <a:gridCol w="777663"/>
                    <a:gridCol w="777663"/>
                    <a:gridCol w="777663"/>
                    <a:gridCol w="777663"/>
                    <a:gridCol w="777663"/>
                    <a:gridCol w="777663"/>
                    <a:gridCol w="777663"/>
                    <a:gridCol w="777663"/>
                    <a:gridCol w="777663"/>
                    <a:gridCol w="777663"/>
                    <a:gridCol w="777663"/>
                  </a:tblGrid>
                  <a:tr h="269613">
                    <a:tc gridSpan="12">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hMerge="1">
                      <a:tcPr/>
                    </a:tc>
                    <a:tc hMerge="1">
                      <a:tcPr/>
                    </a:tc>
                    <a:tc hMerge="1">
                      <a:tcPr/>
                    </a:tc>
                    <a:tc hMerge="1">
                      <a:tcPr/>
                    </a:tc>
                    <a:tc hMerge="1">
                      <a:tcPr/>
                    </a:tc>
                    <a:tc hMerge="1">
                      <a:tcPr/>
                    </a:tc>
                    <a:tc rowSpan="2" gridSpan="3">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c rowSpan="2" hMerge="1">
                      <a:tcPr/>
                    </a:tc>
                    <a:tc rowSpan="2" hMerge="1">
                      <a:tcP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7</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8</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9</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10</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11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12</a:t>
                          </a:r>
                          <a:endParaRPr lang="zh-CN" altLang="en-US" sz="1600" dirty="0">
                            <a:latin typeface="Times New Roman" panose="02020503050405090304" pitchFamily="18" charset="0"/>
                            <a:cs typeface="Times New Roman" panose="02020503050405090304" pitchFamily="18" charset="0"/>
                          </a:endParaRPr>
                        </a:p>
                      </a:txBody>
                      <a:tcPr/>
                    </a:tc>
                    <a:tc vMerge="1" gridSpan="3">
                      <a:tcPr/>
                    </a:tc>
                    <a:tc vMerge="1" hMerge="1">
                      <a:tcPr/>
                    </a:tc>
                    <a:tc vMerge="1" hMerge="1">
                      <a:tcPr/>
                    </a:tc>
                  </a:tr>
                  <a:tr h="377190">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263525" y="1934073"/>
              <a:ext cx="11664950" cy="670560"/>
            </p:xfrm>
            <a:graphic>
              <a:graphicData uri="http://schemas.openxmlformats.org/drawingml/2006/table">
                <a:tbl>
                  <a:tblPr firstRow="1" bandRow="1">
                    <a:tableStyleId>{5940675A-B579-460E-94D1-54222C63F5DA}</a:tableStyleId>
                  </a:tblPr>
                  <a:tblGrid>
                    <a:gridCol w="1166495"/>
                    <a:gridCol w="1166495"/>
                    <a:gridCol w="1166495"/>
                    <a:gridCol w="1166495"/>
                    <a:gridCol w="1166495"/>
                    <a:gridCol w="1166495"/>
                    <a:gridCol w="1166495"/>
                    <a:gridCol w="1166495"/>
                    <a:gridCol w="1166495"/>
                    <a:gridCol w="1166495"/>
                  </a:tblGrid>
                  <a:tr h="232402">
                    <a:tc gridSpan="10">
                      <a:txBody>
                        <a:bodyPr/>
                        <a:lstStyle/>
                        <a:p>
                          <a:pPr algn="ctr"/>
                          <a:r>
                            <a:rPr lang="en-US" altLang="zh-CN" sz="1600" dirty="0">
                              <a:latin typeface="Times New Roman" panose="02020503050405090304" pitchFamily="18" charset="0"/>
                              <a:cs typeface="Times New Roman" panose="02020503050405090304" pitchFamily="18" charset="0"/>
                            </a:rPr>
                            <a:t>Items</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hMerge="1">
                      <a:tcPr/>
                    </a:tc>
                    <a:tc hMerge="1">
                      <a:tcPr/>
                    </a:tc>
                    <a:tc hMerge="1">
                      <a:tcPr/>
                    </a:tc>
                    <a:tc hMerge="1">
                      <a:tcPr/>
                    </a:tc>
                  </a:tr>
                  <a:tr h="23240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1</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2</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3</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4</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5</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6</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7</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8</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9</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10</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r>
                </a:tbl>
              </a:graphicData>
            </a:graphic>
          </p:graphicFrame>
        </mc:Choice>
        <mc:Fallback xmlns="">
          <p:graphicFrame>
            <p:nvGraphicFramePr>
              <p:cNvPr id="7" name="表格 6"/>
              <p:cNvGraphicFramePr>
                <a:graphicFrameLocks noGrp="1"/>
              </p:cNvGraphicFramePr>
              <p:nvPr/>
            </p:nvGraphicFramePr>
            <p:xfrm>
              <a:off x="263525" y="1934073"/>
              <a:ext cx="11664950" cy="670560"/>
            </p:xfrm>
            <a:graphic>
              <a:graphicData uri="http://schemas.openxmlformats.org/drawingml/2006/table">
                <a:tbl>
                  <a:tblPr firstRow="1" bandRow="1">
                    <a:tableStyleId>{5940675A-B579-460E-94D1-54222C63F5DA}</a:tableStyleId>
                  </a:tblPr>
                  <a:tblGrid>
                    <a:gridCol w="1166495"/>
                    <a:gridCol w="1166495"/>
                    <a:gridCol w="1166495"/>
                    <a:gridCol w="1166495"/>
                    <a:gridCol w="1166495"/>
                    <a:gridCol w="1166495"/>
                    <a:gridCol w="1166495"/>
                    <a:gridCol w="1166495"/>
                    <a:gridCol w="1166495"/>
                    <a:gridCol w="1166495"/>
                  </a:tblGrid>
                  <a:tr h="232402">
                    <a:tc gridSpan="10">
                      <a:txBody>
                        <a:bodyPr/>
                        <a:lstStyle/>
                        <a:p>
                          <a:pPr algn="ctr"/>
                          <a:r>
                            <a:rPr lang="en-US" altLang="zh-CN" sz="1600" dirty="0">
                              <a:latin typeface="Times New Roman" panose="02020503050405090304" pitchFamily="18" charset="0"/>
                              <a:cs typeface="Times New Roman" panose="02020503050405090304" pitchFamily="18" charset="0"/>
                            </a:rPr>
                            <a:t>Items</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hMerge="1">
                      <a:tcPr/>
                    </a:tc>
                    <a:tc hMerge="1">
                      <a:tcPr/>
                    </a:tc>
                    <a:tc hMerge="1">
                      <a:tcPr/>
                    </a:tc>
                    <a:tc hMerge="1">
                      <a:tcPr/>
                    </a:tc>
                  </a:tr>
                  <a:tr h="377190">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r>
                </a:tbl>
              </a:graphicData>
            </a:graphic>
          </p:graphicFrame>
        </mc:Fallback>
      </mc:AlternateContent>
      <p:sp>
        <p:nvSpPr>
          <p:cNvPr id="8" name="任意多边形 84"/>
          <p:cNvSpPr/>
          <p:nvPr/>
        </p:nvSpPr>
        <p:spPr>
          <a:xfrm flipH="1">
            <a:off x="5994230" y="2722237"/>
            <a:ext cx="203539" cy="173993"/>
          </a:xfrm>
          <a:custGeom>
            <a:avLst/>
            <a:gdLst>
              <a:gd name="connsiteX0" fmla="*/ 0 w 173993"/>
              <a:gd name="connsiteY0" fmla="*/ 40708 h 203539"/>
              <a:gd name="connsiteX1" fmla="*/ 86997 w 173993"/>
              <a:gd name="connsiteY1" fmla="*/ 40708 h 203539"/>
              <a:gd name="connsiteX2" fmla="*/ 86997 w 173993"/>
              <a:gd name="connsiteY2" fmla="*/ 0 h 203539"/>
              <a:gd name="connsiteX3" fmla="*/ 173993 w 173993"/>
              <a:gd name="connsiteY3" fmla="*/ 101770 h 203539"/>
              <a:gd name="connsiteX4" fmla="*/ 86997 w 173993"/>
              <a:gd name="connsiteY4" fmla="*/ 203539 h 203539"/>
              <a:gd name="connsiteX5" fmla="*/ 86997 w 173993"/>
              <a:gd name="connsiteY5" fmla="*/ 162831 h 203539"/>
              <a:gd name="connsiteX6" fmla="*/ 0 w 173993"/>
              <a:gd name="connsiteY6" fmla="*/ 162831 h 203539"/>
              <a:gd name="connsiteX7" fmla="*/ 0 w 173993"/>
              <a:gd name="connsiteY7" fmla="*/ 40708 h 20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993" h="203539">
                <a:moveTo>
                  <a:pt x="139194" y="0"/>
                </a:moveTo>
                <a:lnTo>
                  <a:pt x="139194" y="101770"/>
                </a:lnTo>
                <a:lnTo>
                  <a:pt x="173993" y="101770"/>
                </a:lnTo>
                <a:lnTo>
                  <a:pt x="86996" y="203539"/>
                </a:lnTo>
                <a:lnTo>
                  <a:pt x="0" y="101770"/>
                </a:lnTo>
                <a:lnTo>
                  <a:pt x="34799" y="101770"/>
                </a:lnTo>
                <a:lnTo>
                  <a:pt x="34799" y="0"/>
                </a:lnTo>
                <a:lnTo>
                  <a:pt x="139194" y="0"/>
                </a:lnTo>
                <a:close/>
              </a:path>
            </a:pathLst>
          </a:custGeom>
          <a:solidFill>
            <a:schemeClr val="tx1"/>
          </a:solidFill>
          <a:ln w="19050">
            <a:noFill/>
          </a:ln>
        </p:spPr>
        <p:style>
          <a:lnRef idx="0">
            <a:schemeClr val="lt1">
              <a:hueOff val="0"/>
              <a:satOff val="0"/>
              <a:lumOff val="0"/>
              <a:alphaOff val="0"/>
            </a:schemeClr>
          </a:lnRef>
          <a:fillRef idx="1">
            <a:schemeClr val="accent4">
              <a:hueOff val="-199510"/>
              <a:satOff val="1524"/>
              <a:lumOff val="-1254"/>
              <a:alphaOff val="0"/>
            </a:schemeClr>
          </a:fillRef>
          <a:effectRef idx="0">
            <a:schemeClr val="accent4">
              <a:hueOff val="-199510"/>
              <a:satOff val="1524"/>
              <a:lumOff val="-1254"/>
              <a:alphaOff val="0"/>
            </a:schemeClr>
          </a:effectRef>
          <a:fontRef idx="minor">
            <a:schemeClr val="lt1"/>
          </a:fontRef>
        </p:style>
        <p:txBody>
          <a:bodyPr spcFirstLastPara="0" vert="horz" wrap="square" lIns="40708" tIns="0" rIns="40708" bIns="52198" numCol="1" spcCol="1270" anchor="ctr" anchorCtr="0">
            <a:noAutofit/>
          </a:bodyPr>
          <a:lstStyle/>
          <a:p>
            <a:pPr algn="ctr" defTabSz="266700">
              <a:lnSpc>
                <a:spcPct val="90000"/>
              </a:lnSpc>
              <a:spcBef>
                <a:spcPct val="0"/>
              </a:spcBef>
              <a:spcAft>
                <a:spcPct val="35000"/>
              </a:spcAft>
            </a:pPr>
            <a:endParaRPr lang="zh-CN" altLang="en-US" sz="1050">
              <a:solidFill>
                <a:srgbClr val="FFFFFF"/>
              </a:solidFill>
              <a:latin typeface="微软雅黑" charset="-122"/>
              <a:ea typeface="微软雅黑" charset="-122"/>
            </a:endParaRPr>
          </a:p>
        </p:txBody>
      </p:sp>
      <mc:AlternateContent xmlns:mc="http://schemas.openxmlformats.org/markup-compatibility/2006">
        <mc:Choice xmlns:a14="http://schemas.microsoft.com/office/drawing/2010/main" Requires="a14">
          <p:sp>
            <p:nvSpPr>
              <p:cNvPr id="9" name="矩形 8"/>
              <p:cNvSpPr/>
              <p:nvPr/>
            </p:nvSpPr>
            <p:spPr>
              <a:xfrm>
                <a:off x="263525" y="3989911"/>
                <a:ext cx="11664950" cy="2047292"/>
              </a:xfrm>
              <a:prstGeom prst="rect">
                <a:avLst/>
              </a:prstGeom>
            </p:spPr>
            <p:txBody>
              <a:bodyPr wrap="square">
                <a:spAutoFit/>
              </a:bodyPr>
              <a:lstStyle/>
              <a:p>
                <a:pPr>
                  <a:lnSpc>
                    <a:spcPct val="150000"/>
                  </a:lnSpc>
                </a:pPr>
                <a:r>
                  <a:rPr lang="en-US" altLang="zh-CN" sz="1600" dirty="0">
                    <a:latin typeface="Times New Roman" panose="02020503050405090304" pitchFamily="18" charset="0"/>
                    <a:ea typeface="微软雅黑" charset="-122"/>
                    <a:cs typeface="Times New Roman" panose="02020503050405090304" pitchFamily="18" charset="0"/>
                  </a:rPr>
                  <a:t>Suppose</a:t>
                </a:r>
                <a:r>
                  <a:rPr lang="zh-CN" altLang="en-US" sz="1600" dirty="0">
                    <a:latin typeface="Times New Roman" panose="02020503050405090304" pitchFamily="18" charset="0"/>
                    <a:ea typeface="微软雅黑" charset="-122"/>
                    <a:cs typeface="Times New Roman" panose="02020503050405090304" pitchFamily="18" charset="0"/>
                  </a:rPr>
                  <a:t> </a:t>
                </a:r>
                <a:r>
                  <a:rPr lang="en-US" altLang="zh-CN" sz="1600" dirty="0">
                    <a:latin typeface="Times New Roman" panose="02020503050405090304" pitchFamily="18" charset="0"/>
                    <a:ea typeface="微软雅黑" charset="-122"/>
                    <a:cs typeface="Times New Roman" panose="02020503050405090304" pitchFamily="18" charset="0"/>
                  </a:rPr>
                  <a:t>we</a:t>
                </a:r>
                <a:r>
                  <a:rPr lang="zh-CN" altLang="en-US" sz="1600" dirty="0">
                    <a:latin typeface="Times New Roman" panose="02020503050405090304" pitchFamily="18" charset="0"/>
                    <a:ea typeface="微软雅黑" charset="-122"/>
                    <a:cs typeface="Times New Roman" panose="02020503050405090304" pitchFamily="18" charset="0"/>
                  </a:rPr>
                  <a:t> </a:t>
                </a:r>
                <a:r>
                  <a:rPr lang="en-US" altLang="zh-CN" sz="1600" dirty="0">
                    <a:latin typeface="Times New Roman" panose="02020503050405090304" pitchFamily="18" charset="0"/>
                    <a:ea typeface="微软雅黑" charset="-122"/>
                    <a:cs typeface="Times New Roman" panose="02020503050405090304" pitchFamily="18" charset="0"/>
                  </a:rPr>
                  <a:t>have</a:t>
                </a:r>
                <a:r>
                  <a:rPr lang="zh-CN" altLang="en-US" sz="1600" dirty="0">
                    <a:latin typeface="Times New Roman" panose="02020503050405090304" pitchFamily="18" charset="0"/>
                    <a:ea typeface="微软雅黑" charset="-122"/>
                    <a:cs typeface="Times New Roman" panose="02020503050405090304" pitchFamily="18" charset="0"/>
                  </a:rPr>
                  <a:t> </a:t>
                </a:r>
                <a14:m>
                  <m:oMath xmlns:m="http://schemas.openxmlformats.org/officeDocument/2006/math">
                    <m:r>
                      <a:rPr lang="en-US" altLang="zh-CN" sz="1600" b="0" i="1" smtClean="0">
                        <a:latin typeface="Cambria Math" panose="02040503050406030204" pitchFamily="18" charset="0"/>
                        <a:cs typeface="Times New Roman" panose="02020503050405090304" pitchFamily="18" charset="0"/>
                      </a:rPr>
                      <m:t>𝜅</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hash</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functions</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ℎ</m:t>
                        </m:r>
                      </m:e>
                      <m:sub>
                        <m:r>
                          <a:rPr lang="en-US" altLang="zh-CN" sz="1600" b="0" i="1" smtClean="0">
                            <a:latin typeface="Cambria Math" panose="02040503050406030204" pitchFamily="18" charset="0"/>
                            <a:cs typeface="Times New Roman" panose="02020503050405090304" pitchFamily="18" charset="0"/>
                          </a:rPr>
                          <m:t>1</m:t>
                        </m:r>
                      </m:sub>
                    </m:sSub>
                    <m:r>
                      <a:rPr lang="en-US" altLang="zh-CN" sz="1600" b="0" i="1" smtClean="0">
                        <a:latin typeface="Cambria Math" panose="02040503050406030204" pitchFamily="18" charset="0"/>
                        <a:cs typeface="Times New Roman" panose="02020503050405090304" pitchFamily="18" charset="0"/>
                      </a:rPr>
                      <m:t>,⋯,</m:t>
                    </m:r>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ℎ</m:t>
                        </m:r>
                      </m:e>
                      <m:sub>
                        <m:r>
                          <a:rPr lang="en-US" altLang="zh-CN" sz="1600" b="0" i="1" smtClean="0">
                            <a:latin typeface="Cambria Math" panose="02040503050406030204" pitchFamily="18" charset="0"/>
                            <a:cs typeface="Times New Roman" panose="02020503050405090304" pitchFamily="18" charset="0"/>
                          </a:rPr>
                          <m:t>𝜅</m:t>
                        </m:r>
                      </m:sub>
                    </m:sSub>
                    <m:r>
                      <a:rPr lang="en-US" altLang="zh-CN" sz="1600" b="0" i="1" smtClean="0">
                        <a:latin typeface="Cambria Math" panose="02040503050406030204" pitchFamily="18" charset="0"/>
                        <a:cs typeface="Times New Roman" panose="02020503050405090304" pitchFamily="18" charset="0"/>
                      </a:rPr>
                      <m:t>:</m:t>
                    </m:r>
                    <m:sSup>
                      <m:sSupPr>
                        <m:ctrlPr>
                          <a:rPr lang="en-US" altLang="zh-CN" sz="1600" b="0" i="1" smtClean="0">
                            <a:latin typeface="Cambria Math" panose="02040503050406030204" pitchFamily="18" charset="0"/>
                            <a:cs typeface="Times New Roman" panose="02020503050405090304" pitchFamily="18" charset="0"/>
                          </a:rPr>
                        </m:ctrlPr>
                      </m:sSupPr>
                      <m:e>
                        <m:d>
                          <m:dPr>
                            <m:begChr m:val="{"/>
                            <m:endChr m:val="}"/>
                            <m:ctrlPr>
                              <a:rPr lang="en-US" altLang="zh-CN" sz="1600" b="0" i="1" smtClean="0">
                                <a:latin typeface="Cambria Math" panose="02040503050406030204" pitchFamily="18" charset="0"/>
                                <a:cs typeface="Times New Roman" panose="02020503050405090304" pitchFamily="18" charset="0"/>
                              </a:rPr>
                            </m:ctrlPr>
                          </m:dPr>
                          <m:e>
                            <m:r>
                              <a:rPr lang="en-US" altLang="zh-CN" sz="1600" b="0" i="1" smtClean="0">
                                <a:latin typeface="Cambria Math" panose="02040503050406030204" pitchFamily="18" charset="0"/>
                                <a:cs typeface="Times New Roman" panose="02020503050405090304" pitchFamily="18" charset="0"/>
                              </a:rPr>
                              <m:t>0</m:t>
                            </m:r>
                            <m:r>
                              <a:rPr lang="en-US" altLang="zh-CN" sz="1600" b="0" i="1" smtClean="0">
                                <a:latin typeface="Cambria Math" panose="02040503050406030204" pitchFamily="18" charset="0"/>
                                <a:cs typeface="Times New Roman" panose="02020503050405090304" pitchFamily="18" charset="0"/>
                              </a:rPr>
                              <m:t>,</m:t>
                            </m:r>
                            <m:r>
                              <a:rPr lang="en-US" altLang="zh-CN" sz="1600" b="0" i="1" smtClean="0">
                                <a:latin typeface="Cambria Math" panose="02040503050406030204" pitchFamily="18" charset="0"/>
                                <a:cs typeface="Times New Roman" panose="02020503050405090304" pitchFamily="18" charset="0"/>
                              </a:rPr>
                              <m:t>1</m:t>
                            </m:r>
                          </m:e>
                        </m:d>
                      </m:e>
                      <m:sup>
                        <m:r>
                          <a:rPr lang="zh-CN" altLang="en-US" sz="1600" b="0" i="1" smtClean="0">
                            <a:latin typeface="Cambria Math" panose="02040503050406030204" pitchFamily="18" charset="0"/>
                            <a:cs typeface="Times New Roman" panose="02020503050405090304" pitchFamily="18" charset="0"/>
                          </a:rPr>
                          <m:t>∗</m:t>
                        </m:r>
                      </m:sup>
                    </m:sSup>
                    <m:r>
                      <a:rPr lang="en-US" altLang="zh-CN" sz="1600" b="0" i="1" smtClean="0">
                        <a:latin typeface="Cambria Math" panose="02040503050406030204" pitchFamily="18" charset="0"/>
                        <a:cs typeface="Times New Roman" panose="02020503050405090304" pitchFamily="18" charset="0"/>
                      </a:rPr>
                      <m:t>→</m:t>
                    </m:r>
                    <m:d>
                      <m:dPr>
                        <m:begChr m:val="["/>
                        <m:endChr m:val="]"/>
                        <m:ctrlPr>
                          <a:rPr lang="en-US" altLang="zh-CN" sz="1600" b="0" i="1" smtClean="0">
                            <a:latin typeface="Cambria Math" panose="02040503050406030204" pitchFamily="18" charset="0"/>
                            <a:cs typeface="Times New Roman" panose="02020503050405090304" pitchFamily="18" charset="0"/>
                          </a:rPr>
                        </m:ctrlPr>
                      </m:dPr>
                      <m:e>
                        <m:r>
                          <a:rPr lang="en-US" altLang="zh-CN" sz="1600" b="0" i="1" smtClean="0">
                            <a:latin typeface="Cambria Math" panose="02040503050406030204" pitchFamily="18" charset="0"/>
                            <a:cs typeface="Times New Roman" panose="02020503050405090304" pitchFamily="18" charset="0"/>
                          </a:rPr>
                          <m:t>𝑚</m:t>
                        </m:r>
                      </m:e>
                    </m:d>
                  </m:oMath>
                </a14:m>
                <a:r>
                  <a:rPr lang="en-US" altLang="zh-CN" sz="1600" dirty="0">
                    <a:latin typeface="Times New Roman" panose="02020503050405090304" pitchFamily="18" charset="0"/>
                    <a:ea typeface="微软雅黑" charset="-122"/>
                    <a:cs typeface="Times New Roman" panose="02020503050405090304" pitchFamily="18" charset="0"/>
                  </a:rPr>
                  <a:t>.</a:t>
                </a:r>
                <a:endParaRPr lang="en-US" altLang="zh-CN" sz="1600" dirty="0">
                  <a:latin typeface="Times New Roman" panose="02020503050405090304" pitchFamily="18" charset="0"/>
                  <a:ea typeface="微软雅黑" charset="-122"/>
                  <a:cs typeface="Times New Roman" panose="02020503050405090304" pitchFamily="18" charset="0"/>
                </a:endParaRPr>
              </a:p>
              <a:p>
                <a:pPr marL="342900" indent="-342900">
                  <a:lnSpc>
                    <a:spcPct val="150000"/>
                  </a:lnSpc>
                  <a:buFont typeface="+mj-lt"/>
                  <a:buAutoNum type="arabicPeriod"/>
                </a:pPr>
                <a:r>
                  <a:rPr lang="en-US" altLang="zh-CN" sz="1600" dirty="0">
                    <a:latin typeface="Times New Roman" panose="02020503050405090304" pitchFamily="18" charset="0"/>
                    <a:ea typeface="微软雅黑" charset="-122"/>
                    <a:cs typeface="Times New Roman" panose="02020503050405090304" pitchFamily="18" charset="0"/>
                  </a:rPr>
                  <a:t>An element </a:t>
                </a:r>
                <a14:m>
                  <m:oMath xmlns:m="http://schemas.openxmlformats.org/officeDocument/2006/math">
                    <m:r>
                      <a:rPr lang="en-US" altLang="zh-CN" sz="1600" i="1" dirty="0" smtClean="0">
                        <a:latin typeface="Cambria Math" panose="02040503050406030204" pitchFamily="18" charset="0"/>
                        <a:ea typeface="微软雅黑" charset="-122"/>
                        <a:cs typeface="Times New Roman" panose="02020503050405090304" pitchFamily="18" charset="0"/>
                      </a:rPr>
                      <m:t>𝑒</m:t>
                    </m:r>
                  </m:oMath>
                </a14:m>
                <a:r>
                  <a:rPr lang="en-US" altLang="zh-CN" sz="1600" dirty="0">
                    <a:latin typeface="Times New Roman" panose="02020503050405090304" pitchFamily="18" charset="0"/>
                    <a:ea typeface="微软雅黑" charset="-122"/>
                    <a:cs typeface="Times New Roman" panose="02020503050405090304" pitchFamily="18" charset="0"/>
                  </a:rPr>
                  <a:t> is inserted into a bin </a:t>
                </a:r>
                <a14:m>
                  <m:oMath xmlns:m="http://schemas.openxmlformats.org/officeDocument/2006/math">
                    <m:sSub>
                      <m:sSubPr>
                        <m:ctrlPr>
                          <a:rPr lang="en-US" altLang="zh-CN" sz="1600" i="1" dirty="0" smtClean="0">
                            <a:latin typeface="Cambria Math" panose="02040503050406030204" pitchFamily="18" charset="0"/>
                            <a:ea typeface="微软雅黑" charset="-122"/>
                            <a:cs typeface="Times New Roman" panose="02020503050405090304" pitchFamily="18" charset="0"/>
                          </a:rPr>
                        </m:ctrlPr>
                      </m:sSubPr>
                      <m:e>
                        <m:r>
                          <a:rPr lang="en-US" altLang="zh-CN" sz="1600" i="1" dirty="0" smtClean="0">
                            <a:latin typeface="Cambria Math" panose="02040503050406030204" pitchFamily="18" charset="0"/>
                            <a:ea typeface="微软雅黑" charset="-122"/>
                            <a:cs typeface="Times New Roman" panose="02020503050405090304" pitchFamily="18" charset="0"/>
                          </a:rPr>
                          <m:t>𝐵</m:t>
                        </m:r>
                      </m:e>
                      <m:sub>
                        <m:sSub>
                          <m:sSubPr>
                            <m:ctrlPr>
                              <a:rPr lang="en-US" altLang="zh-CN" sz="1600" i="1" dirty="0" smtClean="0">
                                <a:latin typeface="Cambria Math" panose="02040503050406030204" pitchFamily="18" charset="0"/>
                                <a:ea typeface="微软雅黑" charset="-122"/>
                                <a:cs typeface="Times New Roman" panose="02020503050405090304" pitchFamily="18" charset="0"/>
                              </a:rPr>
                            </m:ctrlPr>
                          </m:sSubPr>
                          <m:e>
                            <m:r>
                              <a:rPr lang="en-US" altLang="zh-CN" sz="1600" i="1" dirty="0" smtClean="0">
                                <a:latin typeface="Cambria Math" panose="02040503050406030204" pitchFamily="18" charset="0"/>
                                <a:ea typeface="微软雅黑" charset="-122"/>
                                <a:cs typeface="Times New Roman" panose="02020503050405090304" pitchFamily="18" charset="0"/>
                              </a:rPr>
                              <m:t>ℎ</m:t>
                            </m:r>
                          </m:e>
                          <m:sub>
                            <m:r>
                              <a:rPr lang="en-US" altLang="zh-CN" sz="1600" i="1" dirty="0" smtClean="0">
                                <a:latin typeface="Cambria Math" panose="02040503050406030204" pitchFamily="18" charset="0"/>
                                <a:ea typeface="微软雅黑" charset="-122"/>
                                <a:cs typeface="Times New Roman" panose="02020503050405090304" pitchFamily="18" charset="0"/>
                              </a:rPr>
                              <m:t>1</m:t>
                            </m:r>
                          </m:sub>
                        </m:sSub>
                      </m:sub>
                    </m:sSub>
                    <m:d>
                      <m:dPr>
                        <m:ctrlPr>
                          <a:rPr lang="en-US" altLang="zh-CN" sz="1600" i="1" dirty="0" smtClean="0">
                            <a:latin typeface="Cambria Math" panose="02040503050406030204" pitchFamily="18" charset="0"/>
                            <a:ea typeface="微软雅黑" charset="-122"/>
                            <a:cs typeface="Times New Roman" panose="02020503050405090304" pitchFamily="18" charset="0"/>
                          </a:rPr>
                        </m:ctrlPr>
                      </m:dPr>
                      <m:e>
                        <m:r>
                          <a:rPr lang="en-US" altLang="zh-CN" sz="1600" i="1" dirty="0">
                            <a:latin typeface="Cambria Math" panose="02040503050406030204" pitchFamily="18" charset="0"/>
                            <a:ea typeface="微软雅黑" charset="-122"/>
                            <a:cs typeface="Times New Roman" panose="02020503050405090304" pitchFamily="18" charset="0"/>
                          </a:rPr>
                          <m:t>𝑒</m:t>
                        </m:r>
                      </m:e>
                    </m:d>
                  </m:oMath>
                </a14:m>
                <a:r>
                  <a:rPr lang="en-US" altLang="zh-CN" sz="1600" dirty="0">
                    <a:latin typeface="Times New Roman" panose="02020503050405090304" pitchFamily="18" charset="0"/>
                    <a:ea typeface="微软雅黑" charset="-122"/>
                    <a:cs typeface="Times New Roman" panose="02020503050405090304" pitchFamily="18" charset="0"/>
                  </a:rPr>
                  <a:t>.</a:t>
                </a:r>
                <a:endParaRPr lang="en-US" altLang="zh-CN" sz="1600" dirty="0">
                  <a:latin typeface="Times New Roman" panose="02020503050405090304" pitchFamily="18" charset="0"/>
                  <a:ea typeface="微软雅黑" charset="-122"/>
                  <a:cs typeface="Times New Roman" panose="02020503050405090304" pitchFamily="18" charset="0"/>
                </a:endParaRPr>
              </a:p>
              <a:p>
                <a:pPr marL="342900" indent="-342900">
                  <a:lnSpc>
                    <a:spcPct val="150000"/>
                  </a:lnSpc>
                  <a:buFont typeface="+mj-lt"/>
                  <a:buAutoNum type="arabicPeriod"/>
                </a:pPr>
                <a:r>
                  <a:rPr lang="en-US" altLang="zh-CN" sz="1600" dirty="0">
                    <a:latin typeface="Times New Roman" panose="02020503050405090304" pitchFamily="18" charset="0"/>
                    <a:ea typeface="微软雅黑" charset="-122"/>
                    <a:cs typeface="Times New Roman" panose="02020503050405090304" pitchFamily="18" charset="0"/>
                  </a:rPr>
                  <a:t>Any prior contents </a:t>
                </a:r>
                <a14:m>
                  <m:oMath xmlns:m="http://schemas.openxmlformats.org/officeDocument/2006/math">
                    <m:r>
                      <a:rPr lang="en-US" altLang="zh-CN" sz="1600" i="1" dirty="0" smtClean="0">
                        <a:latin typeface="Cambria Math" panose="02040503050406030204" pitchFamily="18" charset="0"/>
                        <a:ea typeface="微软雅黑" charset="-122"/>
                        <a:cs typeface="Times New Roman" panose="02020503050405090304" pitchFamily="18" charset="0"/>
                      </a:rPr>
                      <m:t>𝑜</m:t>
                    </m:r>
                  </m:oMath>
                </a14:m>
                <a:r>
                  <a:rPr lang="en-US" altLang="zh-CN" sz="1600" dirty="0">
                    <a:latin typeface="Times New Roman" panose="02020503050405090304" pitchFamily="18" charset="0"/>
                    <a:ea typeface="微软雅黑" charset="-122"/>
                    <a:cs typeface="Times New Roman" panose="02020503050405090304" pitchFamily="18" charset="0"/>
                  </a:rPr>
                  <a:t> of </a:t>
                </a:r>
                <a14:m>
                  <m:oMath xmlns:m="http://schemas.openxmlformats.org/officeDocument/2006/math">
                    <m:sSub>
                      <m:sSubPr>
                        <m:ctrlPr>
                          <a:rPr lang="en-US" altLang="zh-CN" sz="1600" i="1" dirty="0" smtClean="0">
                            <a:latin typeface="Cambria Math" panose="02040503050406030204" pitchFamily="18" charset="0"/>
                            <a:ea typeface="微软雅黑" charset="-122"/>
                            <a:cs typeface="Times New Roman" panose="02020503050405090304" pitchFamily="18" charset="0"/>
                          </a:rPr>
                        </m:ctrlPr>
                      </m:sSubPr>
                      <m:e>
                        <m:r>
                          <a:rPr lang="en-US" altLang="zh-CN" sz="1600" i="1" dirty="0" smtClean="0">
                            <a:latin typeface="Cambria Math" panose="02040503050406030204" pitchFamily="18" charset="0"/>
                            <a:ea typeface="微软雅黑" charset="-122"/>
                            <a:cs typeface="Times New Roman" panose="02020503050405090304" pitchFamily="18" charset="0"/>
                          </a:rPr>
                          <m:t>𝐵</m:t>
                        </m:r>
                      </m:e>
                      <m:sub>
                        <m:sSub>
                          <m:sSubPr>
                            <m:ctrlPr>
                              <a:rPr lang="en-US" altLang="zh-CN" sz="1600" i="1" dirty="0" smtClean="0">
                                <a:latin typeface="Cambria Math" panose="02040503050406030204" pitchFamily="18" charset="0"/>
                                <a:ea typeface="微软雅黑" charset="-122"/>
                                <a:cs typeface="Times New Roman" panose="02020503050405090304" pitchFamily="18" charset="0"/>
                              </a:rPr>
                            </m:ctrlPr>
                          </m:sSubPr>
                          <m:e>
                            <m:r>
                              <a:rPr lang="en-US" altLang="zh-CN" sz="1600" i="1" dirty="0" smtClean="0">
                                <a:latin typeface="Cambria Math" panose="02040503050406030204" pitchFamily="18" charset="0"/>
                                <a:ea typeface="微软雅黑" charset="-122"/>
                                <a:cs typeface="Times New Roman" panose="02020503050405090304" pitchFamily="18" charset="0"/>
                              </a:rPr>
                              <m:t>ℎ</m:t>
                            </m:r>
                          </m:e>
                          <m:sub>
                            <m:r>
                              <a:rPr lang="en-US" altLang="zh-CN" sz="1600" b="0" i="1" dirty="0" smtClean="0">
                                <a:latin typeface="Cambria Math" panose="02040503050406030204" pitchFamily="18" charset="0"/>
                                <a:ea typeface="微软雅黑" charset="-122"/>
                                <a:cs typeface="Times New Roman" panose="02020503050405090304" pitchFamily="18" charset="0"/>
                              </a:rPr>
                              <m:t>𝑖</m:t>
                            </m:r>
                          </m:sub>
                        </m:sSub>
                      </m:sub>
                    </m:sSub>
                    <m:d>
                      <m:dPr>
                        <m:ctrlPr>
                          <a:rPr lang="en-US" altLang="zh-CN" sz="1600" i="1" dirty="0" smtClean="0">
                            <a:latin typeface="Cambria Math" panose="02040503050406030204" pitchFamily="18" charset="0"/>
                            <a:ea typeface="微软雅黑" charset="-122"/>
                            <a:cs typeface="Times New Roman" panose="02020503050405090304" pitchFamily="18" charset="0"/>
                          </a:rPr>
                        </m:ctrlPr>
                      </m:dPr>
                      <m:e>
                        <m:r>
                          <a:rPr lang="en-US" altLang="zh-CN" sz="1600" i="1" dirty="0">
                            <a:latin typeface="Cambria Math" panose="02040503050406030204" pitchFamily="18" charset="0"/>
                            <a:ea typeface="微软雅黑" charset="-122"/>
                            <a:cs typeface="Times New Roman" panose="02020503050405090304" pitchFamily="18" charset="0"/>
                          </a:rPr>
                          <m:t>𝑒</m:t>
                        </m:r>
                      </m:e>
                    </m:d>
                  </m:oMath>
                </a14:m>
                <a:r>
                  <a:rPr lang="en-US" altLang="zh-CN" sz="1600" dirty="0">
                    <a:latin typeface="Times New Roman" panose="02020503050405090304" pitchFamily="18" charset="0"/>
                    <a:ea typeface="微软雅黑" charset="-122"/>
                    <a:cs typeface="Times New Roman" panose="02020503050405090304" pitchFamily="18" charset="0"/>
                  </a:rPr>
                  <a:t> with</a:t>
                </a:r>
                <a:r>
                  <a:rPr lang="zh-CN" altLang="en-US" sz="1600" dirty="0">
                    <a:latin typeface="Times New Roman" panose="02020503050405090304" pitchFamily="18" charset="0"/>
                    <a:ea typeface="微软雅黑" charset="-122"/>
                    <a:cs typeface="Times New Roman" panose="02020503050405090304" pitchFamily="18" charset="0"/>
                  </a:rPr>
                  <a:t> </a:t>
                </a:r>
                <a14:m>
                  <m:oMath xmlns:m="http://schemas.openxmlformats.org/officeDocument/2006/math">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a:latin typeface="Cambria Math" panose="02040503050406030204" pitchFamily="18" charset="0"/>
                            <a:ea typeface="微软雅黑" charset="-122"/>
                            <a:cs typeface="Times New Roman" panose="02020503050405090304" pitchFamily="18" charset="0"/>
                          </a:rPr>
                          <m:t>𝐵</m:t>
                        </m:r>
                      </m:e>
                      <m:sub>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err="1">
                                <a:latin typeface="Cambria Math" panose="02040503050406030204" pitchFamily="18" charset="0"/>
                                <a:ea typeface="微软雅黑" charset="-122"/>
                                <a:cs typeface="Times New Roman" panose="02020503050405090304" pitchFamily="18" charset="0"/>
                              </a:rPr>
                              <m:t>ℎ</m:t>
                            </m:r>
                          </m:e>
                          <m:sub>
                            <m:r>
                              <a:rPr lang="en-US" altLang="zh-CN" sz="1600" b="0" i="1" dirty="0" smtClean="0">
                                <a:latin typeface="Cambria Math" panose="02040503050406030204" pitchFamily="18" charset="0"/>
                                <a:ea typeface="微软雅黑" charset="-122"/>
                                <a:cs typeface="Times New Roman" panose="02020503050405090304" pitchFamily="18" charset="0"/>
                              </a:rPr>
                              <m:t>𝑗</m:t>
                            </m:r>
                          </m:sub>
                        </m:sSub>
                      </m:sub>
                    </m:sSub>
                    <m:d>
                      <m:dPr>
                        <m:ctrlPr>
                          <a:rPr lang="en-US" altLang="zh-CN" sz="1600" i="1" dirty="0">
                            <a:latin typeface="Cambria Math" panose="02040503050406030204" pitchFamily="18" charset="0"/>
                            <a:ea typeface="微软雅黑" charset="-122"/>
                            <a:cs typeface="Times New Roman" panose="02020503050405090304" pitchFamily="18" charset="0"/>
                          </a:rPr>
                        </m:ctrlPr>
                      </m:dPr>
                      <m:e>
                        <m:r>
                          <a:rPr lang="en-US" altLang="zh-CN" sz="1600" i="1" dirty="0">
                            <a:latin typeface="Cambria Math" panose="02040503050406030204" pitchFamily="18" charset="0"/>
                            <a:ea typeface="微软雅黑" charset="-122"/>
                            <a:cs typeface="Times New Roman" panose="02020503050405090304" pitchFamily="18" charset="0"/>
                          </a:rPr>
                          <m:t>𝑜</m:t>
                        </m:r>
                      </m:e>
                    </m:d>
                    <m:r>
                      <a:rPr lang="en-US" altLang="zh-CN" sz="1600" b="0" i="1" dirty="0" smtClean="0">
                        <a:latin typeface="Cambria Math" panose="02040503050406030204" pitchFamily="18" charset="0"/>
                        <a:ea typeface="微软雅黑" charset="-122"/>
                        <a:cs typeface="Times New Roman" panose="02020503050405090304" pitchFamily="18" charset="0"/>
                      </a:rPr>
                      <m:t>=</m:t>
                    </m:r>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a:latin typeface="Cambria Math" panose="02040503050406030204" pitchFamily="18" charset="0"/>
                            <a:ea typeface="微软雅黑" charset="-122"/>
                            <a:cs typeface="Times New Roman" panose="02020503050405090304" pitchFamily="18" charset="0"/>
                          </a:rPr>
                          <m:t>𝐵</m:t>
                        </m:r>
                      </m:e>
                      <m:sub>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a:latin typeface="Cambria Math" panose="02040503050406030204" pitchFamily="18" charset="0"/>
                                <a:ea typeface="微软雅黑" charset="-122"/>
                                <a:cs typeface="Times New Roman" panose="02020503050405090304" pitchFamily="18" charset="0"/>
                              </a:rPr>
                              <m:t>ℎ</m:t>
                            </m:r>
                          </m:e>
                          <m:sub>
                            <m:r>
                              <a:rPr lang="en-US" altLang="zh-CN" sz="1600" b="0" i="1" dirty="0" smtClean="0">
                                <a:latin typeface="Cambria Math" panose="02040503050406030204" pitchFamily="18" charset="0"/>
                                <a:ea typeface="微软雅黑" charset="-122"/>
                                <a:cs typeface="Times New Roman" panose="02020503050405090304" pitchFamily="18" charset="0"/>
                              </a:rPr>
                              <m:t>𝑖</m:t>
                            </m:r>
                          </m:sub>
                        </m:sSub>
                      </m:sub>
                    </m:sSub>
                    <m:d>
                      <m:dPr>
                        <m:ctrlPr>
                          <a:rPr lang="en-US" altLang="zh-CN" sz="1600" i="1" dirty="0">
                            <a:latin typeface="Cambria Math" panose="02040503050406030204" pitchFamily="18" charset="0"/>
                            <a:ea typeface="微软雅黑" charset="-122"/>
                            <a:cs typeface="Times New Roman" panose="02020503050405090304" pitchFamily="18" charset="0"/>
                          </a:rPr>
                        </m:ctrlPr>
                      </m:dPr>
                      <m:e>
                        <m:r>
                          <a:rPr lang="en-US" altLang="zh-CN" sz="1600" i="1" dirty="0">
                            <a:latin typeface="Cambria Math" panose="02040503050406030204" pitchFamily="18" charset="0"/>
                            <a:ea typeface="微软雅黑" charset="-122"/>
                            <a:cs typeface="Times New Roman" panose="02020503050405090304" pitchFamily="18" charset="0"/>
                          </a:rPr>
                          <m:t>𝑒</m:t>
                        </m:r>
                      </m:e>
                    </m:d>
                  </m:oMath>
                </a14:m>
                <a:r>
                  <a:rPr lang="zh-CN" altLang="en-US" sz="1600" dirty="0">
                    <a:latin typeface="Times New Roman" panose="02020503050405090304" pitchFamily="18" charset="0"/>
                    <a:ea typeface="微软雅黑" charset="-122"/>
                    <a:cs typeface="Times New Roman" panose="02020503050405090304" pitchFamily="18" charset="0"/>
                  </a:rPr>
                  <a:t> </a:t>
                </a:r>
                <a:r>
                  <a:rPr lang="en-US" altLang="zh-CN" sz="1600" dirty="0">
                    <a:latin typeface="Times New Roman" panose="02020503050405090304" pitchFamily="18" charset="0"/>
                    <a:ea typeface="微软雅黑" charset="-122"/>
                    <a:cs typeface="Times New Roman" panose="02020503050405090304" pitchFamily="18" charset="0"/>
                  </a:rPr>
                  <a:t>are evicted to a new bin </a:t>
                </a:r>
                <a14:m>
                  <m:oMath xmlns:m="http://schemas.openxmlformats.org/officeDocument/2006/math">
                    <m:sSub>
                      <m:sSubPr>
                        <m:ctrlPr>
                          <a:rPr lang="en-US" altLang="zh-CN" sz="1600" i="1" dirty="0" smtClean="0">
                            <a:latin typeface="Cambria Math" panose="02040503050406030204" pitchFamily="18" charset="0"/>
                            <a:ea typeface="微软雅黑" charset="-122"/>
                            <a:cs typeface="Times New Roman" panose="02020503050405090304" pitchFamily="18" charset="0"/>
                          </a:rPr>
                        </m:ctrlPr>
                      </m:sSubPr>
                      <m:e>
                        <m:r>
                          <a:rPr lang="en-US" altLang="zh-CN" sz="1600" i="1" dirty="0" smtClean="0">
                            <a:latin typeface="Cambria Math" panose="02040503050406030204" pitchFamily="18" charset="0"/>
                            <a:ea typeface="微软雅黑" charset="-122"/>
                            <a:cs typeface="Times New Roman" panose="02020503050405090304" pitchFamily="18" charset="0"/>
                          </a:rPr>
                          <m:t>𝐵</m:t>
                        </m:r>
                      </m:e>
                      <m:sub>
                        <m:sSub>
                          <m:sSubPr>
                            <m:ctrlPr>
                              <a:rPr lang="en-US" altLang="zh-CN" sz="1600" i="1" dirty="0" smtClean="0">
                                <a:latin typeface="Cambria Math" panose="02040503050406030204" pitchFamily="18" charset="0"/>
                                <a:ea typeface="微软雅黑" charset="-122"/>
                                <a:cs typeface="Times New Roman" panose="02020503050405090304" pitchFamily="18" charset="0"/>
                              </a:rPr>
                            </m:ctrlPr>
                          </m:sSubPr>
                          <m:e>
                            <m:r>
                              <a:rPr lang="en-US" altLang="zh-CN" sz="1600" i="1" dirty="0" err="1">
                                <a:latin typeface="Cambria Math" panose="02040503050406030204" pitchFamily="18" charset="0"/>
                                <a:ea typeface="微软雅黑" charset="-122"/>
                                <a:cs typeface="Times New Roman" panose="02020503050405090304" pitchFamily="18" charset="0"/>
                              </a:rPr>
                              <m:t>ℎ</m:t>
                            </m:r>
                          </m:e>
                          <m:sub>
                            <m:sSup>
                              <m:sSupPr>
                                <m:ctrlPr>
                                  <a:rPr lang="en-US" altLang="zh-CN" sz="1600" b="0" i="1" dirty="0" smtClean="0">
                                    <a:latin typeface="Cambria Math" panose="02040503050406030204" pitchFamily="18" charset="0"/>
                                    <a:ea typeface="微软雅黑" charset="-122"/>
                                    <a:cs typeface="Times New Roman" panose="02020503050405090304" pitchFamily="18" charset="0"/>
                                  </a:rPr>
                                </m:ctrlPr>
                              </m:sSupPr>
                              <m:e>
                                <m:r>
                                  <a:rPr lang="en-US" altLang="zh-CN" sz="1600" b="0" i="1" dirty="0" smtClean="0">
                                    <a:latin typeface="Cambria Math" panose="02040503050406030204" pitchFamily="18" charset="0"/>
                                    <a:ea typeface="微软雅黑" charset="-122"/>
                                    <a:cs typeface="Times New Roman" panose="02020503050405090304" pitchFamily="18" charset="0"/>
                                  </a:rPr>
                                  <m:t>𝑗</m:t>
                                </m:r>
                              </m:e>
                              <m:sup>
                                <m:r>
                                  <a:rPr lang="en-US" altLang="zh-CN" sz="1600" b="0" i="1" dirty="0" smtClean="0">
                                    <a:latin typeface="Cambria Math" panose="02040503050406030204" pitchFamily="18" charset="0"/>
                                    <a:ea typeface="微软雅黑" charset="-122"/>
                                    <a:cs typeface="Times New Roman" panose="02020503050405090304" pitchFamily="18" charset="0"/>
                                  </a:rPr>
                                  <m:t>′</m:t>
                                </m:r>
                              </m:sup>
                            </m:sSup>
                          </m:sub>
                        </m:sSub>
                      </m:sub>
                    </m:sSub>
                    <m:d>
                      <m:dPr>
                        <m:ctrlPr>
                          <a:rPr lang="en-US" altLang="zh-CN" sz="1600" i="1" dirty="0">
                            <a:latin typeface="Cambria Math" panose="02040503050406030204" pitchFamily="18" charset="0"/>
                            <a:ea typeface="微软雅黑" charset="-122"/>
                            <a:cs typeface="Times New Roman" panose="02020503050405090304" pitchFamily="18" charset="0"/>
                          </a:rPr>
                        </m:ctrlPr>
                      </m:dPr>
                      <m:e>
                        <m:r>
                          <a:rPr lang="en-US" altLang="zh-CN" sz="1600" i="1" dirty="0">
                            <a:latin typeface="Cambria Math" panose="02040503050406030204" pitchFamily="18" charset="0"/>
                            <a:ea typeface="微软雅黑" charset="-122"/>
                            <a:cs typeface="Times New Roman" panose="02020503050405090304" pitchFamily="18" charset="0"/>
                          </a:rPr>
                          <m:t>𝑜</m:t>
                        </m:r>
                      </m:e>
                    </m:d>
                  </m:oMath>
                </a14:m>
                <a:r>
                  <a:rPr lang="zh-CN" altLang="en-US" sz="1600" dirty="0">
                    <a:latin typeface="Times New Roman" panose="02020503050405090304" pitchFamily="18" charset="0"/>
                    <a:ea typeface="微软雅黑" charset="-122"/>
                    <a:cs typeface="Times New Roman" panose="02020503050405090304" pitchFamily="18" charset="0"/>
                  </a:rPr>
                  <a:t> </a:t>
                </a:r>
                <a:r>
                  <a:rPr lang="en-US" altLang="zh-CN" sz="1600" dirty="0">
                    <a:latin typeface="Times New Roman" panose="02020503050405090304" pitchFamily="18" charset="0"/>
                    <a:ea typeface="微软雅黑" charset="-122"/>
                    <a:cs typeface="Times New Roman" panose="02020503050405090304" pitchFamily="18" charset="0"/>
                  </a:rPr>
                  <a:t>with </a:t>
                </a:r>
                <a14:m>
                  <m:oMath xmlns:m="http://schemas.openxmlformats.org/officeDocument/2006/math">
                    <m:sSup>
                      <m:sSupPr>
                        <m:ctrlPr>
                          <a:rPr lang="en-US" altLang="zh-CN" sz="1600" b="0" i="1" dirty="0" smtClean="0">
                            <a:latin typeface="Cambria Math" panose="02040503050406030204" pitchFamily="18" charset="0"/>
                            <a:ea typeface="微软雅黑" charset="-122"/>
                            <a:cs typeface="Times New Roman" panose="02020503050405090304" pitchFamily="18" charset="0"/>
                          </a:rPr>
                        </m:ctrlPr>
                      </m:sSupPr>
                      <m:e>
                        <m:r>
                          <a:rPr lang="en-US" altLang="zh-CN" sz="1600" i="1" dirty="0" smtClean="0">
                            <a:latin typeface="Cambria Math" panose="02040503050406030204" pitchFamily="18" charset="0"/>
                            <a:ea typeface="微软雅黑" charset="-122"/>
                            <a:cs typeface="Times New Roman" panose="02020503050405090304" pitchFamily="18" charset="0"/>
                          </a:rPr>
                          <m:t>𝑗</m:t>
                        </m:r>
                      </m:e>
                      <m:sup>
                        <m:r>
                          <a:rPr lang="en-US" altLang="zh-CN" sz="1600" b="0" i="1" dirty="0" smtClean="0">
                            <a:latin typeface="Cambria Math" panose="02040503050406030204" pitchFamily="18" charset="0"/>
                            <a:ea typeface="微软雅黑" charset="-122"/>
                            <a:cs typeface="Times New Roman" panose="02020503050405090304" pitchFamily="18" charset="0"/>
                          </a:rPr>
                          <m:t>′</m:t>
                        </m:r>
                      </m:sup>
                    </m:sSup>
                    <m:r>
                      <a:rPr lang="en-US" altLang="zh-CN" sz="1600" i="1" dirty="0">
                        <a:latin typeface="Cambria Math" panose="02040503050406030204" pitchFamily="18" charset="0"/>
                        <a:ea typeface="Cambria Math" panose="02040503050406030204" pitchFamily="18" charset="0"/>
                        <a:cs typeface="Times New Roman" panose="02020503050405090304" pitchFamily="18" charset="0"/>
                      </a:rPr>
                      <m:t>≠</m:t>
                    </m:r>
                    <m:r>
                      <a:rPr lang="en-US" altLang="zh-CN" sz="1600" b="0" i="1" dirty="0" smtClean="0">
                        <a:latin typeface="Cambria Math" panose="02040503050406030204" pitchFamily="18" charset="0"/>
                        <a:ea typeface="Cambria Math" panose="02040503050406030204" pitchFamily="18" charset="0"/>
                        <a:cs typeface="Times New Roman" panose="02020503050405090304" pitchFamily="18" charset="0"/>
                      </a:rPr>
                      <m:t>𝑗</m:t>
                    </m:r>
                  </m:oMath>
                </a14:m>
                <a:r>
                  <a:rPr lang="zh-CN" altLang="en-US" sz="1600" dirty="0">
                    <a:latin typeface="Times New Roman" panose="02020503050405090304" pitchFamily="18" charset="0"/>
                    <a:ea typeface="微软雅黑" charset="-122"/>
                    <a:cs typeface="Times New Roman" panose="02020503050405090304" pitchFamily="18" charset="0"/>
                  </a:rPr>
                  <a:t> </a:t>
                </a:r>
                <a:r>
                  <a:rPr lang="en-US" altLang="zh-CN" sz="1600" dirty="0">
                    <a:latin typeface="Times New Roman" panose="02020503050405090304" pitchFamily="18" charset="0"/>
                    <a:ea typeface="微软雅黑" charset="-122"/>
                    <a:cs typeface="Times New Roman" panose="02020503050405090304" pitchFamily="18" charset="0"/>
                  </a:rPr>
                  <a:t>for </a:t>
                </a:r>
                <a14:m>
                  <m:oMath xmlns:m="http://schemas.openxmlformats.org/officeDocument/2006/math">
                    <m:r>
                      <a:rPr lang="en-US" altLang="zh-CN" sz="1600" b="0" i="1" dirty="0" smtClean="0">
                        <a:latin typeface="Cambria Math" panose="02040503050406030204" pitchFamily="18" charset="0"/>
                        <a:ea typeface="微软雅黑" charset="-122"/>
                        <a:cs typeface="Times New Roman" panose="02020503050405090304" pitchFamily="18" charset="0"/>
                      </a:rPr>
                      <m:t>𝑗</m:t>
                    </m:r>
                    <m:r>
                      <a:rPr lang="en-US" altLang="zh-CN" sz="1600" b="0" i="1" dirty="0" smtClean="0">
                        <a:latin typeface="Cambria Math" panose="02040503050406030204" pitchFamily="18" charset="0"/>
                        <a:ea typeface="微软雅黑" charset="-122"/>
                        <a:cs typeface="Times New Roman" panose="02020503050405090304" pitchFamily="18" charset="0"/>
                      </a:rPr>
                      <m:t>,</m:t>
                    </m:r>
                    <m:sSup>
                      <m:sSupPr>
                        <m:ctrlPr>
                          <a:rPr lang="en-US" altLang="zh-CN" sz="1600" b="0" i="1" dirty="0" smtClean="0">
                            <a:latin typeface="Cambria Math" panose="02040503050406030204" pitchFamily="18" charset="0"/>
                            <a:ea typeface="微软雅黑" charset="-122"/>
                            <a:cs typeface="Times New Roman" panose="02020503050405090304" pitchFamily="18" charset="0"/>
                          </a:rPr>
                        </m:ctrlPr>
                      </m:sSupPr>
                      <m:e>
                        <m:r>
                          <a:rPr lang="en-US" altLang="zh-CN" sz="1600" b="0" i="1" dirty="0" smtClean="0">
                            <a:latin typeface="Cambria Math" panose="02040503050406030204" pitchFamily="18" charset="0"/>
                            <a:ea typeface="微软雅黑" charset="-122"/>
                            <a:cs typeface="Times New Roman" panose="02020503050405090304" pitchFamily="18" charset="0"/>
                          </a:rPr>
                          <m:t>𝑗</m:t>
                        </m:r>
                      </m:e>
                      <m:sup>
                        <m:r>
                          <a:rPr lang="en-US" altLang="zh-CN" sz="1600" b="0" i="1" dirty="0" smtClean="0">
                            <a:latin typeface="Cambria Math" panose="02040503050406030204" pitchFamily="18" charset="0"/>
                            <a:ea typeface="微软雅黑" charset="-122"/>
                            <a:cs typeface="Times New Roman" panose="02020503050405090304" pitchFamily="18" charset="0"/>
                          </a:rPr>
                          <m:t>′</m:t>
                        </m:r>
                      </m:sup>
                    </m:sSup>
                    <m:r>
                      <a:rPr lang="en-US" altLang="zh-CN" sz="1600" b="0" i="1" dirty="0" smtClean="0">
                        <a:latin typeface="Cambria Math" panose="02040503050406030204" pitchFamily="18" charset="0"/>
                        <a:ea typeface="微软雅黑" charset="-122"/>
                        <a:cs typeface="Times New Roman" panose="02020503050405090304" pitchFamily="18" charset="0"/>
                      </a:rPr>
                      <m:t>∈</m:t>
                    </m:r>
                    <m:d>
                      <m:dPr>
                        <m:begChr m:val="["/>
                        <m:endChr m:val="]"/>
                        <m:ctrlPr>
                          <a:rPr lang="en-US" altLang="zh-CN" sz="1600" i="1" dirty="0" smtClean="0">
                            <a:latin typeface="Cambria Math" panose="02040503050406030204" pitchFamily="18" charset="0"/>
                            <a:ea typeface="微软雅黑" charset="-122"/>
                            <a:cs typeface="Times New Roman" panose="02020503050405090304" pitchFamily="18" charset="0"/>
                          </a:rPr>
                        </m:ctrlPr>
                      </m:dPr>
                      <m:e>
                        <m:r>
                          <a:rPr lang="en-US" altLang="zh-CN" sz="1600" b="0" i="1" dirty="0" smtClean="0">
                            <a:latin typeface="Cambria Math" panose="02040503050406030204" pitchFamily="18" charset="0"/>
                            <a:ea typeface="微软雅黑" charset="-122"/>
                            <a:cs typeface="Times New Roman" panose="02020503050405090304" pitchFamily="18" charset="0"/>
                          </a:rPr>
                          <m:t>𝜅</m:t>
                        </m:r>
                      </m:e>
                    </m:d>
                  </m:oMath>
                </a14:m>
                <a:r>
                  <a:rPr lang="en-US" altLang="zh-CN" sz="1600" dirty="0">
                    <a:latin typeface="Times New Roman" panose="02020503050405090304" pitchFamily="18" charset="0"/>
                    <a:ea typeface="微软雅黑" charset="-122"/>
                    <a:cs typeface="Times New Roman" panose="02020503050405090304" pitchFamily="18" charset="0"/>
                  </a:rPr>
                  <a:t>.</a:t>
                </a:r>
                <a:endParaRPr lang="en-US" altLang="zh-CN" sz="1600" dirty="0">
                  <a:latin typeface="Times New Roman" panose="02020503050405090304" pitchFamily="18" charset="0"/>
                  <a:ea typeface="微软雅黑" charset="-122"/>
                  <a:cs typeface="Times New Roman" panose="02020503050405090304" pitchFamily="18" charset="0"/>
                </a:endParaRPr>
              </a:p>
              <a:p>
                <a:pPr marL="342900" indent="-342900">
                  <a:lnSpc>
                    <a:spcPct val="150000"/>
                  </a:lnSpc>
                  <a:buFont typeface="+mj-lt"/>
                  <a:buAutoNum type="arabicPeriod"/>
                </a:pPr>
                <a:r>
                  <a:rPr lang="en-US" altLang="zh-CN" sz="1600" dirty="0">
                    <a:latin typeface="Times New Roman" panose="02020503050405090304" pitchFamily="18" charset="0"/>
                    <a:ea typeface="微软雅黑" charset="-122"/>
                    <a:cs typeface="Times New Roman" panose="02020503050405090304" pitchFamily="18" charset="0"/>
                  </a:rPr>
                  <a:t>The procedure is repeated until no more evictions are necessary, or until a threshold number of relocations has been performed.</a:t>
                </a:r>
                <a:endParaRPr lang="en-US" altLang="zh-CN" sz="1600" dirty="0">
                  <a:latin typeface="Times New Roman" panose="02020503050405090304" pitchFamily="18" charset="0"/>
                  <a:ea typeface="微软雅黑" charset="-122"/>
                  <a:cs typeface="Times New Roman" panose="02020503050405090304" pitchFamily="18" charset="0"/>
                </a:endParaRPr>
              </a:p>
              <a:p>
                <a:pPr marL="342900" indent="-342900">
                  <a:lnSpc>
                    <a:spcPct val="150000"/>
                  </a:lnSpc>
                  <a:buFont typeface="+mj-lt"/>
                  <a:buAutoNum type="arabicPeriod"/>
                </a:pPr>
                <a:r>
                  <a:rPr lang="en-US" altLang="zh-CN" sz="1600" dirty="0">
                    <a:latin typeface="Times New Roman" panose="02020503050405090304" pitchFamily="18" charset="0"/>
                    <a:ea typeface="微软雅黑" charset="-122"/>
                    <a:cs typeface="Times New Roman" panose="02020503050405090304" pitchFamily="18" charset="0"/>
                  </a:rPr>
                  <a:t>If the threshold number of relocations is reached, the last element is put in a special stash.</a:t>
                </a:r>
                <a:endParaRPr lang="en-US" altLang="zh-CN" sz="1600" dirty="0">
                  <a:latin typeface="Times New Roman" panose="02020503050405090304" pitchFamily="18" charset="0"/>
                  <a:ea typeface="微软雅黑" charset="-122"/>
                  <a:cs typeface="Times New Roman" panose="0202050305040509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a:xfrm>
                <a:off x="263525" y="3989911"/>
                <a:ext cx="11664950" cy="2047292"/>
              </a:xfrm>
              <a:prstGeom prst="rect">
                <a:avLst/>
              </a:prstGeom>
              <a:blipFill rotWithShape="1">
                <a:blip r:embed="rId4"/>
                <a:stretch>
                  <a:fillRect t="-10" b="-6284"/>
                </a:stretch>
              </a:blipFill>
            </p:spPr>
            <p:txBody>
              <a:bodyPr/>
              <a:lstStyle/>
              <a:p>
                <a:r>
                  <a:rPr lang="zh-CN" altLang="en-US">
                    <a:noFill/>
                  </a:rPr>
                  <a:t> </a:t>
                </a:r>
              </a:p>
            </p:txBody>
          </p:sp>
        </mc:Fallback>
      </mc:AlternateContent>
      <p:sp>
        <p:nvSpPr>
          <p:cNvPr id="10" name="矩形 9"/>
          <p:cNvSpPr/>
          <p:nvPr/>
        </p:nvSpPr>
        <p:spPr>
          <a:xfrm>
            <a:off x="263525" y="6494295"/>
            <a:ext cx="11664947" cy="357568"/>
          </a:xfrm>
          <a:prstGeom prst="rect">
            <a:avLst/>
          </a:prstGeom>
          <a:noFill/>
        </p:spPr>
        <p:txBody>
          <a:bodyPr wrap="square" anchor="ctr" anchorCtr="0">
            <a:noAutofit/>
          </a:bodyPr>
          <a:lstStyle/>
          <a:p>
            <a:r>
              <a:rPr lang="en-US" altLang="zh-CN" sz="1200" dirty="0"/>
              <a:t>[PR04]</a:t>
            </a:r>
            <a:r>
              <a:rPr lang="zh-CN" altLang="en-US" sz="1200" dirty="0"/>
              <a:t> </a:t>
            </a:r>
            <a:r>
              <a:rPr lang="en-GB" altLang="zh-CN" sz="1200" dirty="0"/>
              <a:t>R</a:t>
            </a:r>
            <a:r>
              <a:rPr lang="en-US" altLang="zh-CN" sz="1200" dirty="0"/>
              <a:t>.</a:t>
            </a:r>
            <a:r>
              <a:rPr lang="zh-CN" altLang="en-US" sz="1200" dirty="0"/>
              <a:t> </a:t>
            </a:r>
            <a:r>
              <a:rPr lang="en-GB" altLang="zh-CN" sz="1200" dirty="0" err="1"/>
              <a:t>Pagh</a:t>
            </a:r>
            <a:r>
              <a:rPr lang="en-GB" altLang="zh-CN" sz="1200" dirty="0"/>
              <a:t>,, and F</a:t>
            </a:r>
            <a:r>
              <a:rPr lang="en-US" altLang="zh-CN" sz="1200" dirty="0"/>
              <a:t>.</a:t>
            </a:r>
            <a:r>
              <a:rPr lang="en-GB" altLang="zh-CN" sz="1200" dirty="0"/>
              <a:t> F</a:t>
            </a:r>
            <a:r>
              <a:rPr lang="en-US" altLang="zh-CN" sz="1200" dirty="0"/>
              <a:t>.</a:t>
            </a:r>
            <a:r>
              <a:rPr lang="en-GB" altLang="zh-CN" sz="1200" dirty="0"/>
              <a:t> </a:t>
            </a:r>
            <a:r>
              <a:rPr lang="en-GB" altLang="zh-CN" sz="1200" dirty="0" err="1"/>
              <a:t>Rodler</a:t>
            </a:r>
            <a:r>
              <a:rPr lang="en-GB" altLang="zh-CN" sz="1200" dirty="0"/>
              <a:t>. Cuckoo </a:t>
            </a:r>
            <a:r>
              <a:rPr lang="en-US" altLang="zh-CN" sz="1200" dirty="0"/>
              <a:t>Hashing</a:t>
            </a:r>
            <a:r>
              <a:rPr lang="en-GB" altLang="zh-CN" sz="1200" dirty="0"/>
              <a:t>. Journal of Algorithms</a:t>
            </a:r>
            <a:r>
              <a:rPr lang="en-US" altLang="zh-CN" sz="1200" dirty="0"/>
              <a:t>,</a:t>
            </a:r>
            <a:r>
              <a:rPr lang="zh-CN" altLang="en-US" sz="1200" dirty="0"/>
              <a:t> </a:t>
            </a:r>
            <a:r>
              <a:rPr lang="en-GB" altLang="zh-CN" sz="1200" dirty="0"/>
              <a:t>51</a:t>
            </a:r>
            <a:r>
              <a:rPr lang="en-US" altLang="zh-CN" sz="1200" dirty="0"/>
              <a:t>(2),</a:t>
            </a:r>
            <a:r>
              <a:rPr lang="zh-CN" altLang="en-US" sz="1200" dirty="0"/>
              <a:t> </a:t>
            </a:r>
            <a:r>
              <a:rPr lang="en-US" altLang="zh-CN" sz="1200" dirty="0"/>
              <a:t>pp.</a:t>
            </a:r>
            <a:r>
              <a:rPr lang="zh-CN" altLang="en-US" sz="1200" dirty="0"/>
              <a:t> </a:t>
            </a:r>
            <a:r>
              <a:rPr lang="en-GB" altLang="zh-CN" sz="1200" dirty="0"/>
              <a:t>122-144</a:t>
            </a:r>
            <a:r>
              <a:rPr lang="en-US" altLang="zh-CN" sz="1200" dirty="0"/>
              <a:t>,</a:t>
            </a:r>
            <a:r>
              <a:rPr lang="zh-CN" altLang="en-US" sz="1200" dirty="0"/>
              <a:t> </a:t>
            </a:r>
            <a:r>
              <a:rPr lang="en-US" altLang="zh-CN" sz="1200" dirty="0"/>
              <a:t>2004</a:t>
            </a:r>
            <a:r>
              <a:rPr lang="en-GB" altLang="zh-CN" sz="1200" dirty="0"/>
              <a:t>.</a:t>
            </a:r>
            <a:endParaRPr lang="en-GB" altLang="zh-CN" sz="1200" dirty="0"/>
          </a:p>
          <a:p>
            <a:r>
              <a:rPr lang="en-US" altLang="zh-CN" sz="1200" dirty="0"/>
              <a:t>[Yeo23]</a:t>
            </a:r>
            <a:r>
              <a:rPr lang="en-GB" altLang="zh-CN" sz="1200" dirty="0"/>
              <a:t> Kevin</a:t>
            </a:r>
            <a:r>
              <a:rPr lang="zh-CN" altLang="en-US" sz="1200" dirty="0"/>
              <a:t> </a:t>
            </a:r>
            <a:r>
              <a:rPr lang="en-GB" altLang="zh-CN" sz="1200" dirty="0"/>
              <a:t>Yeo. Cuckoo Hashing in Cryptography: Optimal Parameters, Robustness and Applications.</a:t>
            </a:r>
            <a:r>
              <a:rPr lang="zh-CN" altLang="en-US" sz="1200" dirty="0"/>
              <a:t> </a:t>
            </a:r>
            <a:r>
              <a:rPr lang="en-US" altLang="zh-CN" sz="1200" dirty="0"/>
              <a:t>CRYPTO</a:t>
            </a:r>
            <a:r>
              <a:rPr lang="zh-CN" altLang="en-US" sz="1200" dirty="0"/>
              <a:t> </a:t>
            </a:r>
            <a:r>
              <a:rPr lang="en-US" altLang="zh-CN" sz="1200" dirty="0"/>
              <a:t>2023.</a:t>
            </a:r>
            <a:endParaRPr lang="en-US" altLang="zh-CN" sz="1200" dirty="0"/>
          </a:p>
        </p:txBody>
      </p:sp>
      <p:sp>
        <p:nvSpPr>
          <p:cNvPr id="11" name="矩形 10"/>
          <p:cNvSpPr/>
          <p:nvPr/>
        </p:nvSpPr>
        <p:spPr>
          <a:xfrm>
            <a:off x="281780" y="5999533"/>
            <a:ext cx="11664949" cy="486000"/>
          </a:xfrm>
          <a:prstGeom prst="rect">
            <a:avLst/>
          </a:prstGeom>
          <a:ln w="19050">
            <a:solidFill>
              <a:schemeClr val="tx1"/>
            </a:solidFill>
          </a:ln>
          <a:effectLst/>
        </p:spPr>
        <p:txBody>
          <a:bodyPr wrap="square" anchor="ctr" anchorCtr="1">
            <a:noAutofit/>
          </a:bodyPr>
          <a:lstStyle/>
          <a:p>
            <a:pPr algn="ctr"/>
            <a:r>
              <a:rPr lang="en-US" altLang="zh-CN" sz="1600" dirty="0">
                <a:latin typeface="Times New Roman" panose="02020503050405090304" pitchFamily="18" charset="0"/>
                <a:ea typeface="微软雅黑" charset="-122"/>
                <a:cs typeface="Times New Roman" panose="02020503050405090304" pitchFamily="18" charset="0"/>
              </a:rPr>
              <a:t>While introduced by </a:t>
            </a:r>
            <a:r>
              <a:rPr lang="en-US" altLang="zh-CN" sz="1600" dirty="0" err="1">
                <a:latin typeface="Times New Roman" panose="02020503050405090304" pitchFamily="18" charset="0"/>
                <a:ea typeface="微软雅黑" charset="-122"/>
                <a:cs typeface="Times New Roman" panose="02020503050405090304" pitchFamily="18" charset="0"/>
              </a:rPr>
              <a:t>Pagh</a:t>
            </a:r>
            <a:r>
              <a:rPr lang="en-US" altLang="zh-CN" sz="1600" dirty="0">
                <a:latin typeface="Times New Roman" panose="02020503050405090304" pitchFamily="18" charset="0"/>
                <a:ea typeface="微软雅黑" charset="-122"/>
                <a:cs typeface="Times New Roman" panose="02020503050405090304" pitchFamily="18" charset="0"/>
              </a:rPr>
              <a:t> and </a:t>
            </a:r>
            <a:r>
              <a:rPr lang="en-US" altLang="zh-CN" sz="1600" dirty="0" err="1">
                <a:latin typeface="Times New Roman" panose="02020503050405090304" pitchFamily="18" charset="0"/>
                <a:ea typeface="微软雅黑" charset="-122"/>
                <a:cs typeface="Times New Roman" panose="02020503050405090304" pitchFamily="18" charset="0"/>
              </a:rPr>
              <a:t>Rodler</a:t>
            </a:r>
            <a:r>
              <a:rPr lang="en-US" altLang="zh-CN" sz="1600" dirty="0">
                <a:latin typeface="Times New Roman" panose="02020503050405090304" pitchFamily="18" charset="0"/>
                <a:ea typeface="微软雅黑" charset="-122"/>
                <a:cs typeface="Times New Roman" panose="02020503050405090304" pitchFamily="18" charset="0"/>
              </a:rPr>
              <a:t> [PR04], many follow-up works have studied further properties and variants, even in 2023 [Yeo23].</a:t>
            </a:r>
            <a:endParaRPr lang="en-US" altLang="zh-CN" sz="1600" dirty="0">
              <a:latin typeface="Times New Roman" panose="02020503050405090304" pitchFamily="18" charset="0"/>
              <a:ea typeface="微软雅黑" charset="-122"/>
              <a:cs typeface="Times New Roman" panose="02020503050405090304" pitchFamily="18" charset="0"/>
            </a:endParaRPr>
          </a:p>
        </p:txBody>
      </p:sp>
      <p:sp>
        <p:nvSpPr>
          <p:cNvPr id="12" name="五边形 11"/>
          <p:cNvSpPr/>
          <p:nvPr/>
        </p:nvSpPr>
        <p:spPr>
          <a:xfrm>
            <a:off x="272761" y="1098235"/>
            <a:ext cx="2401428"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Cuckoo</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Hash</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Definition</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2.4</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Cuckoo</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Hash</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263525" y="2089924"/>
              <a:ext cx="5832474" cy="1341120"/>
            </p:xfrm>
            <a:graphic>
              <a:graphicData uri="http://schemas.openxmlformats.org/drawingml/2006/table">
                <a:tbl>
                  <a:tblPr firstRow="1" bandRow="1">
                    <a:tableStyleId>{5940675A-B579-460E-94D1-54222C63F5DA}</a:tableStyleId>
                  </a:tblPr>
                  <a:tblGrid>
                    <a:gridCol w="972079"/>
                    <a:gridCol w="972079"/>
                    <a:gridCol w="972079"/>
                    <a:gridCol w="972079"/>
                    <a:gridCol w="972079"/>
                    <a:gridCol w="972079"/>
                  </a:tblGrid>
                  <a:tr h="31493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𝑖</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1</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2</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3</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4</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5</m:t>
                                    </m:r>
                                  </m:sub>
                                </m:sSub>
                              </m:oMath>
                            </m:oMathPara>
                          </a14:m>
                          <a:endParaRPr lang="zh-CN" altLang="en-US" sz="1600" dirty="0">
                            <a:latin typeface="Times New Roman" panose="02020503050405090304" pitchFamily="18" charset="0"/>
                            <a:cs typeface="Times New Roman" panose="02020503050405090304" pitchFamily="18" charset="0"/>
                          </a:endParaRPr>
                        </a:p>
                      </a:txBody>
                      <a:tcPr/>
                    </a:tc>
                  </a:tr>
                  <a:tr h="31493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ℎ</m:t>
                                    </m:r>
                                  </m:e>
                                  <m:sub>
                                    <m:r>
                                      <a:rPr lang="en-US" altLang="zh-CN" sz="1600" i="1" dirty="0" smtClean="0">
                                        <a:latin typeface="Cambria Math" panose="02040503050406030204" pitchFamily="18" charset="0"/>
                                        <a:cs typeface="Times New Roman" panose="02020503050405090304" pitchFamily="18" charset="0"/>
                                      </a:rPr>
                                      <m:t>1</m:t>
                                    </m:r>
                                  </m:sub>
                                </m:sSub>
                                <m:r>
                                  <a:rPr lang="en-US" altLang="zh-CN" sz="1600" i="1" dirty="0" smtClean="0">
                                    <a:latin typeface="Cambria Math" panose="02040503050406030204" pitchFamily="18" charset="0"/>
                                    <a:cs typeface="Times New Roman" panose="02020503050405090304" pitchFamily="18" charset="0"/>
                                  </a:rPr>
                                  <m:t>(</m:t>
                                </m:r>
                                <m:sSub>
                                  <m:sSubPr>
                                    <m:ctrlPr>
                                      <a:rPr lang="en-US" altLang="zh-CN" sz="1600" b="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𝑘</m:t>
                                    </m:r>
                                  </m:e>
                                  <m:sub>
                                    <m:r>
                                      <a:rPr lang="en-US" altLang="zh-CN" sz="1600" b="0" i="1" dirty="0" smtClean="0">
                                        <a:latin typeface="Cambria Math" panose="02040503050406030204" pitchFamily="18" charset="0"/>
                                        <a:cs typeface="Times New Roman" panose="02020503050405090304" pitchFamily="18" charset="0"/>
                                      </a:rPr>
                                      <m:t>𝑖</m:t>
                                    </m:r>
                                  </m:sub>
                                </m:sSub>
                                <m:r>
                                  <a:rPr lang="en-US" altLang="zh-CN" sz="1600" i="1" dirty="0" smtClean="0">
                                    <a:latin typeface="Cambria Math" panose="02040503050406030204" pitchFamily="18" charset="0"/>
                                    <a:cs typeface="Times New Roman" panose="02020503050405090304" pitchFamily="18" charset="0"/>
                                  </a:rPr>
                                  <m:t>)</m:t>
                                </m:r>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5</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5</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r h="31493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ℎ</m:t>
                                    </m:r>
                                  </m:e>
                                  <m:sub>
                                    <m:r>
                                      <a:rPr lang="en-US" altLang="zh-CN" sz="1600" b="0" i="1" dirty="0" smtClean="0">
                                        <a:latin typeface="Cambria Math" panose="02040503050406030204" pitchFamily="18" charset="0"/>
                                        <a:cs typeface="Times New Roman" panose="02020503050405090304" pitchFamily="18" charset="0"/>
                                      </a:rPr>
                                      <m:t>2</m:t>
                                    </m:r>
                                  </m:sub>
                                </m:sSub>
                                <m:r>
                                  <a:rPr lang="en-US" altLang="zh-CN" sz="1600" i="1" dirty="0" smtClean="0">
                                    <a:latin typeface="Cambria Math" panose="02040503050406030204" pitchFamily="18" charset="0"/>
                                    <a:cs typeface="Times New Roman" panose="02020503050405090304" pitchFamily="18" charset="0"/>
                                  </a:rPr>
                                  <m:t>(</m:t>
                                </m:r>
                                <m:sSub>
                                  <m:sSubPr>
                                    <m:ctrlPr>
                                      <a:rPr lang="en-US" altLang="zh-CN" sz="1600" b="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𝑘</m:t>
                                    </m:r>
                                  </m:e>
                                  <m:sub>
                                    <m:r>
                                      <a:rPr lang="en-US" altLang="zh-CN" sz="1600" b="0" i="1" dirty="0" smtClean="0">
                                        <a:latin typeface="Cambria Math" panose="02040503050406030204" pitchFamily="18" charset="0"/>
                                        <a:cs typeface="Times New Roman" panose="02020503050405090304" pitchFamily="18" charset="0"/>
                                      </a:rPr>
                                      <m:t>𝑖</m:t>
                                    </m:r>
                                  </m:sub>
                                </m:sSub>
                                <m:r>
                                  <a:rPr lang="en-US" altLang="zh-CN" sz="1600" i="1" dirty="0" smtClean="0">
                                    <a:latin typeface="Cambria Math" panose="02040503050406030204" pitchFamily="18" charset="0"/>
                                    <a:cs typeface="Times New Roman" panose="02020503050405090304" pitchFamily="18" charset="0"/>
                                  </a:rPr>
                                  <m:t>)</m:t>
                                </m:r>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1</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4</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4</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r h="31709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ℎ</m:t>
                                    </m:r>
                                  </m:e>
                                  <m:sub>
                                    <m:r>
                                      <a:rPr lang="en-US" altLang="zh-CN" sz="1600" b="0" i="1" dirty="0" smtClean="0">
                                        <a:latin typeface="Cambria Math" panose="02040503050406030204" pitchFamily="18" charset="0"/>
                                        <a:cs typeface="Times New Roman" panose="02020503050405090304" pitchFamily="18" charset="0"/>
                                      </a:rPr>
                                      <m:t>3</m:t>
                                    </m:r>
                                  </m:sub>
                                </m:sSub>
                                <m:r>
                                  <a:rPr lang="en-US" altLang="zh-CN" sz="1600" i="1" dirty="0" smtClean="0">
                                    <a:latin typeface="Cambria Math" panose="02040503050406030204" pitchFamily="18" charset="0"/>
                                    <a:cs typeface="Times New Roman" panose="02020503050405090304" pitchFamily="18" charset="0"/>
                                  </a:rPr>
                                  <m:t>(</m:t>
                                </m:r>
                                <m:sSub>
                                  <m:sSubPr>
                                    <m:ctrlPr>
                                      <a:rPr lang="en-US" altLang="zh-CN" sz="1600" b="0" i="1" dirty="0" smtClean="0">
                                        <a:latin typeface="Cambria Math" panose="02040503050406030204" pitchFamily="18" charset="0"/>
                                        <a:cs typeface="Times New Roman" panose="02020503050405090304" pitchFamily="18" charset="0"/>
                                      </a:rPr>
                                    </m:ctrlPr>
                                  </m:sSubPr>
                                  <m:e>
                                    <m:r>
                                      <a:rPr lang="en-US" altLang="zh-CN" sz="1600" b="0" i="1" dirty="0" smtClean="0">
                                        <a:latin typeface="Cambria Math" panose="02040503050406030204" pitchFamily="18" charset="0"/>
                                        <a:cs typeface="Times New Roman" panose="02020503050405090304" pitchFamily="18" charset="0"/>
                                      </a:rPr>
                                      <m:t>𝑘</m:t>
                                    </m:r>
                                  </m:e>
                                  <m:sub>
                                    <m:r>
                                      <a:rPr lang="en-US" altLang="zh-CN" sz="1600" b="0" i="1" dirty="0" smtClean="0">
                                        <a:latin typeface="Cambria Math" panose="02040503050406030204" pitchFamily="18" charset="0"/>
                                        <a:cs typeface="Times New Roman" panose="02020503050405090304" pitchFamily="18" charset="0"/>
                                      </a:rPr>
                                      <m:t>𝑖</m:t>
                                    </m:r>
                                  </m:sub>
                                </m:sSub>
                                <m:r>
                                  <a:rPr lang="en-US" altLang="zh-CN" sz="1600" i="1" dirty="0" smtClean="0">
                                    <a:latin typeface="Cambria Math" panose="02040503050406030204" pitchFamily="18" charset="0"/>
                                    <a:cs typeface="Times New Roman" panose="02020503050405090304" pitchFamily="18" charset="0"/>
                                  </a:rPr>
                                  <m:t>)</m:t>
                                </m:r>
                              </m:oMath>
                            </m:oMathPara>
                          </a14:m>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1</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bl>
              </a:graphicData>
            </a:graphic>
          </p:graphicFrame>
        </mc:Choice>
        <mc:Fallback xmlns="">
          <p:graphicFrame>
            <p:nvGraphicFramePr>
              <p:cNvPr id="5" name="表格 4"/>
              <p:cNvGraphicFramePr>
                <a:graphicFrameLocks noGrp="1"/>
              </p:cNvGraphicFramePr>
              <p:nvPr/>
            </p:nvGraphicFramePr>
            <p:xfrm>
              <a:off x="263525" y="2089924"/>
              <a:ext cx="5832474" cy="1341120"/>
            </p:xfrm>
            <a:graphic>
              <a:graphicData uri="http://schemas.openxmlformats.org/drawingml/2006/table">
                <a:tbl>
                  <a:tblPr firstRow="1" bandRow="1">
                    <a:tableStyleId>{5940675A-B579-460E-94D1-54222C63F5DA}</a:tableStyleId>
                  </a:tblPr>
                  <a:tblGrid>
                    <a:gridCol w="972079"/>
                    <a:gridCol w="972079"/>
                    <a:gridCol w="972079"/>
                    <a:gridCol w="972079"/>
                    <a:gridCol w="972079"/>
                    <a:gridCol w="972079"/>
                  </a:tblGrid>
                  <a:tr h="377190">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r>
                  <a:tr h="377190">
                    <a:tc>
                      <a:txBody>
                        <a:bodyPr/>
                        <a:lstStyle/>
                        <a:p>
                          <a:endParaRPr lang="zh-CN"/>
                        </a:p>
                      </a:txBody>
                      <a:tcPr>
                        <a:blipFill>
                          <a:blip r:embed="rId1"/>
                        </a:blipFill>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5</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5</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r h="377190">
                    <a:tc>
                      <a:txBody>
                        <a:bodyPr/>
                        <a:lstStyle/>
                        <a:p>
                          <a:endParaRPr lang="zh-CN"/>
                        </a:p>
                      </a:txBody>
                      <a:tcPr>
                        <a:blipFill>
                          <a:blip r:embed="rId1"/>
                        </a:blipFill>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1</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4</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4</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r h="377190">
                    <a:tc>
                      <a:txBody>
                        <a:bodyPr/>
                        <a:lstStyle/>
                        <a:p>
                          <a:endParaRPr lang="zh-CN"/>
                        </a:p>
                      </a:txBody>
                      <a:tcPr>
                        <a:blipFill>
                          <a:blip r:embed="rId1"/>
                        </a:blipFill>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6</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1</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3</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c>
                      <a:txBody>
                        <a:bodyPr/>
                        <a:lstStyle/>
                        <a:p>
                          <a:pPr algn="ctr"/>
                          <a:r>
                            <a:rPr lang="en-US" altLang="zh-CN" sz="1600" kern="1200" dirty="0">
                              <a:solidFill>
                                <a:schemeClr val="tx1"/>
                              </a:solidFill>
                              <a:latin typeface="Times New Roman" panose="02020503050405090304" pitchFamily="18" charset="0"/>
                              <a:ea typeface="+mn-ea"/>
                              <a:cs typeface="Times New Roman" panose="02020503050405090304" pitchFamily="18" charset="0"/>
                            </a:rPr>
                            <a:t>2</a:t>
                          </a:r>
                          <a:endParaRPr lang="zh-CN" altLang="en-US" sz="1600" kern="1200" dirty="0">
                            <a:solidFill>
                              <a:schemeClr val="tx1"/>
                            </a:solidFill>
                            <a:latin typeface="Times New Roman" panose="02020503050405090304" pitchFamily="18" charset="0"/>
                            <a:ea typeface="+mn-ea"/>
                            <a:cs typeface="Times New Roman" panose="0202050305040509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7167054" y="1099747"/>
              <a:ext cx="4761421" cy="1056958"/>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rowSpan="2">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vMerge="1">
                      <a:tcPr/>
                    </a:tc>
                  </a:tr>
                  <a:tr h="269613">
                    <a:tc>
                      <a:txBody>
                        <a:bodyPr/>
                        <a:lstStyle/>
                        <a:p>
                          <a:pPr algn="ctr"/>
                          <a:endParaRPr lang="zh-CN" altLang="en-US" sz="1600" dirty="0"/>
                        </a:p>
                      </a:txBody>
                      <a:tcPr/>
                    </a:tc>
                    <a:tc>
                      <a:txBody>
                        <a:bodyPr/>
                        <a:lstStyle/>
                        <a:p>
                          <a:pPr algn="ct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rgbClr val="FF0000"/>
                                        </a:solidFill>
                                        <a:latin typeface="Cambria Math" panose="02040503050406030204" pitchFamily="18" charset="0"/>
                                        <a:cs typeface="Times New Roman" panose="02020503050405090304" pitchFamily="18" charset="0"/>
                                      </a:rPr>
                                    </m:ctrlPr>
                                  </m:sSubSupPr>
                                  <m:e>
                                    <m:r>
                                      <a:rPr lang="en-US" altLang="zh-CN" sz="1600" b="0" i="1" smtClean="0">
                                        <a:solidFill>
                                          <a:srgbClr val="FF0000"/>
                                        </a:solidFill>
                                        <a:latin typeface="Cambria Math" panose="02040503050406030204" pitchFamily="18" charset="0"/>
                                        <a:cs typeface="Times New Roman" panose="02020503050405090304" pitchFamily="18" charset="0"/>
                                      </a:rPr>
                                      <m:t>𝑘</m:t>
                                    </m:r>
                                  </m:e>
                                  <m:sub>
                                    <m:r>
                                      <a:rPr lang="en-US" altLang="zh-CN" sz="1600" b="0" i="1" smtClean="0">
                                        <a:solidFill>
                                          <a:srgbClr val="FF0000"/>
                                        </a:solidFill>
                                        <a:latin typeface="Cambria Math" panose="02040503050406030204" pitchFamily="18" charset="0"/>
                                        <a:cs typeface="Times New Roman" panose="02020503050405090304" pitchFamily="18" charset="0"/>
                                      </a:rPr>
                                      <m:t>1</m:t>
                                    </m:r>
                                  </m:sub>
                                  <m:sup>
                                    <m:sSub>
                                      <m:sSubPr>
                                        <m:ctrlPr>
                                          <a:rPr lang="en-US" altLang="zh-CN" sz="1600" b="0" i="1" smtClean="0">
                                            <a:solidFill>
                                              <a:srgbClr val="FF0000"/>
                                            </a:solidFill>
                                            <a:latin typeface="Cambria Math" panose="02040503050406030204" pitchFamily="18" charset="0"/>
                                            <a:cs typeface="Times New Roman" panose="02020503050405090304" pitchFamily="18" charset="0"/>
                                          </a:rPr>
                                        </m:ctrlPr>
                                      </m:sSubPr>
                                      <m:e>
                                        <m:r>
                                          <a:rPr lang="en-US" altLang="zh-CN" sz="1600" b="0" i="1" smtClean="0">
                                            <a:solidFill>
                                              <a:srgbClr val="FF0000"/>
                                            </a:solidFill>
                                            <a:latin typeface="Cambria Math" panose="02040503050406030204" pitchFamily="18" charset="0"/>
                                            <a:cs typeface="Times New Roman" panose="02020503050405090304" pitchFamily="18" charset="0"/>
                                          </a:rPr>
                                          <m:t>ℎ</m:t>
                                        </m:r>
                                      </m:e>
                                      <m:sub>
                                        <m:r>
                                          <a:rPr lang="en-US" altLang="zh-CN" sz="1600" b="0" i="1" smtClean="0">
                                            <a:solidFill>
                                              <a:srgbClr val="FF0000"/>
                                            </a:solidFill>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tc>
                    <a:tc>
                      <a:txBody>
                        <a:bodyPr/>
                        <a:lstStyle/>
                        <a:p>
                          <a:pPr algn="ctr"/>
                          <a:endParaRPr lang="zh-CN" altLang="en-US" sz="1600" dirty="0"/>
                        </a:p>
                      </a:txBody>
                      <a:tcPr/>
                    </a:tc>
                    <a:tc>
                      <a:txBody>
                        <a:bodyPr/>
                        <a:lstStyle/>
                        <a:p>
                          <a:pPr algn="ctr"/>
                          <a:endParaRPr lang="zh-CN" altLang="en-US" sz="1600" dirty="0"/>
                        </a:p>
                      </a:txBody>
                      <a:tcPr/>
                    </a:tc>
                  </a:tr>
                </a:tbl>
              </a:graphicData>
            </a:graphic>
          </p:graphicFrame>
        </mc:Choice>
        <mc:Fallback xmlns="">
          <p:graphicFrame>
            <p:nvGraphicFramePr>
              <p:cNvPr id="6" name="表格 5"/>
              <p:cNvGraphicFramePr>
                <a:graphicFrameLocks noGrp="1"/>
              </p:cNvGraphicFramePr>
              <p:nvPr/>
            </p:nvGraphicFramePr>
            <p:xfrm>
              <a:off x="7167054" y="1099747"/>
              <a:ext cx="4761421" cy="1056958"/>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rowSpan="2">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vMerge="1">
                      <a:tcPr/>
                    </a:tc>
                  </a:tr>
                  <a:tr h="382270">
                    <a:tc>
                      <a:txBody>
                        <a:bodyPr/>
                        <a:lstStyle/>
                        <a:p>
                          <a:pPr algn="ctr"/>
                          <a:endParaRPr lang="zh-CN" altLang="en-US" sz="1600" dirty="0"/>
                        </a:p>
                      </a:txBody>
                      <a:tcPr/>
                    </a:tc>
                    <a:tc>
                      <a:txBody>
                        <a:bodyPr/>
                        <a:lstStyle/>
                        <a:p>
                          <a:pPr algn="ct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endParaRPr lang="zh-CN"/>
                        </a:p>
                      </a:txBody>
                      <a:tcPr>
                        <a:blipFill>
                          <a:blip r:embed="rId2"/>
                        </a:blipFill>
                      </a:tcPr>
                    </a:tc>
                    <a:tc>
                      <a:txBody>
                        <a:bodyPr/>
                        <a:lstStyle/>
                        <a:p>
                          <a:pPr algn="ctr"/>
                          <a:endParaRPr lang="zh-CN" altLang="en-US" sz="1600" dirty="0"/>
                        </a:p>
                      </a:txBody>
                      <a:tcPr/>
                    </a:tc>
                    <a:tc>
                      <a:txBody>
                        <a:bodyPr/>
                        <a:lstStyle/>
                        <a:p>
                          <a:pPr algn="ctr"/>
                          <a:endParaRPr lang="zh-CN" altLang="en-US" sz="1600"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7167051" y="2259815"/>
              <a:ext cx="4761421" cy="1057212"/>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rowSpan="2">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vMerge="1">
                      <a:tcPr/>
                    </a:tc>
                  </a:tr>
                  <a:tr h="269613">
                    <a:tc>
                      <a:txBody>
                        <a:bodyPr/>
                        <a:lstStyle/>
                        <a:p>
                          <a:pPr algn="ctr"/>
                          <a:endParaRPr lang="zh-CN" altLang="en-US" sz="1600" dirty="0"/>
                        </a:p>
                      </a:txBody>
                      <a:tcPr/>
                    </a:tc>
                    <a:tc>
                      <a:txBody>
                        <a:bodyPr/>
                        <a:lstStyle/>
                        <a:p>
                          <a:pPr algn="ct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cs typeface="Times New Roman" panose="02020503050405090304" pitchFamily="18" charset="0"/>
                                      </a:rPr>
                                    </m:ctrlPr>
                                  </m:sSubSup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1</m:t>
                                    </m:r>
                                  </m:sub>
                                  <m:sup>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ℎ</m:t>
                                        </m:r>
                                      </m:e>
                                      <m:sub>
                                        <m:r>
                                          <a:rPr lang="en-US" altLang="zh-CN" sz="1600" b="0" i="1" smtClean="0">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rgbClr val="FF0000"/>
                                        </a:solidFill>
                                        <a:latin typeface="Cambria Math" panose="02040503050406030204" pitchFamily="18" charset="0"/>
                                        <a:cs typeface="Times New Roman" panose="02020503050405090304" pitchFamily="18" charset="0"/>
                                      </a:rPr>
                                    </m:ctrlPr>
                                  </m:sSubSupPr>
                                  <m:e>
                                    <m:r>
                                      <a:rPr lang="en-US" altLang="zh-CN" sz="1600" b="0" i="1" smtClean="0">
                                        <a:solidFill>
                                          <a:srgbClr val="FF0000"/>
                                        </a:solidFill>
                                        <a:latin typeface="Cambria Math" panose="02040503050406030204" pitchFamily="18" charset="0"/>
                                        <a:cs typeface="Times New Roman" panose="02020503050405090304" pitchFamily="18" charset="0"/>
                                      </a:rPr>
                                      <m:t>𝑘</m:t>
                                    </m:r>
                                  </m:e>
                                  <m:sub>
                                    <m:r>
                                      <a:rPr lang="en-US" altLang="zh-CN" sz="1600" b="0" i="1" smtClean="0">
                                        <a:solidFill>
                                          <a:srgbClr val="FF0000"/>
                                        </a:solidFill>
                                        <a:latin typeface="Cambria Math" panose="02040503050406030204" pitchFamily="18" charset="0"/>
                                        <a:cs typeface="Times New Roman" panose="02020503050405090304" pitchFamily="18" charset="0"/>
                                      </a:rPr>
                                      <m:t>2</m:t>
                                    </m:r>
                                  </m:sub>
                                  <m:sup>
                                    <m:sSub>
                                      <m:sSubPr>
                                        <m:ctrlPr>
                                          <a:rPr lang="en-US" altLang="zh-CN" sz="1600" b="0" i="1" smtClean="0">
                                            <a:solidFill>
                                              <a:srgbClr val="FF0000"/>
                                            </a:solidFill>
                                            <a:latin typeface="Cambria Math" panose="02040503050406030204" pitchFamily="18" charset="0"/>
                                            <a:cs typeface="Times New Roman" panose="02020503050405090304" pitchFamily="18" charset="0"/>
                                          </a:rPr>
                                        </m:ctrlPr>
                                      </m:sSubPr>
                                      <m:e>
                                        <m:r>
                                          <a:rPr lang="en-US" altLang="zh-CN" sz="1600" b="0" i="1" smtClean="0">
                                            <a:solidFill>
                                              <a:srgbClr val="FF0000"/>
                                            </a:solidFill>
                                            <a:latin typeface="Cambria Math" panose="02040503050406030204" pitchFamily="18" charset="0"/>
                                            <a:cs typeface="Times New Roman" panose="02020503050405090304" pitchFamily="18" charset="0"/>
                                          </a:rPr>
                                          <m:t>ℎ</m:t>
                                        </m:r>
                                      </m:e>
                                      <m:sub>
                                        <m:r>
                                          <a:rPr lang="en-US" altLang="zh-CN" sz="1600" b="0" i="1" smtClean="0">
                                            <a:solidFill>
                                              <a:srgbClr val="FF0000"/>
                                            </a:solidFill>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tc>
                    <a:tc>
                      <a:txBody>
                        <a:bodyPr/>
                        <a:lstStyle/>
                        <a:p>
                          <a:pPr algn="ctr"/>
                          <a:endParaRPr lang="zh-CN" altLang="en-US" sz="1600" dirty="0"/>
                        </a:p>
                      </a:txBody>
                      <a:tcPr/>
                    </a:tc>
                  </a:tr>
                </a:tbl>
              </a:graphicData>
            </a:graphic>
          </p:graphicFrame>
        </mc:Choice>
        <mc:Fallback xmlns="">
          <p:graphicFrame>
            <p:nvGraphicFramePr>
              <p:cNvPr id="7" name="表格 6"/>
              <p:cNvGraphicFramePr>
                <a:graphicFrameLocks noGrp="1"/>
              </p:cNvGraphicFramePr>
              <p:nvPr/>
            </p:nvGraphicFramePr>
            <p:xfrm>
              <a:off x="7167051" y="2259815"/>
              <a:ext cx="4761421" cy="1057212"/>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rowSpan="2">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vMerge="1">
                      <a:tcPr/>
                    </a:tc>
                  </a:tr>
                  <a:tr h="382270">
                    <a:tc>
                      <a:txBody>
                        <a:bodyPr/>
                        <a:lstStyle/>
                        <a:p>
                          <a:pPr algn="ctr"/>
                          <a:endParaRPr lang="zh-CN" altLang="en-US" sz="1600" dirty="0"/>
                        </a:p>
                      </a:txBody>
                      <a:tcPr/>
                    </a:tc>
                    <a:tc>
                      <a:txBody>
                        <a:bodyPr/>
                        <a:lstStyle/>
                        <a:p>
                          <a:pPr algn="ct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pPr algn="ctr"/>
                          <a:endParaRPr lang="zh-CN" altLang="en-US" sz="1600"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7167051" y="3420137"/>
              <a:ext cx="4761421" cy="1058482"/>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rowSpan="2">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vMerge="1">
                      <a:tcPr/>
                    </a:tc>
                  </a:tr>
                  <a:tr h="269613">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rgbClr val="FF0000"/>
                                        </a:solidFill>
                                        <a:latin typeface="Cambria Math" panose="02040503050406030204" pitchFamily="18" charset="0"/>
                                        <a:cs typeface="Times New Roman" panose="02020503050405090304" pitchFamily="18" charset="0"/>
                                      </a:rPr>
                                    </m:ctrlPr>
                                  </m:sSubSupPr>
                                  <m:e>
                                    <m:r>
                                      <a:rPr lang="en-US" altLang="zh-CN" sz="1600" b="0" i="1" smtClean="0">
                                        <a:solidFill>
                                          <a:srgbClr val="FF0000"/>
                                        </a:solidFill>
                                        <a:latin typeface="Cambria Math" panose="02040503050406030204" pitchFamily="18" charset="0"/>
                                        <a:cs typeface="Times New Roman" panose="02020503050405090304" pitchFamily="18" charset="0"/>
                                      </a:rPr>
                                      <m:t>𝑘</m:t>
                                    </m:r>
                                  </m:e>
                                  <m:sub>
                                    <m:r>
                                      <a:rPr lang="en-US" altLang="zh-CN" sz="1600" b="0" i="1" smtClean="0">
                                        <a:solidFill>
                                          <a:srgbClr val="FF0000"/>
                                        </a:solidFill>
                                        <a:latin typeface="Cambria Math" panose="02040503050406030204" pitchFamily="18" charset="0"/>
                                        <a:cs typeface="Times New Roman" panose="02020503050405090304" pitchFamily="18" charset="0"/>
                                      </a:rPr>
                                      <m:t>2</m:t>
                                    </m:r>
                                  </m:sub>
                                  <m:sup>
                                    <m:sSub>
                                      <m:sSubPr>
                                        <m:ctrlPr>
                                          <a:rPr lang="en-US" altLang="zh-CN" sz="1600" b="0" i="1" smtClean="0">
                                            <a:solidFill>
                                              <a:srgbClr val="FF0000"/>
                                            </a:solidFill>
                                            <a:latin typeface="Cambria Math" panose="02040503050406030204" pitchFamily="18" charset="0"/>
                                            <a:cs typeface="Times New Roman" panose="02020503050405090304" pitchFamily="18" charset="0"/>
                                          </a:rPr>
                                        </m:ctrlPr>
                                      </m:sSubPr>
                                      <m:e>
                                        <m:r>
                                          <a:rPr lang="en-US" altLang="zh-CN" sz="1600" b="0" i="1" smtClean="0">
                                            <a:solidFill>
                                              <a:srgbClr val="FF0000"/>
                                            </a:solidFill>
                                            <a:latin typeface="Cambria Math" panose="02040503050406030204" pitchFamily="18" charset="0"/>
                                            <a:cs typeface="Times New Roman" panose="02020503050405090304" pitchFamily="18" charset="0"/>
                                          </a:rPr>
                                          <m:t>ℎ</m:t>
                                        </m:r>
                                      </m:e>
                                      <m:sub>
                                        <m:r>
                                          <a:rPr lang="en-US" altLang="zh-CN" sz="1600" b="0" i="1" smtClean="0">
                                            <a:solidFill>
                                              <a:srgbClr val="FF0000"/>
                                            </a:solidFill>
                                            <a:latin typeface="Cambria Math" panose="02040503050406030204" pitchFamily="18" charset="0"/>
                                            <a:cs typeface="Times New Roman" panose="02020503050405090304" pitchFamily="18" charset="0"/>
                                          </a:rPr>
                                          <m:t>2</m:t>
                                        </m:r>
                                      </m:sub>
                                    </m:sSub>
                                  </m:sup>
                                </m:sSubSup>
                              </m:oMath>
                            </m:oMathPara>
                          </a14:m>
                          <a:endParaRPr lang="zh-CN" altLang="en-US" sz="1600" dirty="0"/>
                        </a:p>
                      </a:txBody>
                      <a:tcPr/>
                    </a:tc>
                    <a:tc>
                      <a:txBody>
                        <a:bodyPr/>
                        <a:lstStyle/>
                        <a:p>
                          <a:pPr algn="ctr"/>
                          <a:endParaRPr lang="zh-CN" altLang="en-US" sz="1600" dirty="0"/>
                        </a:p>
                      </a:txBody>
                      <a:tcPr/>
                    </a:tc>
                    <a:tc>
                      <a:txBody>
                        <a:bodyPr/>
                        <a:lstStyle/>
                        <a:p>
                          <a:pPr algn="ctr"/>
                          <a:endParaRPr lang="zh-CN" altLang="en-US" sz="1600" dirty="0"/>
                        </a:p>
                      </a:txBody>
                      <a:tcPr/>
                    </a:tc>
                    <a:tc>
                      <a:txBody>
                        <a:bodyPr/>
                        <a:lstStyle/>
                        <a:p>
                          <a:pPr algn="ctr"/>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rgbClr val="FF0000"/>
                                        </a:solidFill>
                                        <a:latin typeface="Cambria Math" panose="02040503050406030204" pitchFamily="18" charset="0"/>
                                        <a:cs typeface="Times New Roman" panose="02020503050405090304" pitchFamily="18" charset="0"/>
                                      </a:rPr>
                                    </m:ctrlPr>
                                  </m:sSubSupPr>
                                  <m:e>
                                    <m:r>
                                      <a:rPr lang="en-US" altLang="zh-CN" sz="1600" b="0" i="1" smtClean="0">
                                        <a:solidFill>
                                          <a:srgbClr val="FF0000"/>
                                        </a:solidFill>
                                        <a:latin typeface="Cambria Math" panose="02040503050406030204" pitchFamily="18" charset="0"/>
                                        <a:cs typeface="Times New Roman" panose="02020503050405090304" pitchFamily="18" charset="0"/>
                                      </a:rPr>
                                      <m:t>𝑘</m:t>
                                    </m:r>
                                  </m:e>
                                  <m:sub>
                                    <m:r>
                                      <a:rPr lang="en-US" altLang="zh-CN" sz="1600" b="0" i="1" smtClean="0">
                                        <a:solidFill>
                                          <a:srgbClr val="FF0000"/>
                                        </a:solidFill>
                                        <a:latin typeface="Cambria Math" panose="02040503050406030204" pitchFamily="18" charset="0"/>
                                        <a:cs typeface="Times New Roman" panose="02020503050405090304" pitchFamily="18" charset="0"/>
                                      </a:rPr>
                                      <m:t>3</m:t>
                                    </m:r>
                                  </m:sub>
                                  <m:sup>
                                    <m:sSub>
                                      <m:sSubPr>
                                        <m:ctrlPr>
                                          <a:rPr lang="en-US" altLang="zh-CN" sz="1600" b="0" i="1" smtClean="0">
                                            <a:solidFill>
                                              <a:srgbClr val="FF0000"/>
                                            </a:solidFill>
                                            <a:latin typeface="Cambria Math" panose="02040503050406030204" pitchFamily="18" charset="0"/>
                                            <a:cs typeface="Times New Roman" panose="02020503050405090304" pitchFamily="18" charset="0"/>
                                          </a:rPr>
                                        </m:ctrlPr>
                                      </m:sSubPr>
                                      <m:e>
                                        <m:r>
                                          <a:rPr lang="en-US" altLang="zh-CN" sz="1600" b="0" i="1" smtClean="0">
                                            <a:solidFill>
                                              <a:srgbClr val="FF0000"/>
                                            </a:solidFill>
                                            <a:latin typeface="Cambria Math" panose="02040503050406030204" pitchFamily="18" charset="0"/>
                                            <a:cs typeface="Times New Roman" panose="02020503050405090304" pitchFamily="18" charset="0"/>
                                          </a:rPr>
                                          <m:t>ℎ</m:t>
                                        </m:r>
                                      </m:e>
                                      <m:sub>
                                        <m:r>
                                          <a:rPr lang="en-US" altLang="zh-CN" sz="1600" b="0" i="1" smtClean="0">
                                            <a:solidFill>
                                              <a:srgbClr val="FF0000"/>
                                            </a:solidFill>
                                            <a:latin typeface="Cambria Math" panose="02040503050406030204" pitchFamily="18" charset="0"/>
                                            <a:cs typeface="Times New Roman" panose="02020503050405090304" pitchFamily="18" charset="0"/>
                                          </a:rPr>
                                          <m:t>1</m:t>
                                        </m:r>
                                      </m:sub>
                                    </m:sSub>
                                  </m:sup>
                                </m:sSubSup>
                              </m:oMath>
                            </m:oMathPara>
                          </a14:m>
                          <a:endParaRPr lang="zh-CN" altLang="en-US" sz="1600" dirty="0">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rgbClr val="FF0000"/>
                                        </a:solidFill>
                                        <a:latin typeface="Cambria Math" panose="02040503050406030204" pitchFamily="18" charset="0"/>
                                        <a:cs typeface="Times New Roman" panose="02020503050405090304" pitchFamily="18" charset="0"/>
                                      </a:rPr>
                                    </m:ctrlPr>
                                  </m:sSubSupPr>
                                  <m:e>
                                    <m:r>
                                      <a:rPr lang="en-US" altLang="zh-CN" sz="1600" b="0" i="1" smtClean="0">
                                        <a:solidFill>
                                          <a:srgbClr val="FF0000"/>
                                        </a:solidFill>
                                        <a:latin typeface="Cambria Math" panose="02040503050406030204" pitchFamily="18" charset="0"/>
                                        <a:cs typeface="Times New Roman" panose="02020503050405090304" pitchFamily="18" charset="0"/>
                                      </a:rPr>
                                      <m:t>𝑘</m:t>
                                    </m:r>
                                  </m:e>
                                  <m:sub>
                                    <m:r>
                                      <a:rPr lang="en-US" altLang="zh-CN" sz="1600" b="0" i="1" smtClean="0">
                                        <a:solidFill>
                                          <a:srgbClr val="FF0000"/>
                                        </a:solidFill>
                                        <a:latin typeface="Cambria Math" panose="02040503050406030204" pitchFamily="18" charset="0"/>
                                        <a:cs typeface="Times New Roman" panose="02020503050405090304" pitchFamily="18" charset="0"/>
                                      </a:rPr>
                                      <m:t>1</m:t>
                                    </m:r>
                                  </m:sub>
                                  <m:sup>
                                    <m:sSub>
                                      <m:sSubPr>
                                        <m:ctrlPr>
                                          <a:rPr lang="en-US" altLang="zh-CN" sz="1600" b="0" i="1" smtClean="0">
                                            <a:solidFill>
                                              <a:srgbClr val="FF0000"/>
                                            </a:solidFill>
                                            <a:latin typeface="Cambria Math" panose="02040503050406030204" pitchFamily="18" charset="0"/>
                                            <a:cs typeface="Times New Roman" panose="02020503050405090304" pitchFamily="18" charset="0"/>
                                          </a:rPr>
                                        </m:ctrlPr>
                                      </m:sSubPr>
                                      <m:e>
                                        <m:r>
                                          <a:rPr lang="en-US" altLang="zh-CN" sz="1600" b="0" i="1" smtClean="0">
                                            <a:solidFill>
                                              <a:srgbClr val="FF0000"/>
                                            </a:solidFill>
                                            <a:latin typeface="Cambria Math" panose="02040503050406030204" pitchFamily="18" charset="0"/>
                                            <a:cs typeface="Times New Roman" panose="02020503050405090304" pitchFamily="18" charset="0"/>
                                          </a:rPr>
                                          <m:t>ℎ</m:t>
                                        </m:r>
                                      </m:e>
                                      <m:sub>
                                        <m:r>
                                          <a:rPr lang="en-US" altLang="zh-CN" sz="1600" b="0" i="1" smtClean="0">
                                            <a:solidFill>
                                              <a:srgbClr val="FF0000"/>
                                            </a:solidFill>
                                            <a:latin typeface="Cambria Math" panose="02040503050406030204" pitchFamily="18" charset="0"/>
                                            <a:cs typeface="Times New Roman" panose="02020503050405090304" pitchFamily="18" charset="0"/>
                                          </a:rPr>
                                          <m:t>2</m:t>
                                        </m:r>
                                      </m:sub>
                                    </m:sSub>
                                  </m:sup>
                                </m:sSubSup>
                              </m:oMath>
                            </m:oMathPara>
                          </a14:m>
                          <a:endParaRPr lang="zh-CN" altLang="en-US" sz="1600" dirty="0">
                            <a:solidFill>
                              <a:srgbClr val="FF0000"/>
                            </a:solidFill>
                          </a:endParaRPr>
                        </a:p>
                      </a:txBody>
                      <a:tcPr/>
                    </a:tc>
                    <a:tc>
                      <a:txBody>
                        <a:bodyPr/>
                        <a:lstStyle/>
                        <a:p>
                          <a:pPr algn="ctr"/>
                          <a:endParaRPr lang="zh-CN" altLang="en-US" sz="1600" dirty="0"/>
                        </a:p>
                      </a:txBody>
                      <a:tcPr/>
                    </a:tc>
                  </a:tr>
                </a:tbl>
              </a:graphicData>
            </a:graphic>
          </p:graphicFrame>
        </mc:Choice>
        <mc:Fallback xmlns="">
          <p:graphicFrame>
            <p:nvGraphicFramePr>
              <p:cNvPr id="8" name="表格 7"/>
              <p:cNvGraphicFramePr>
                <a:graphicFrameLocks noGrp="1"/>
              </p:cNvGraphicFramePr>
              <p:nvPr/>
            </p:nvGraphicFramePr>
            <p:xfrm>
              <a:off x="7167051" y="3420137"/>
              <a:ext cx="4761421" cy="1058482"/>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rowSpan="2">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vMerge="1">
                      <a:tcPr/>
                    </a:tc>
                  </a:tr>
                  <a:tr h="382905">
                    <a:tc>
                      <a:txBody>
                        <a:bodyPr/>
                        <a:lstStyle/>
                        <a:p>
                          <a:endParaRPr lang="zh-CN"/>
                        </a:p>
                      </a:txBody>
                      <a:tcPr>
                        <a:blipFill>
                          <a:blip r:embed="rId4"/>
                        </a:blipFill>
                      </a:tcPr>
                    </a:tc>
                    <a:tc>
                      <a:txBody>
                        <a:bodyPr/>
                        <a:lstStyle/>
                        <a:p>
                          <a:pPr algn="ctr"/>
                          <a:endParaRPr lang="zh-CN" altLang="en-US" sz="1600" dirty="0"/>
                        </a:p>
                      </a:txBody>
                      <a:tcPr/>
                    </a:tc>
                    <a:tc>
                      <a:txBody>
                        <a:bodyPr/>
                        <a:lstStyle/>
                        <a:p>
                          <a:pPr algn="ctr"/>
                          <a:endParaRPr lang="zh-CN" altLang="en-US" sz="1600" dirty="0"/>
                        </a:p>
                      </a:txBody>
                      <a:tcPr/>
                    </a:tc>
                    <a:tc>
                      <a:txBody>
                        <a:bodyPr/>
                        <a:lstStyle/>
                        <a:p>
                          <a:pPr algn="ctr"/>
                          <a:endParaRPr lang="zh-CN" altLang="en-US" sz="1600" dirty="0"/>
                        </a:p>
                      </a:txBody>
                      <a:tcPr/>
                    </a:tc>
                    <a:tc>
                      <a:txBody>
                        <a:bodyPr/>
                        <a:lstStyle/>
                        <a:p>
                          <a:endParaRPr lang="zh-CN"/>
                        </a:p>
                      </a:txBody>
                      <a:tcPr>
                        <a:blipFill>
                          <a:blip r:embed="rId4"/>
                        </a:blipFill>
                      </a:tcPr>
                    </a:tc>
                    <a:tc>
                      <a:txBody>
                        <a:bodyPr/>
                        <a:lstStyle/>
                        <a:p>
                          <a:endParaRPr lang="zh-CN"/>
                        </a:p>
                      </a:txBody>
                      <a:tcPr>
                        <a:blipFill>
                          <a:blip r:embed="rId4"/>
                        </a:blipFill>
                      </a:tcPr>
                    </a:tc>
                    <a:tc>
                      <a:txBody>
                        <a:bodyPr/>
                        <a:lstStyle/>
                        <a:p>
                          <a:pPr algn="ctr"/>
                          <a:endParaRPr lang="zh-CN" altLang="en-US" sz="1600"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nvGraphicFramePr>
            <p:xfrm>
              <a:off x="7167051" y="4581730"/>
              <a:ext cx="4761421" cy="1058482"/>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rowSpan="2">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vMerge="1">
                      <a:tcPr/>
                    </a:tc>
                  </a:tr>
                  <a:tr h="269613">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cs typeface="Times New Roman" panose="02020503050405090304" pitchFamily="18" charset="0"/>
                                      </a:rPr>
                                    </m:ctrlPr>
                                  </m:sSubSup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2</m:t>
                                    </m:r>
                                  </m:sub>
                                  <m:sup>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ℎ</m:t>
                                        </m:r>
                                      </m:e>
                                      <m:sub>
                                        <m:r>
                                          <a:rPr lang="en-US" altLang="zh-CN" sz="1600" b="0" i="1" smtClean="0">
                                            <a:latin typeface="Cambria Math" panose="02040503050406030204" pitchFamily="18" charset="0"/>
                                            <a:cs typeface="Times New Roman" panose="02020503050405090304" pitchFamily="18" charset="0"/>
                                          </a:rPr>
                                          <m:t>2</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rgbClr val="FF0000"/>
                                        </a:solidFill>
                                        <a:latin typeface="Cambria Math" panose="02040503050406030204" pitchFamily="18" charset="0"/>
                                        <a:cs typeface="Times New Roman" panose="02020503050405090304" pitchFamily="18" charset="0"/>
                                      </a:rPr>
                                    </m:ctrlPr>
                                  </m:sSubSupPr>
                                  <m:e>
                                    <m:r>
                                      <a:rPr lang="en-US" altLang="zh-CN" sz="1600" b="0" i="1" smtClean="0">
                                        <a:solidFill>
                                          <a:srgbClr val="FF0000"/>
                                        </a:solidFill>
                                        <a:latin typeface="Cambria Math" panose="02040503050406030204" pitchFamily="18" charset="0"/>
                                        <a:cs typeface="Times New Roman" panose="02020503050405090304" pitchFamily="18" charset="0"/>
                                      </a:rPr>
                                      <m:t>𝑘</m:t>
                                    </m:r>
                                  </m:e>
                                  <m:sub>
                                    <m:r>
                                      <a:rPr lang="en-US" altLang="zh-CN" sz="1600" b="0" i="1" smtClean="0">
                                        <a:solidFill>
                                          <a:srgbClr val="FF0000"/>
                                        </a:solidFill>
                                        <a:latin typeface="Cambria Math" panose="02040503050406030204" pitchFamily="18" charset="0"/>
                                        <a:cs typeface="Times New Roman" panose="02020503050405090304" pitchFamily="18" charset="0"/>
                                      </a:rPr>
                                      <m:t>4</m:t>
                                    </m:r>
                                  </m:sub>
                                  <m:sup>
                                    <m:sSub>
                                      <m:sSubPr>
                                        <m:ctrlPr>
                                          <a:rPr lang="en-US" altLang="zh-CN" sz="1600" b="0" i="1" smtClean="0">
                                            <a:solidFill>
                                              <a:srgbClr val="FF0000"/>
                                            </a:solidFill>
                                            <a:latin typeface="Cambria Math" panose="02040503050406030204" pitchFamily="18" charset="0"/>
                                            <a:cs typeface="Times New Roman" panose="02020503050405090304" pitchFamily="18" charset="0"/>
                                          </a:rPr>
                                        </m:ctrlPr>
                                      </m:sSubPr>
                                      <m:e>
                                        <m:r>
                                          <a:rPr lang="en-US" altLang="zh-CN" sz="1600" b="0" i="1" smtClean="0">
                                            <a:solidFill>
                                              <a:srgbClr val="FF0000"/>
                                            </a:solidFill>
                                            <a:latin typeface="Cambria Math" panose="02040503050406030204" pitchFamily="18" charset="0"/>
                                            <a:cs typeface="Times New Roman" panose="02020503050405090304" pitchFamily="18" charset="0"/>
                                          </a:rPr>
                                          <m:t>ℎ</m:t>
                                        </m:r>
                                      </m:e>
                                      <m:sub>
                                        <m:r>
                                          <a:rPr lang="en-US" altLang="zh-CN" sz="1600" b="0" i="1" smtClean="0">
                                            <a:solidFill>
                                              <a:srgbClr val="FF0000"/>
                                            </a:solidFill>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tc>
                    <a:tc>
                      <a:txBody>
                        <a:bodyPr/>
                        <a:lstStyle/>
                        <a:p>
                          <a:pPr algn="ctr"/>
                          <a:endParaRPr lang="zh-CN" altLang="en-US" sz="1600" dirty="0"/>
                        </a:p>
                      </a:txBody>
                      <a:tcPr/>
                    </a:tc>
                    <a:tc>
                      <a:txBody>
                        <a:bodyPr/>
                        <a:lstStyle/>
                        <a:p>
                          <a:pPr algn="ctr"/>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cs typeface="Times New Roman" panose="02020503050405090304" pitchFamily="18" charset="0"/>
                                      </a:rPr>
                                    </m:ctrlPr>
                                  </m:sSubSup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3</m:t>
                                    </m:r>
                                  </m:sub>
                                  <m:sup>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ℎ</m:t>
                                        </m:r>
                                      </m:e>
                                      <m:sub>
                                        <m:r>
                                          <a:rPr lang="en-US" altLang="zh-CN" sz="1600" b="0" i="1" smtClean="0">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cs typeface="Times New Roman" panose="02020503050405090304" pitchFamily="18" charset="0"/>
                                      </a:rPr>
                                    </m:ctrlPr>
                                  </m:sSubSup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1</m:t>
                                    </m:r>
                                  </m:sub>
                                  <m:sup>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ℎ</m:t>
                                        </m:r>
                                      </m:e>
                                      <m:sub>
                                        <m:r>
                                          <a:rPr lang="en-US" altLang="zh-CN" sz="1600" b="0" i="1" smtClean="0">
                                            <a:latin typeface="Cambria Math" panose="02040503050406030204" pitchFamily="18" charset="0"/>
                                            <a:cs typeface="Times New Roman" panose="02020503050405090304" pitchFamily="18" charset="0"/>
                                          </a:rPr>
                                          <m:t>2</m:t>
                                        </m:r>
                                      </m:sub>
                                    </m:sSub>
                                  </m:sup>
                                </m:sSubSup>
                              </m:oMath>
                            </m:oMathPara>
                          </a14:m>
                          <a:endParaRPr lang="zh-CN" altLang="en-US" sz="1600" dirty="0"/>
                        </a:p>
                      </a:txBody>
                      <a:tcPr/>
                    </a:tc>
                    <a:tc>
                      <a:txBody>
                        <a:bodyPr/>
                        <a:lstStyle/>
                        <a:p>
                          <a:pPr algn="ctr"/>
                          <a:endParaRPr lang="zh-CN" altLang="en-US" sz="1600" dirty="0"/>
                        </a:p>
                      </a:txBody>
                      <a:tcPr/>
                    </a:tc>
                  </a:tr>
                </a:tbl>
              </a:graphicData>
            </a:graphic>
          </p:graphicFrame>
        </mc:Choice>
        <mc:Fallback xmlns="">
          <p:graphicFrame>
            <p:nvGraphicFramePr>
              <p:cNvPr id="9" name="表格 8"/>
              <p:cNvGraphicFramePr>
                <a:graphicFrameLocks noGrp="1"/>
              </p:cNvGraphicFramePr>
              <p:nvPr/>
            </p:nvGraphicFramePr>
            <p:xfrm>
              <a:off x="7167051" y="4581730"/>
              <a:ext cx="4761421" cy="1058482"/>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rowSpan="2">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vMerge="1">
                      <a:tcPr/>
                    </a:tc>
                  </a:tr>
                  <a:tr h="382905">
                    <a:tc>
                      <a:txBody>
                        <a:bodyPr/>
                        <a:lstStyle/>
                        <a:p>
                          <a:endParaRPr lang="zh-CN"/>
                        </a:p>
                      </a:txBody>
                      <a:tcPr>
                        <a:blipFill>
                          <a:blip r:embed="rId5"/>
                        </a:blipFill>
                      </a:tcPr>
                    </a:tc>
                    <a:tc>
                      <a:txBody>
                        <a:bodyPr/>
                        <a:lstStyle/>
                        <a:p>
                          <a:endParaRPr lang="zh-CN"/>
                        </a:p>
                      </a:txBody>
                      <a:tcPr>
                        <a:blipFill>
                          <a:blip r:embed="rId5"/>
                        </a:blipFill>
                      </a:tcPr>
                    </a:tc>
                    <a:tc>
                      <a:txBody>
                        <a:bodyPr/>
                        <a:lstStyle/>
                        <a:p>
                          <a:pPr algn="ctr"/>
                          <a:endParaRPr lang="zh-CN" altLang="en-US" sz="1600" dirty="0"/>
                        </a:p>
                      </a:txBody>
                      <a:tcPr/>
                    </a:tc>
                    <a:tc>
                      <a:txBody>
                        <a:bodyPr/>
                        <a:lstStyle/>
                        <a:p>
                          <a:pPr algn="ctr"/>
                          <a:endParaRPr lang="zh-CN" altLang="en-US" sz="1600" dirty="0"/>
                        </a:p>
                      </a:txBody>
                      <a:tcPr/>
                    </a:tc>
                    <a:tc>
                      <a:txBody>
                        <a:bodyPr/>
                        <a:lstStyle/>
                        <a:p>
                          <a:endParaRPr lang="zh-CN"/>
                        </a:p>
                      </a:txBody>
                      <a:tcPr>
                        <a:blipFill>
                          <a:blip r:embed="rId5"/>
                        </a:blipFill>
                      </a:tcPr>
                    </a:tc>
                    <a:tc>
                      <a:txBody>
                        <a:bodyPr/>
                        <a:lstStyle/>
                        <a:p>
                          <a:endParaRPr lang="zh-CN"/>
                        </a:p>
                      </a:txBody>
                      <a:tcPr>
                        <a:blipFill>
                          <a:blip r:embed="rId5"/>
                        </a:blipFill>
                      </a:tcPr>
                    </a:tc>
                    <a:tc>
                      <a:txBody>
                        <a:bodyPr/>
                        <a:lstStyle/>
                        <a:p>
                          <a:pPr algn="ctr"/>
                          <a:endParaRPr lang="zh-CN" altLang="en-US" sz="1600"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nvGraphicFramePr>
            <p:xfrm>
              <a:off x="7167051" y="5743323"/>
              <a:ext cx="4761421" cy="1060450"/>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rowSpan="2">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vMerge="1">
                      <a:tcPr/>
                    </a:tc>
                  </a:tr>
                  <a:tr h="269613">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cs typeface="Times New Roman" panose="02020503050405090304" pitchFamily="18" charset="0"/>
                                      </a:rPr>
                                    </m:ctrlPr>
                                  </m:sSubSup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2</m:t>
                                    </m:r>
                                  </m:sub>
                                  <m:sup>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ℎ</m:t>
                                        </m:r>
                                      </m:e>
                                      <m:sub>
                                        <m:r>
                                          <a:rPr lang="en-US" altLang="zh-CN" sz="1600" b="0" i="1" smtClean="0">
                                            <a:latin typeface="Cambria Math" panose="02040503050406030204" pitchFamily="18" charset="0"/>
                                            <a:cs typeface="Times New Roman" panose="02020503050405090304" pitchFamily="18" charset="0"/>
                                          </a:rPr>
                                          <m:t>2</m:t>
                                        </m:r>
                                      </m:sub>
                                    </m:sSub>
                                  </m:sup>
                                </m:sSubSup>
                              </m:oMath>
                            </m:oMathPara>
                          </a14:m>
                          <a:endParaRPr lang="zh-CN" alt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cs typeface="Times New Roman" panose="02020503050405090304" pitchFamily="18" charset="0"/>
                                      </a:rPr>
                                    </m:ctrlPr>
                                  </m:sSubSup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4</m:t>
                                    </m:r>
                                  </m:sub>
                                  <m:sup>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ℎ</m:t>
                                        </m:r>
                                      </m:e>
                                      <m:sub>
                                        <m:r>
                                          <a:rPr lang="en-US" altLang="zh-CN" sz="1600" b="0" i="1" smtClean="0">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solidFill>
                                          <a:srgbClr val="FF0000"/>
                                        </a:solidFill>
                                        <a:latin typeface="Cambria Math" panose="02040503050406030204" pitchFamily="18" charset="0"/>
                                        <a:cs typeface="Times New Roman" panose="02020503050405090304" pitchFamily="18" charset="0"/>
                                      </a:rPr>
                                    </m:ctrlPr>
                                  </m:sSubSupPr>
                                  <m:e>
                                    <m:r>
                                      <a:rPr lang="en-US" altLang="zh-CN" sz="1600" b="0" i="1" smtClean="0">
                                        <a:solidFill>
                                          <a:srgbClr val="FF0000"/>
                                        </a:solidFill>
                                        <a:latin typeface="Cambria Math" panose="02040503050406030204" pitchFamily="18" charset="0"/>
                                        <a:cs typeface="Times New Roman" panose="02020503050405090304" pitchFamily="18" charset="0"/>
                                      </a:rPr>
                                      <m:t>𝑘</m:t>
                                    </m:r>
                                  </m:e>
                                  <m:sub>
                                    <m:r>
                                      <a:rPr lang="en-US" altLang="zh-CN" sz="1600" b="0" i="1" smtClean="0">
                                        <a:solidFill>
                                          <a:srgbClr val="FF0000"/>
                                        </a:solidFill>
                                        <a:latin typeface="Cambria Math" panose="02040503050406030204" pitchFamily="18" charset="0"/>
                                        <a:cs typeface="Times New Roman" panose="02020503050405090304" pitchFamily="18" charset="0"/>
                                      </a:rPr>
                                      <m:t>5</m:t>
                                    </m:r>
                                  </m:sub>
                                  <m:sup>
                                    <m:sSub>
                                      <m:sSubPr>
                                        <m:ctrlPr>
                                          <a:rPr lang="en-US" altLang="zh-CN" sz="1600" b="0" i="1" smtClean="0">
                                            <a:solidFill>
                                              <a:srgbClr val="FF0000"/>
                                            </a:solidFill>
                                            <a:latin typeface="Cambria Math" panose="02040503050406030204" pitchFamily="18" charset="0"/>
                                            <a:cs typeface="Times New Roman" panose="02020503050405090304" pitchFamily="18" charset="0"/>
                                          </a:rPr>
                                        </m:ctrlPr>
                                      </m:sSubPr>
                                      <m:e>
                                        <m:r>
                                          <a:rPr lang="en-US" altLang="zh-CN" sz="1600" b="0" i="1" smtClean="0">
                                            <a:solidFill>
                                              <a:srgbClr val="FF0000"/>
                                            </a:solidFill>
                                            <a:latin typeface="Cambria Math" panose="02040503050406030204" pitchFamily="18" charset="0"/>
                                            <a:cs typeface="Times New Roman" panose="02020503050405090304" pitchFamily="18" charset="0"/>
                                          </a:rPr>
                                          <m:t>ℎ</m:t>
                                        </m:r>
                                      </m:e>
                                      <m:sub>
                                        <m:r>
                                          <a:rPr lang="en-US" altLang="zh-CN" sz="1600" b="0" i="1" smtClean="0">
                                            <a:solidFill>
                                              <a:srgbClr val="FF0000"/>
                                            </a:solidFill>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cs typeface="Times New Roman" panose="02020503050405090304" pitchFamily="18" charset="0"/>
                                  </a:rPr>
                                  <m:t>⊥</m:t>
                                </m:r>
                              </m:oMath>
                            </m:oMathPara>
                          </a14:m>
                          <a:endParaRPr lang="zh-CN" alt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cs typeface="Times New Roman" panose="02020503050405090304" pitchFamily="18" charset="0"/>
                                      </a:rPr>
                                    </m:ctrlPr>
                                  </m:sSubSup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3</m:t>
                                    </m:r>
                                  </m:sub>
                                  <m:sup>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ℎ</m:t>
                                        </m:r>
                                      </m:e>
                                      <m:sub>
                                        <m:r>
                                          <a:rPr lang="en-US" altLang="zh-CN" sz="1600" b="0" i="1" smtClean="0">
                                            <a:latin typeface="Cambria Math" panose="02040503050406030204" pitchFamily="18" charset="0"/>
                                            <a:cs typeface="Times New Roman" panose="02020503050405090304" pitchFamily="18" charset="0"/>
                                          </a:rPr>
                                          <m:t>1</m:t>
                                        </m:r>
                                      </m:sub>
                                    </m:sSub>
                                  </m:sup>
                                </m:sSubSup>
                              </m:oMath>
                            </m:oMathPara>
                          </a14:m>
                          <a:endParaRPr lang="zh-CN" alt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cs typeface="Times New Roman" panose="02020503050405090304" pitchFamily="18" charset="0"/>
                                      </a:rPr>
                                    </m:ctrlPr>
                                  </m:sSubSup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1</m:t>
                                    </m:r>
                                  </m:sub>
                                  <m:sup>
                                    <m:sSub>
                                      <m:sSubPr>
                                        <m:ctrlPr>
                                          <a:rPr lang="en-US" altLang="zh-CN" sz="1600" b="0" i="1" smtClean="0">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ℎ</m:t>
                                        </m:r>
                                      </m:e>
                                      <m:sub>
                                        <m:r>
                                          <a:rPr lang="en-US" altLang="zh-CN" sz="1600" b="0" i="1" smtClean="0">
                                            <a:latin typeface="Cambria Math" panose="02040503050406030204" pitchFamily="18" charset="0"/>
                                            <a:cs typeface="Times New Roman" panose="02020503050405090304" pitchFamily="18" charset="0"/>
                                          </a:rPr>
                                          <m:t>2</m:t>
                                        </m:r>
                                      </m:sub>
                                    </m:sSub>
                                  </m:sup>
                                </m:sSubSup>
                              </m:oMath>
                            </m:oMathPara>
                          </a14:m>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cs typeface="Times New Roman" panose="02020503050405090304" pitchFamily="18" charset="0"/>
                                  </a:rPr>
                                  <m:t>⊥</m:t>
                                </m:r>
                              </m:oMath>
                            </m:oMathPara>
                          </a14:m>
                          <a:endParaRPr lang="zh-CN" altLang="en-US" sz="1600" dirty="0"/>
                        </a:p>
                      </a:txBody>
                      <a:tcPr anchor="ctr"/>
                    </a:tc>
                  </a:tr>
                </a:tbl>
              </a:graphicData>
            </a:graphic>
          </p:graphicFrame>
        </mc:Choice>
        <mc:Fallback xmlns="">
          <p:graphicFrame>
            <p:nvGraphicFramePr>
              <p:cNvPr id="10" name="表格 9"/>
              <p:cNvGraphicFramePr>
                <a:graphicFrameLocks noGrp="1"/>
              </p:cNvGraphicFramePr>
              <p:nvPr/>
            </p:nvGraphicFramePr>
            <p:xfrm>
              <a:off x="7167051" y="5743323"/>
              <a:ext cx="4761421" cy="1060450"/>
            </p:xfrm>
            <a:graphic>
              <a:graphicData uri="http://schemas.openxmlformats.org/drawingml/2006/table">
                <a:tbl>
                  <a:tblPr firstRow="1" bandRow="1">
                    <a:tableStyleId>{5940675A-B579-460E-94D1-54222C63F5DA}</a:tableStyleId>
                  </a:tblPr>
                  <a:tblGrid>
                    <a:gridCol w="680203"/>
                    <a:gridCol w="680203"/>
                    <a:gridCol w="680203"/>
                    <a:gridCol w="680203"/>
                    <a:gridCol w="680203"/>
                    <a:gridCol w="680203"/>
                    <a:gridCol w="680203"/>
                  </a:tblGrid>
                  <a:tr h="269613">
                    <a:tc gridSpan="6">
                      <a:txBody>
                        <a:bodyPr/>
                        <a:lstStyle/>
                        <a:p>
                          <a:pPr algn="ctr"/>
                          <a:r>
                            <a:rPr lang="en-US" altLang="zh-CN" sz="1600" dirty="0">
                              <a:latin typeface="Times New Roman" panose="02020503050405090304" pitchFamily="18" charset="0"/>
                              <a:cs typeface="Times New Roman" panose="02020503050405090304" pitchFamily="18" charset="0"/>
                            </a:rPr>
                            <a:t>Bin</a:t>
                          </a:r>
                          <a:endParaRPr lang="zh-CN" altLang="en-US" sz="1600" dirty="0">
                            <a:latin typeface="Times New Roman" panose="02020503050405090304" pitchFamily="18" charset="0"/>
                            <a:cs typeface="Times New Roman" panose="02020503050405090304" pitchFamily="18" charset="0"/>
                          </a:endParaRPr>
                        </a:p>
                      </a:txBody>
                      <a:tcPr/>
                    </a:tc>
                    <a:tc hMerge="1">
                      <a:tcPr/>
                    </a:tc>
                    <a:tc hMerge="1">
                      <a:tcPr/>
                    </a:tc>
                    <a:tc hMerge="1">
                      <a:tcPr/>
                    </a:tc>
                    <a:tc hMerge="1">
                      <a:tcPr/>
                    </a:tc>
                    <a:tc hMerge="1">
                      <a:tcPr/>
                    </a:tc>
                    <a:tc rowSpan="2">
                      <a:txBody>
                        <a:bodyPr/>
                        <a:lstStyle/>
                        <a:p>
                          <a:pPr algn="ctr"/>
                          <a:r>
                            <a:rPr lang="en-US" altLang="zh-CN" sz="1600" dirty="0">
                              <a:latin typeface="Times New Roman" panose="02020503050405090304" pitchFamily="18" charset="0"/>
                              <a:cs typeface="Times New Roman" panose="02020503050405090304" pitchFamily="18" charset="0"/>
                            </a:rPr>
                            <a:t>Stash</a:t>
                          </a:r>
                          <a:endParaRPr lang="zh-CN" altLang="en-US" sz="1600" dirty="0">
                            <a:latin typeface="Times New Roman" panose="02020503050405090304" pitchFamily="18" charset="0"/>
                            <a:cs typeface="Times New Roman" panose="02020503050405090304" pitchFamily="18" charset="0"/>
                          </a:endParaRPr>
                        </a:p>
                      </a:txBody>
                      <a:tcPr anchor="ctr"/>
                    </a:tc>
                  </a:tr>
                  <a:tr h="269613">
                    <a:tc>
                      <a:txBody>
                        <a:bodyPr/>
                        <a:lstStyle/>
                        <a:p>
                          <a:pPr algn="ctr"/>
                          <a:r>
                            <a:rPr lang="en-US" altLang="zh-CN" sz="1600" dirty="0">
                              <a:latin typeface="Times New Roman" panose="02020503050405090304" pitchFamily="18" charset="0"/>
                              <a:cs typeface="Times New Roman" panose="02020503050405090304" pitchFamily="18" charset="0"/>
                            </a:rPr>
                            <a:t>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5</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6</a:t>
                          </a:r>
                          <a:endParaRPr lang="zh-CN" altLang="en-US" sz="1600" dirty="0">
                            <a:latin typeface="Times New Roman" panose="02020503050405090304" pitchFamily="18" charset="0"/>
                            <a:cs typeface="Times New Roman" panose="02020503050405090304" pitchFamily="18" charset="0"/>
                          </a:endParaRPr>
                        </a:p>
                      </a:txBody>
                      <a:tcPr/>
                    </a:tc>
                    <a:tc vMerge="1">
                      <a:tcPr/>
                    </a:tc>
                  </a:tr>
                  <a:tr h="384810">
                    <a:tc>
                      <a:txBody>
                        <a:bodyPr/>
                        <a:lstStyle/>
                        <a:p>
                          <a:endParaRPr lang="zh-CN"/>
                        </a:p>
                      </a:txBody>
                      <a:tcPr anchor="ctr">
                        <a:blipFill>
                          <a:blip r:embed="rId6"/>
                        </a:blipFill>
                      </a:tcPr>
                    </a:tc>
                    <a:tc>
                      <a:txBody>
                        <a:bodyPr/>
                        <a:lstStyle/>
                        <a:p>
                          <a:endParaRPr lang="zh-CN"/>
                        </a:p>
                      </a:txBody>
                      <a:tcPr anchor="ctr">
                        <a:blipFill>
                          <a:blip r:embed="rId6"/>
                        </a:blipFill>
                      </a:tcPr>
                    </a:tc>
                    <a:tc>
                      <a:txBody>
                        <a:bodyPr/>
                        <a:lstStyle/>
                        <a:p>
                          <a:endParaRPr lang="zh-CN"/>
                        </a:p>
                      </a:txBody>
                      <a:tcPr anchor="ctr">
                        <a:blipFill>
                          <a:blip r:embed="rId6"/>
                        </a:blipFill>
                      </a:tcPr>
                    </a:tc>
                    <a:tc>
                      <a:txBody>
                        <a:bodyPr/>
                        <a:lstStyle/>
                        <a:p>
                          <a:endParaRPr lang="zh-CN"/>
                        </a:p>
                      </a:txBody>
                      <a:tcPr anchor="ctr">
                        <a:blipFill>
                          <a:blip r:embed="rId6"/>
                        </a:blipFill>
                      </a:tcPr>
                    </a:tc>
                    <a:tc>
                      <a:txBody>
                        <a:bodyPr/>
                        <a:lstStyle/>
                        <a:p>
                          <a:endParaRPr lang="zh-CN"/>
                        </a:p>
                      </a:txBody>
                      <a:tcPr anchor="ctr">
                        <a:blipFill>
                          <a:blip r:embed="rId6"/>
                        </a:blipFill>
                      </a:tcPr>
                    </a:tc>
                    <a:tc>
                      <a:txBody>
                        <a:bodyPr/>
                        <a:lstStyle/>
                        <a:p>
                          <a:endParaRPr lang="zh-CN"/>
                        </a:p>
                      </a:txBody>
                      <a:tcPr anchor="ctr">
                        <a:blipFill>
                          <a:blip r:embed="rId6"/>
                        </a:blipFill>
                      </a:tcPr>
                    </a:tc>
                    <a:tc>
                      <a:txBody>
                        <a:bodyPr/>
                        <a:lstStyle/>
                        <a:p>
                          <a:endParaRPr lang="zh-CN"/>
                        </a:p>
                      </a:txBody>
                      <a:tcPr anchor="ctr">
                        <a:blipFill>
                          <a:blip r:embed="rId6"/>
                        </a:blipFill>
                      </a:tcPr>
                    </a:tc>
                  </a:tr>
                </a:tbl>
              </a:graphicData>
            </a:graphic>
          </p:graphicFrame>
        </mc:Fallback>
      </mc:AlternateContent>
      <mc:AlternateContent xmlns:mc="http://schemas.openxmlformats.org/markup-compatibility/2006">
        <mc:Choice xmlns:a14="http://schemas.microsoft.com/office/drawing/2010/main" Requires="a14">
          <p:sp>
            <p:nvSpPr>
              <p:cNvPr id="11" name="矩形 10"/>
              <p:cNvSpPr/>
              <p:nvPr/>
            </p:nvSpPr>
            <p:spPr>
              <a:xfrm>
                <a:off x="6187442" y="1099587"/>
                <a:ext cx="969818" cy="1056957"/>
              </a:xfrm>
              <a:prstGeom prst="rect">
                <a:avLst/>
              </a:prstGeom>
            </p:spPr>
            <p:txBody>
              <a:bodyPr wrap="square" anchor="ctr" anchorCtr="1">
                <a:noAutofit/>
              </a:bodyPr>
              <a:lstStyle/>
              <a:p>
                <a:r>
                  <a:rPr lang="en-US" altLang="zh-CN" sz="1600" dirty="0">
                    <a:latin typeface="Times New Roman" panose="02020503050405090304" pitchFamily="18" charset="0"/>
                    <a:cs typeface="Times New Roman" panose="02020503050405090304" pitchFamily="18" charset="0"/>
                  </a:rPr>
                  <a:t>Insert</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sSub>
                      <m:sSubPr>
                        <m:ctrlPr>
                          <a:rPr lang="en-US" altLang="zh-CN" sz="1600" i="1">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i="1">
                            <a:latin typeface="Cambria Math" panose="02040503050406030204" pitchFamily="18" charset="0"/>
                            <a:cs typeface="Times New Roman" panose="02020503050405090304" pitchFamily="18" charset="0"/>
                          </a:rPr>
                          <m:t>1</m:t>
                        </m:r>
                      </m:sub>
                    </m:sSub>
                  </m:oMath>
                </a14:m>
                <a:r>
                  <a:rPr lang="zh-CN" altLang="en-US" sz="1600" dirty="0">
                    <a:latin typeface="Times New Roman" panose="02020503050405090304" pitchFamily="18" charset="0"/>
                    <a:cs typeface="Times New Roman" panose="02020503050405090304" pitchFamily="18" charset="0"/>
                  </a:rPr>
                  <a:t> </a:t>
                </a:r>
                <a:endParaRPr lang="zh-CN" altLang="en-US" sz="1600" dirty="0"/>
              </a:p>
            </p:txBody>
          </p:sp>
        </mc:Choice>
        <mc:Fallback>
          <p:sp>
            <p:nvSpPr>
              <p:cNvPr id="11" name="矩形 10"/>
              <p:cNvSpPr>
                <a:spLocks noRot="1" noChangeAspect="1" noMove="1" noResize="1" noEditPoints="1" noAdjustHandles="1" noChangeArrowheads="1" noChangeShapeType="1" noTextEdit="1"/>
              </p:cNvSpPr>
              <p:nvPr/>
            </p:nvSpPr>
            <p:spPr>
              <a:xfrm>
                <a:off x="6187442" y="1099587"/>
                <a:ext cx="969818" cy="1056957"/>
              </a:xfrm>
              <a:prstGeom prst="rect">
                <a:avLst/>
              </a:prstGeom>
              <a:blipFill rotWithShape="1">
                <a:blip r:embed="rId7"/>
                <a:stretch>
                  <a:fillRect t="-38" r="18"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6187442" y="2259815"/>
                <a:ext cx="969818" cy="1056957"/>
              </a:xfrm>
              <a:prstGeom prst="rect">
                <a:avLst/>
              </a:prstGeom>
            </p:spPr>
            <p:txBody>
              <a:bodyPr wrap="square" anchor="ctr" anchorCtr="1">
                <a:noAutofit/>
              </a:bodyPr>
              <a:lstStyle/>
              <a:p>
                <a:r>
                  <a:rPr lang="en-US" altLang="zh-CN" sz="1600" dirty="0">
                    <a:latin typeface="Times New Roman" panose="02020503050405090304" pitchFamily="18" charset="0"/>
                    <a:cs typeface="Times New Roman" panose="02020503050405090304" pitchFamily="18" charset="0"/>
                  </a:rPr>
                  <a:t>Insert</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sSub>
                      <m:sSubPr>
                        <m:ctrlPr>
                          <a:rPr lang="en-US" altLang="zh-CN" sz="1600" i="1">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2</m:t>
                        </m:r>
                      </m:sub>
                    </m:sSub>
                  </m:oMath>
                </a14:m>
                <a:r>
                  <a:rPr lang="zh-CN" altLang="en-US" sz="1600" dirty="0">
                    <a:latin typeface="Times New Roman" panose="02020503050405090304" pitchFamily="18" charset="0"/>
                    <a:cs typeface="Times New Roman" panose="02020503050405090304" pitchFamily="18" charset="0"/>
                  </a:rPr>
                  <a:t> </a:t>
                </a:r>
                <a:endParaRPr lang="zh-CN" altLang="en-US" sz="1600" dirty="0"/>
              </a:p>
            </p:txBody>
          </p:sp>
        </mc:Choice>
        <mc:Fallback>
          <p:sp>
            <p:nvSpPr>
              <p:cNvPr id="12" name="矩形 11"/>
              <p:cNvSpPr>
                <a:spLocks noRot="1" noChangeAspect="1" noMove="1" noResize="1" noEditPoints="1" noAdjustHandles="1" noChangeArrowheads="1" noChangeShapeType="1" noTextEdit="1"/>
              </p:cNvSpPr>
              <p:nvPr/>
            </p:nvSpPr>
            <p:spPr>
              <a:xfrm>
                <a:off x="6187442" y="2259815"/>
                <a:ext cx="969818" cy="1056957"/>
              </a:xfrm>
              <a:prstGeom prst="rect">
                <a:avLst/>
              </a:prstGeom>
              <a:blipFill rotWithShape="1">
                <a:blip r:embed="rId8"/>
                <a:stretch>
                  <a:fillRect t="-46" r="18"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6187442" y="3420043"/>
                <a:ext cx="969818" cy="1056957"/>
              </a:xfrm>
              <a:prstGeom prst="rect">
                <a:avLst/>
              </a:prstGeom>
            </p:spPr>
            <p:txBody>
              <a:bodyPr wrap="square" anchor="ctr" anchorCtr="1">
                <a:noAutofit/>
              </a:bodyPr>
              <a:lstStyle/>
              <a:p>
                <a:r>
                  <a:rPr lang="en-US" altLang="zh-CN" sz="1600" dirty="0">
                    <a:latin typeface="Times New Roman" panose="02020503050405090304" pitchFamily="18" charset="0"/>
                    <a:cs typeface="Times New Roman" panose="02020503050405090304" pitchFamily="18" charset="0"/>
                  </a:rPr>
                  <a:t>Insert</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sSub>
                      <m:sSubPr>
                        <m:ctrlPr>
                          <a:rPr lang="en-US" altLang="zh-CN" sz="1600" i="1">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3</m:t>
                        </m:r>
                      </m:sub>
                    </m:sSub>
                  </m:oMath>
                </a14:m>
                <a:r>
                  <a:rPr lang="zh-CN" altLang="en-US" sz="1600" dirty="0">
                    <a:latin typeface="Times New Roman" panose="02020503050405090304" pitchFamily="18" charset="0"/>
                    <a:cs typeface="Times New Roman" panose="02020503050405090304" pitchFamily="18" charset="0"/>
                  </a:rPr>
                  <a:t> </a:t>
                </a:r>
                <a:endParaRPr lang="zh-CN" altLang="en-US" sz="1600" dirty="0"/>
              </a:p>
            </p:txBody>
          </p:sp>
        </mc:Choice>
        <mc:Fallback>
          <p:sp>
            <p:nvSpPr>
              <p:cNvPr id="13" name="矩形 12"/>
              <p:cNvSpPr>
                <a:spLocks noRot="1" noChangeAspect="1" noMove="1" noResize="1" noEditPoints="1" noAdjustHandles="1" noChangeArrowheads="1" noChangeShapeType="1" noTextEdit="1"/>
              </p:cNvSpPr>
              <p:nvPr/>
            </p:nvSpPr>
            <p:spPr>
              <a:xfrm>
                <a:off x="6187442" y="3420043"/>
                <a:ext cx="969818" cy="1056957"/>
              </a:xfrm>
              <a:prstGeom prst="rect">
                <a:avLst/>
              </a:prstGeom>
              <a:blipFill rotWithShape="1">
                <a:blip r:embed="rId9"/>
                <a:stretch>
                  <a:fillRect t="-54" r="18"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6187442" y="4580271"/>
                <a:ext cx="969818" cy="1056957"/>
              </a:xfrm>
              <a:prstGeom prst="rect">
                <a:avLst/>
              </a:prstGeom>
            </p:spPr>
            <p:txBody>
              <a:bodyPr wrap="square" anchor="ctr" anchorCtr="1">
                <a:noAutofit/>
              </a:bodyPr>
              <a:lstStyle/>
              <a:p>
                <a:r>
                  <a:rPr lang="en-US" altLang="zh-CN" sz="1600" dirty="0">
                    <a:latin typeface="Times New Roman" panose="02020503050405090304" pitchFamily="18" charset="0"/>
                    <a:cs typeface="Times New Roman" panose="02020503050405090304" pitchFamily="18" charset="0"/>
                  </a:rPr>
                  <a:t>Insert</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sSub>
                      <m:sSubPr>
                        <m:ctrlPr>
                          <a:rPr lang="en-US" altLang="zh-CN" sz="1600" i="1">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4</m:t>
                        </m:r>
                      </m:sub>
                    </m:sSub>
                  </m:oMath>
                </a14:m>
                <a:r>
                  <a:rPr lang="zh-CN" altLang="en-US" sz="1600" dirty="0">
                    <a:latin typeface="Times New Roman" panose="02020503050405090304" pitchFamily="18" charset="0"/>
                    <a:cs typeface="Times New Roman" panose="02020503050405090304" pitchFamily="18" charset="0"/>
                  </a:rPr>
                  <a:t> </a:t>
                </a:r>
                <a:endParaRPr lang="zh-CN" altLang="en-US" sz="1600" dirty="0"/>
              </a:p>
            </p:txBody>
          </p:sp>
        </mc:Choice>
        <mc:Fallback>
          <p:sp>
            <p:nvSpPr>
              <p:cNvPr id="14" name="矩形 13"/>
              <p:cNvSpPr>
                <a:spLocks noRot="1" noChangeAspect="1" noMove="1" noResize="1" noEditPoints="1" noAdjustHandles="1" noChangeArrowheads="1" noChangeShapeType="1" noTextEdit="1"/>
              </p:cNvSpPr>
              <p:nvPr/>
            </p:nvSpPr>
            <p:spPr>
              <a:xfrm>
                <a:off x="6187442" y="4580271"/>
                <a:ext cx="969818" cy="1056957"/>
              </a:xfrm>
              <a:prstGeom prst="rect">
                <a:avLst/>
              </a:prstGeom>
              <a:blipFill rotWithShape="1">
                <a:blip r:embed="rId10"/>
                <a:stretch>
                  <a:fillRect t="-2" r="18"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6187442" y="5740499"/>
                <a:ext cx="969818" cy="1056957"/>
              </a:xfrm>
              <a:prstGeom prst="rect">
                <a:avLst/>
              </a:prstGeom>
            </p:spPr>
            <p:txBody>
              <a:bodyPr wrap="square" anchor="ctr" anchorCtr="1">
                <a:noAutofit/>
              </a:bodyPr>
              <a:lstStyle/>
              <a:p>
                <a:r>
                  <a:rPr lang="en-US" altLang="zh-CN" sz="1600" dirty="0">
                    <a:latin typeface="Times New Roman" panose="02020503050405090304" pitchFamily="18" charset="0"/>
                    <a:cs typeface="Times New Roman" panose="02020503050405090304" pitchFamily="18" charset="0"/>
                  </a:rPr>
                  <a:t>Insert</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sSub>
                      <m:sSubPr>
                        <m:ctrlPr>
                          <a:rPr lang="en-US" altLang="zh-CN" sz="1600" i="1">
                            <a:latin typeface="Cambria Math" panose="02040503050406030204" pitchFamily="18" charset="0"/>
                            <a:cs typeface="Times New Roman" panose="02020503050405090304" pitchFamily="18" charset="0"/>
                          </a:rPr>
                        </m:ctrlPr>
                      </m:sSubPr>
                      <m:e>
                        <m:r>
                          <a:rPr lang="en-US" altLang="zh-CN" sz="1600" b="0" i="1" smtClean="0">
                            <a:latin typeface="Cambria Math" panose="02040503050406030204" pitchFamily="18" charset="0"/>
                            <a:cs typeface="Times New Roman" panose="02020503050405090304" pitchFamily="18" charset="0"/>
                          </a:rPr>
                          <m:t>𝑘</m:t>
                        </m:r>
                      </m:e>
                      <m:sub>
                        <m:r>
                          <a:rPr lang="en-US" altLang="zh-CN" sz="1600" b="0" i="1" smtClean="0">
                            <a:latin typeface="Cambria Math" panose="02040503050406030204" pitchFamily="18" charset="0"/>
                            <a:cs typeface="Times New Roman" panose="02020503050405090304" pitchFamily="18" charset="0"/>
                          </a:rPr>
                          <m:t>5</m:t>
                        </m:r>
                      </m:sub>
                    </m:sSub>
                  </m:oMath>
                </a14:m>
                <a:r>
                  <a:rPr lang="zh-CN" altLang="en-US" sz="1600" dirty="0">
                    <a:latin typeface="Times New Roman" panose="02020503050405090304" pitchFamily="18" charset="0"/>
                    <a:cs typeface="Times New Roman" panose="02020503050405090304" pitchFamily="18" charset="0"/>
                  </a:rPr>
                  <a:t> </a:t>
                </a:r>
                <a:endParaRPr lang="zh-CN" altLang="en-US" sz="1600" dirty="0"/>
              </a:p>
            </p:txBody>
          </p:sp>
        </mc:Choice>
        <mc:Fallback>
          <p:sp>
            <p:nvSpPr>
              <p:cNvPr id="15" name="矩形 14"/>
              <p:cNvSpPr>
                <a:spLocks noRot="1" noChangeAspect="1" noMove="1" noResize="1" noEditPoints="1" noAdjustHandles="1" noChangeArrowheads="1" noChangeShapeType="1" noTextEdit="1"/>
              </p:cNvSpPr>
              <p:nvPr/>
            </p:nvSpPr>
            <p:spPr>
              <a:xfrm>
                <a:off x="6187442" y="5740499"/>
                <a:ext cx="969818" cy="1056957"/>
              </a:xfrm>
              <a:prstGeom prst="rect">
                <a:avLst/>
              </a:prstGeom>
              <a:blipFill rotWithShape="1">
                <a:blip r:embed="rId11"/>
                <a:stretch>
                  <a:fillRect t="-9" r="18"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263525" y="1516431"/>
                <a:ext cx="5832475" cy="417422"/>
              </a:xfrm>
              <a:prstGeom prst="rect">
                <a:avLst/>
              </a:prstGeom>
            </p:spPr>
            <p:txBody>
              <a:bodyPr wrap="square">
                <a:spAutoFit/>
              </a:bodyPr>
              <a:lstStyle/>
              <a:p>
                <a:pPr>
                  <a:lnSpc>
                    <a:spcPct val="150000"/>
                  </a:lnSpc>
                </a:pPr>
                <a:r>
                  <a:rPr lang="en-US" altLang="zh-CN" sz="1600" dirty="0">
                    <a:latin typeface="Times New Roman" panose="02020503050405090304" pitchFamily="18" charset="0"/>
                    <a:cs typeface="Times New Roman" panose="02020503050405090304" pitchFamily="18" charset="0"/>
                  </a:rPr>
                  <a:t>Assume</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b="0" i="1" smtClean="0">
                        <a:latin typeface="Cambria Math" panose="02040503050406030204" pitchFamily="18" charset="0"/>
                        <a:cs typeface="Times New Roman" panose="02020503050405090304" pitchFamily="18" charset="0"/>
                      </a:rPr>
                      <m:t>𝜅</m:t>
                    </m:r>
                    <m:r>
                      <a:rPr lang="en-US" altLang="zh-CN" sz="1600" b="0" i="1" smtClean="0">
                        <a:latin typeface="Cambria Math" panose="02040503050406030204" pitchFamily="18" charset="0"/>
                        <a:cs typeface="Times New Roman" panose="02020503050405090304" pitchFamily="18" charset="0"/>
                      </a:rPr>
                      <m:t>=</m:t>
                    </m:r>
                    <m:r>
                      <a:rPr lang="en-US" altLang="zh-CN" sz="1600" b="0" i="1" smtClean="0">
                        <a:latin typeface="Cambria Math" panose="02040503050406030204" pitchFamily="18" charset="0"/>
                        <a:cs typeface="Times New Roman" panose="02020503050405090304" pitchFamily="18" charset="0"/>
                      </a:rPr>
                      <m:t>3</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hash</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functions,</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b="0" i="1" dirty="0" smtClean="0">
                        <a:latin typeface="Cambria Math" panose="02040503050406030204" pitchFamily="18" charset="0"/>
                        <a:cs typeface="Times New Roman" panose="02020503050405090304" pitchFamily="18" charset="0"/>
                      </a:rPr>
                      <m:t>𝑚</m:t>
                    </m:r>
                    <m:r>
                      <a:rPr lang="en-US" altLang="zh-CN" sz="1600" i="1" dirty="0">
                        <a:latin typeface="Cambria Math" panose="02040503050406030204" pitchFamily="18" charset="0"/>
                        <a:cs typeface="Times New Roman" panose="02020503050405090304" pitchFamily="18" charset="0"/>
                      </a:rPr>
                      <m:t>=</m:t>
                    </m:r>
                    <m:r>
                      <a:rPr lang="en-US" altLang="zh-CN" sz="1600" i="1" dirty="0">
                        <a:latin typeface="Cambria Math" panose="02040503050406030204" pitchFamily="18" charset="0"/>
                        <a:cs typeface="Times New Roman" panose="02020503050405090304" pitchFamily="18" charset="0"/>
                      </a:rPr>
                      <m:t>6</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bins,</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insert</a:t>
                </a:r>
                <a:r>
                  <a:rPr lang="zh-CN" altLang="en-US" sz="1600" dirty="0">
                    <a:latin typeface="Times New Roman" panose="02020503050405090304" pitchFamily="18" charset="0"/>
                    <a:cs typeface="Times New Roman" panose="02020503050405090304" pitchFamily="18" charset="0"/>
                  </a:rPr>
                  <a:t> </a:t>
                </a:r>
                <a14:m>
                  <m:oMath xmlns:m="http://schemas.openxmlformats.org/officeDocument/2006/math">
                    <m:r>
                      <a:rPr lang="en-US" altLang="zh-CN" sz="1600" i="1">
                        <a:latin typeface="Cambria Math" panose="02040503050406030204" pitchFamily="18" charset="0"/>
                        <a:cs typeface="Times New Roman" panose="02020503050405090304" pitchFamily="18" charset="0"/>
                      </a:rPr>
                      <m:t>𝑛</m:t>
                    </m:r>
                    <m:r>
                      <a:rPr lang="en-US" altLang="zh-CN" sz="1600" i="1">
                        <a:latin typeface="Cambria Math" panose="02040503050406030204" pitchFamily="18" charset="0"/>
                        <a:cs typeface="Times New Roman" panose="02020503050405090304" pitchFamily="18" charset="0"/>
                      </a:rPr>
                      <m:t>=</m:t>
                    </m:r>
                    <m:r>
                      <a:rPr lang="en-US" altLang="zh-CN" sz="1600" i="1">
                        <a:latin typeface="Cambria Math" panose="02040503050406030204" pitchFamily="18" charset="0"/>
                        <a:cs typeface="Times New Roman" panose="02020503050405090304" pitchFamily="18" charset="0"/>
                      </a:rPr>
                      <m:t>5</m:t>
                    </m:r>
                  </m:oMath>
                </a14:m>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items.</a:t>
                </a:r>
                <a:endParaRPr lang="en-US" altLang="zh-CN" sz="1600" dirty="0">
                  <a:latin typeface="Times New Roman" panose="02020503050405090304" pitchFamily="18" charset="0"/>
                  <a:cs typeface="Times New Roman" panose="02020503050405090304" pitchFamily="18" charset="0"/>
                </a:endParaRPr>
              </a:p>
            </p:txBody>
          </p:sp>
        </mc:Choice>
        <mc:Fallback>
          <p:sp>
            <p:nvSpPr>
              <p:cNvPr id="16" name="矩形 15"/>
              <p:cNvSpPr>
                <a:spLocks noRot="1" noChangeAspect="1" noMove="1" noResize="1" noEditPoints="1" noAdjustHandles="1" noChangeArrowheads="1" noChangeShapeType="1" noTextEdit="1"/>
              </p:cNvSpPr>
              <p:nvPr/>
            </p:nvSpPr>
            <p:spPr>
              <a:xfrm>
                <a:off x="263525" y="1516431"/>
                <a:ext cx="5832475" cy="417422"/>
              </a:xfrm>
              <a:prstGeom prst="rect">
                <a:avLst/>
              </a:prstGeom>
              <a:blipFill rotWithShape="1">
                <a:blip r:embed="rId12"/>
                <a:stretch>
                  <a:fillRect t="-12" b="-136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263524" y="3587212"/>
                <a:ext cx="5832475" cy="3116815"/>
              </a:xfrm>
              <a:prstGeom prst="rect">
                <a:avLst/>
              </a:prstGeom>
            </p:spPr>
            <p:txBody>
              <a:bodyPr wrap="square">
                <a:spAutoFit/>
              </a:bodyPr>
              <a:lstStyle/>
              <a:p>
                <a:pPr>
                  <a:lnSpc>
                    <a:spcPct val="150000"/>
                  </a:lnSpc>
                </a:pPr>
                <a:r>
                  <a:rPr lang="en-US" altLang="zh-CN" b="1" dirty="0">
                    <a:latin typeface="Times New Roman" panose="02020503050405090304" pitchFamily="18" charset="0"/>
                    <a:ea typeface="微软雅黑" charset="-122"/>
                    <a:cs typeface="Times New Roman" panose="02020503050405090304" pitchFamily="18" charset="0"/>
                  </a:rPr>
                  <a:t>Recall</a:t>
                </a:r>
                <a:r>
                  <a:rPr lang="zh-CN" altLang="en-US" b="1" dirty="0">
                    <a:latin typeface="Times New Roman" panose="02020503050405090304" pitchFamily="18" charset="0"/>
                    <a:ea typeface="微软雅黑" charset="-122"/>
                    <a:cs typeface="Times New Roman" panose="02020503050405090304" pitchFamily="18" charset="0"/>
                  </a:rPr>
                  <a:t> </a:t>
                </a:r>
                <a:r>
                  <a:rPr lang="en-US" altLang="zh-CN" b="1" dirty="0">
                    <a:latin typeface="Times New Roman" panose="02020503050405090304" pitchFamily="18" charset="0"/>
                    <a:ea typeface="微软雅黑" charset="-122"/>
                    <a:cs typeface="Times New Roman" panose="02020503050405090304" pitchFamily="18" charset="0"/>
                  </a:rPr>
                  <a:t>Insertion</a:t>
                </a:r>
                <a:r>
                  <a:rPr lang="zh-CN" altLang="en-US" b="1" dirty="0">
                    <a:latin typeface="Times New Roman" panose="02020503050405090304" pitchFamily="18" charset="0"/>
                    <a:ea typeface="微软雅黑" charset="-122"/>
                    <a:cs typeface="Times New Roman" panose="02020503050405090304" pitchFamily="18" charset="0"/>
                  </a:rPr>
                  <a:t> </a:t>
                </a:r>
                <a:r>
                  <a:rPr lang="en-US" altLang="zh-CN" b="1" dirty="0">
                    <a:latin typeface="Times New Roman" panose="02020503050405090304" pitchFamily="18" charset="0"/>
                    <a:ea typeface="微软雅黑" charset="-122"/>
                    <a:cs typeface="Times New Roman" panose="02020503050405090304" pitchFamily="18" charset="0"/>
                  </a:rPr>
                  <a:t>Procedure</a:t>
                </a:r>
                <a:endParaRPr lang="en-US" altLang="zh-CN" b="1" dirty="0">
                  <a:latin typeface="Times New Roman" panose="02020503050405090304" pitchFamily="18" charset="0"/>
                  <a:ea typeface="微软雅黑" charset="-122"/>
                  <a:cs typeface="Times New Roman" panose="02020503050405090304" pitchFamily="18" charset="0"/>
                </a:endParaRPr>
              </a:p>
              <a:p>
                <a:pPr marL="342900" indent="-342900">
                  <a:lnSpc>
                    <a:spcPct val="150000"/>
                  </a:lnSpc>
                  <a:buFont typeface="+mj-lt"/>
                  <a:buAutoNum type="arabicPeriod"/>
                </a:pPr>
                <a:r>
                  <a:rPr lang="en-US" altLang="zh-CN" sz="1600" dirty="0">
                    <a:latin typeface="Times New Roman" panose="02020503050405090304" pitchFamily="18" charset="0"/>
                    <a:ea typeface="微软雅黑" charset="-122"/>
                    <a:cs typeface="Times New Roman" panose="02020503050405090304" pitchFamily="18" charset="0"/>
                  </a:rPr>
                  <a:t>An element </a:t>
                </a:r>
                <a14:m>
                  <m:oMath xmlns:m="http://schemas.openxmlformats.org/officeDocument/2006/math">
                    <m:r>
                      <a:rPr lang="en-US" altLang="zh-CN" sz="1600" i="1" dirty="0">
                        <a:latin typeface="Cambria Math" panose="02040503050406030204" pitchFamily="18" charset="0"/>
                        <a:ea typeface="微软雅黑" charset="-122"/>
                        <a:cs typeface="Times New Roman" panose="02020503050405090304" pitchFamily="18" charset="0"/>
                      </a:rPr>
                      <m:t>𝑒</m:t>
                    </m:r>
                  </m:oMath>
                </a14:m>
                <a:r>
                  <a:rPr lang="en-US" altLang="zh-CN" sz="1600" dirty="0">
                    <a:latin typeface="Times New Roman" panose="02020503050405090304" pitchFamily="18" charset="0"/>
                    <a:ea typeface="微软雅黑" charset="-122"/>
                    <a:cs typeface="Times New Roman" panose="02020503050405090304" pitchFamily="18" charset="0"/>
                  </a:rPr>
                  <a:t> is inserted into a bin </a:t>
                </a:r>
                <a14:m>
                  <m:oMath xmlns:m="http://schemas.openxmlformats.org/officeDocument/2006/math">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a:latin typeface="Cambria Math" panose="02040503050406030204" pitchFamily="18" charset="0"/>
                            <a:ea typeface="微软雅黑" charset="-122"/>
                            <a:cs typeface="Times New Roman" panose="02020503050405090304" pitchFamily="18" charset="0"/>
                          </a:rPr>
                          <m:t>𝐵</m:t>
                        </m:r>
                      </m:e>
                      <m:sub>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a:latin typeface="Cambria Math" panose="02040503050406030204" pitchFamily="18" charset="0"/>
                                <a:ea typeface="微软雅黑" charset="-122"/>
                                <a:cs typeface="Times New Roman" panose="02020503050405090304" pitchFamily="18" charset="0"/>
                              </a:rPr>
                              <m:t>ℎ</m:t>
                            </m:r>
                          </m:e>
                          <m:sub>
                            <m:r>
                              <a:rPr lang="en-US" altLang="zh-CN" sz="1600" i="1" dirty="0">
                                <a:latin typeface="Cambria Math" panose="02040503050406030204" pitchFamily="18" charset="0"/>
                                <a:ea typeface="微软雅黑" charset="-122"/>
                                <a:cs typeface="Times New Roman" panose="02020503050405090304" pitchFamily="18" charset="0"/>
                              </a:rPr>
                              <m:t>1</m:t>
                            </m:r>
                          </m:sub>
                        </m:sSub>
                      </m:sub>
                    </m:sSub>
                    <m:d>
                      <m:dPr>
                        <m:ctrlPr>
                          <a:rPr lang="en-US" altLang="zh-CN" sz="1600" i="1" dirty="0">
                            <a:latin typeface="Cambria Math" panose="02040503050406030204" pitchFamily="18" charset="0"/>
                            <a:ea typeface="微软雅黑" charset="-122"/>
                            <a:cs typeface="Times New Roman" panose="02020503050405090304" pitchFamily="18" charset="0"/>
                          </a:rPr>
                        </m:ctrlPr>
                      </m:dPr>
                      <m:e>
                        <m:r>
                          <a:rPr lang="en-US" altLang="zh-CN" sz="1600" i="1" dirty="0">
                            <a:latin typeface="Cambria Math" panose="02040503050406030204" pitchFamily="18" charset="0"/>
                            <a:ea typeface="微软雅黑" charset="-122"/>
                            <a:cs typeface="Times New Roman" panose="02020503050405090304" pitchFamily="18" charset="0"/>
                          </a:rPr>
                          <m:t>𝑒</m:t>
                        </m:r>
                      </m:e>
                    </m:d>
                  </m:oMath>
                </a14:m>
                <a:r>
                  <a:rPr lang="en-US" altLang="zh-CN" sz="1600" dirty="0">
                    <a:latin typeface="Times New Roman" panose="02020503050405090304" pitchFamily="18" charset="0"/>
                    <a:ea typeface="微软雅黑" charset="-122"/>
                    <a:cs typeface="Times New Roman" panose="02020503050405090304" pitchFamily="18" charset="0"/>
                  </a:rPr>
                  <a:t>.</a:t>
                </a:r>
                <a:endParaRPr lang="en-US" altLang="zh-CN" sz="1600" dirty="0">
                  <a:latin typeface="Times New Roman" panose="02020503050405090304" pitchFamily="18" charset="0"/>
                  <a:ea typeface="微软雅黑" charset="-122"/>
                  <a:cs typeface="Times New Roman" panose="02020503050405090304" pitchFamily="18" charset="0"/>
                </a:endParaRPr>
              </a:p>
              <a:p>
                <a:pPr marL="342900" indent="-342900">
                  <a:lnSpc>
                    <a:spcPct val="150000"/>
                  </a:lnSpc>
                  <a:buFont typeface="+mj-lt"/>
                  <a:buAutoNum type="arabicPeriod"/>
                </a:pPr>
                <a:r>
                  <a:rPr lang="en-US" altLang="zh-CN" sz="1600" dirty="0">
                    <a:latin typeface="Times New Roman" panose="02020503050405090304" pitchFamily="18" charset="0"/>
                    <a:ea typeface="微软雅黑" charset="-122"/>
                    <a:cs typeface="Times New Roman" panose="02020503050405090304" pitchFamily="18" charset="0"/>
                  </a:rPr>
                  <a:t>Any prior contents </a:t>
                </a:r>
                <a14:m>
                  <m:oMath xmlns:m="http://schemas.openxmlformats.org/officeDocument/2006/math">
                    <m:r>
                      <a:rPr lang="en-US" altLang="zh-CN" sz="1600" i="1" dirty="0">
                        <a:latin typeface="Cambria Math" panose="02040503050406030204" pitchFamily="18" charset="0"/>
                        <a:ea typeface="微软雅黑" charset="-122"/>
                        <a:cs typeface="Times New Roman" panose="02020503050405090304" pitchFamily="18" charset="0"/>
                      </a:rPr>
                      <m:t>𝑜</m:t>
                    </m:r>
                  </m:oMath>
                </a14:m>
                <a:r>
                  <a:rPr lang="en-US" altLang="zh-CN" sz="1600" dirty="0">
                    <a:latin typeface="Times New Roman" panose="02020503050405090304" pitchFamily="18" charset="0"/>
                    <a:ea typeface="微软雅黑" charset="-122"/>
                    <a:cs typeface="Times New Roman" panose="02020503050405090304" pitchFamily="18" charset="0"/>
                  </a:rPr>
                  <a:t> of </a:t>
                </a:r>
                <a14:m>
                  <m:oMath xmlns:m="http://schemas.openxmlformats.org/officeDocument/2006/math">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a:latin typeface="Cambria Math" panose="02040503050406030204" pitchFamily="18" charset="0"/>
                            <a:ea typeface="微软雅黑" charset="-122"/>
                            <a:cs typeface="Times New Roman" panose="02020503050405090304" pitchFamily="18" charset="0"/>
                          </a:rPr>
                          <m:t>𝐵</m:t>
                        </m:r>
                      </m:e>
                      <m:sub>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a:latin typeface="Cambria Math" panose="02040503050406030204" pitchFamily="18" charset="0"/>
                                <a:ea typeface="微软雅黑" charset="-122"/>
                                <a:cs typeface="Times New Roman" panose="02020503050405090304" pitchFamily="18" charset="0"/>
                              </a:rPr>
                              <m:t>ℎ</m:t>
                            </m:r>
                          </m:e>
                          <m:sub>
                            <m:r>
                              <a:rPr lang="en-US" altLang="zh-CN" sz="1600" i="1" dirty="0">
                                <a:latin typeface="Cambria Math" panose="02040503050406030204" pitchFamily="18" charset="0"/>
                                <a:ea typeface="微软雅黑" charset="-122"/>
                                <a:cs typeface="Times New Roman" panose="02020503050405090304" pitchFamily="18" charset="0"/>
                              </a:rPr>
                              <m:t>1</m:t>
                            </m:r>
                          </m:sub>
                        </m:sSub>
                      </m:sub>
                    </m:sSub>
                    <m:d>
                      <m:dPr>
                        <m:ctrlPr>
                          <a:rPr lang="en-US" altLang="zh-CN" sz="1600" i="1" dirty="0">
                            <a:latin typeface="Cambria Math" panose="02040503050406030204" pitchFamily="18" charset="0"/>
                            <a:ea typeface="微软雅黑" charset="-122"/>
                            <a:cs typeface="Times New Roman" panose="02020503050405090304" pitchFamily="18" charset="0"/>
                          </a:rPr>
                        </m:ctrlPr>
                      </m:dPr>
                      <m:e>
                        <m:r>
                          <a:rPr lang="en-US" altLang="zh-CN" sz="1600" i="1" dirty="0">
                            <a:latin typeface="Cambria Math" panose="02040503050406030204" pitchFamily="18" charset="0"/>
                            <a:ea typeface="微软雅黑" charset="-122"/>
                            <a:cs typeface="Times New Roman" panose="02020503050405090304" pitchFamily="18" charset="0"/>
                          </a:rPr>
                          <m:t>𝑒</m:t>
                        </m:r>
                      </m:e>
                    </m:d>
                  </m:oMath>
                </a14:m>
                <a:r>
                  <a:rPr lang="en-US" altLang="zh-CN" sz="1600" dirty="0">
                    <a:latin typeface="Times New Roman" panose="02020503050405090304" pitchFamily="18" charset="0"/>
                    <a:ea typeface="微软雅黑" charset="-122"/>
                    <a:cs typeface="Times New Roman" panose="02020503050405090304" pitchFamily="18" charset="0"/>
                  </a:rPr>
                  <a:t> are evicted to a new bin </a:t>
                </a:r>
                <a14:m>
                  <m:oMath xmlns:m="http://schemas.openxmlformats.org/officeDocument/2006/math">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a:latin typeface="Cambria Math" panose="02040503050406030204" pitchFamily="18" charset="0"/>
                            <a:ea typeface="微软雅黑" charset="-122"/>
                            <a:cs typeface="Times New Roman" panose="02020503050405090304" pitchFamily="18" charset="0"/>
                          </a:rPr>
                          <m:t>𝐵</m:t>
                        </m:r>
                      </m:e>
                      <m:sub>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err="1">
                                <a:latin typeface="Cambria Math" panose="02040503050406030204" pitchFamily="18" charset="0"/>
                                <a:ea typeface="微软雅黑" charset="-122"/>
                                <a:cs typeface="Times New Roman" panose="02020503050405090304" pitchFamily="18" charset="0"/>
                              </a:rPr>
                              <m:t>ℎ</m:t>
                            </m:r>
                          </m:e>
                          <m:sub>
                            <m:r>
                              <a:rPr lang="en-US" altLang="zh-CN" sz="1600" i="1" dirty="0">
                                <a:latin typeface="Cambria Math" panose="02040503050406030204" pitchFamily="18" charset="0"/>
                                <a:ea typeface="微软雅黑" charset="-122"/>
                                <a:cs typeface="Times New Roman" panose="02020503050405090304" pitchFamily="18" charset="0"/>
                              </a:rPr>
                              <m:t>𝑖</m:t>
                            </m:r>
                          </m:sub>
                        </m:sSub>
                        <m:d>
                          <m:dPr>
                            <m:ctrlPr>
                              <a:rPr lang="en-US" altLang="zh-CN" sz="1600" i="1" dirty="0">
                                <a:latin typeface="Cambria Math" panose="02040503050406030204" pitchFamily="18" charset="0"/>
                                <a:ea typeface="微软雅黑" charset="-122"/>
                                <a:cs typeface="Times New Roman" panose="02020503050405090304" pitchFamily="18" charset="0"/>
                              </a:rPr>
                            </m:ctrlPr>
                          </m:dPr>
                          <m:e>
                            <m:r>
                              <a:rPr lang="en-US" altLang="zh-CN" sz="1600" i="1" dirty="0">
                                <a:latin typeface="Cambria Math" panose="02040503050406030204" pitchFamily="18" charset="0"/>
                                <a:ea typeface="微软雅黑" charset="-122"/>
                                <a:cs typeface="Times New Roman" panose="02020503050405090304" pitchFamily="18" charset="0"/>
                              </a:rPr>
                              <m:t>𝑜</m:t>
                            </m:r>
                          </m:e>
                        </m:d>
                      </m:sub>
                    </m:sSub>
                  </m:oMath>
                </a14:m>
                <a:r>
                  <a:rPr lang="en-US" altLang="zh-CN" sz="1600" dirty="0">
                    <a:latin typeface="Times New Roman" panose="02020503050405090304" pitchFamily="18" charset="0"/>
                    <a:ea typeface="微软雅黑" charset="-122"/>
                    <a:cs typeface="Times New Roman" panose="02020503050405090304" pitchFamily="18" charset="0"/>
                  </a:rPr>
                  <a:t>, using </a:t>
                </a:r>
                <a14:m>
                  <m:oMath xmlns:m="http://schemas.openxmlformats.org/officeDocument/2006/math">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a:latin typeface="Cambria Math" panose="02040503050406030204" pitchFamily="18" charset="0"/>
                            <a:ea typeface="微软雅黑" charset="-122"/>
                            <a:cs typeface="Times New Roman" panose="02020503050405090304" pitchFamily="18" charset="0"/>
                          </a:rPr>
                          <m:t>ℎ</m:t>
                        </m:r>
                      </m:e>
                      <m:sub>
                        <m:r>
                          <a:rPr lang="en-US" altLang="zh-CN" sz="1600" i="1" dirty="0">
                            <a:latin typeface="Cambria Math" panose="02040503050406030204" pitchFamily="18" charset="0"/>
                            <a:ea typeface="微软雅黑" charset="-122"/>
                            <a:cs typeface="Times New Roman" panose="02020503050405090304" pitchFamily="18" charset="0"/>
                          </a:rPr>
                          <m:t>𝑖</m:t>
                        </m:r>
                      </m:sub>
                    </m:sSub>
                  </m:oMath>
                </a14:m>
                <a:r>
                  <a:rPr lang="en-US" altLang="zh-CN" sz="1600" dirty="0">
                    <a:latin typeface="Times New Roman" panose="02020503050405090304" pitchFamily="18" charset="0"/>
                    <a:ea typeface="微软雅黑" charset="-122"/>
                    <a:cs typeface="Times New Roman" panose="02020503050405090304" pitchFamily="18" charset="0"/>
                  </a:rPr>
                  <a:t> to decide the location, </a:t>
                </a:r>
                <a14:m>
                  <m:oMath xmlns:m="http://schemas.openxmlformats.org/officeDocument/2006/math">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a:latin typeface="Cambria Math" panose="02040503050406030204" pitchFamily="18" charset="0"/>
                            <a:ea typeface="微软雅黑" charset="-122"/>
                            <a:cs typeface="Times New Roman" panose="02020503050405090304" pitchFamily="18" charset="0"/>
                          </a:rPr>
                          <m:t>ℎ</m:t>
                        </m:r>
                      </m:e>
                      <m:sub>
                        <m:r>
                          <a:rPr lang="en-US" altLang="zh-CN" sz="1600" i="1" dirty="0">
                            <a:latin typeface="Cambria Math" panose="02040503050406030204" pitchFamily="18" charset="0"/>
                            <a:ea typeface="微软雅黑" charset="-122"/>
                            <a:cs typeface="Times New Roman" panose="02020503050405090304" pitchFamily="18" charset="0"/>
                          </a:rPr>
                          <m:t>𝑖</m:t>
                        </m:r>
                      </m:sub>
                    </m:sSub>
                    <m:d>
                      <m:dPr>
                        <m:ctrlPr>
                          <a:rPr lang="en-US" altLang="zh-CN" sz="1600" i="1" dirty="0">
                            <a:latin typeface="Cambria Math" panose="02040503050406030204" pitchFamily="18" charset="0"/>
                            <a:ea typeface="微软雅黑" charset="-122"/>
                            <a:cs typeface="Times New Roman" panose="02020503050405090304" pitchFamily="18" charset="0"/>
                          </a:rPr>
                        </m:ctrlPr>
                      </m:dPr>
                      <m:e>
                        <m:r>
                          <a:rPr lang="en-US" altLang="zh-CN" sz="1600" i="1" dirty="0">
                            <a:latin typeface="Cambria Math" panose="02040503050406030204" pitchFamily="18" charset="0"/>
                            <a:ea typeface="微软雅黑" charset="-122"/>
                            <a:cs typeface="Times New Roman" panose="02020503050405090304" pitchFamily="18" charset="0"/>
                          </a:rPr>
                          <m:t>𝑜</m:t>
                        </m:r>
                      </m:e>
                    </m:d>
                    <m:r>
                      <a:rPr lang="en-US" altLang="zh-CN" sz="1600" i="1" dirty="0">
                        <a:latin typeface="Cambria Math" panose="02040503050406030204" pitchFamily="18" charset="0"/>
                        <a:ea typeface="微软雅黑" charset="-122"/>
                        <a:cs typeface="Times New Roman" panose="02020503050405090304" pitchFamily="18" charset="0"/>
                      </a:rPr>
                      <m:t>≠</m:t>
                    </m:r>
                    <m:sSub>
                      <m:sSubPr>
                        <m:ctrlPr>
                          <a:rPr lang="en-US" altLang="zh-CN" sz="1600" i="1" dirty="0">
                            <a:latin typeface="Cambria Math" panose="02040503050406030204" pitchFamily="18" charset="0"/>
                            <a:ea typeface="微软雅黑" charset="-122"/>
                            <a:cs typeface="Times New Roman" panose="02020503050405090304" pitchFamily="18" charset="0"/>
                          </a:rPr>
                        </m:ctrlPr>
                      </m:sSubPr>
                      <m:e>
                        <m:r>
                          <a:rPr lang="en-US" altLang="zh-CN" sz="1600" i="1" dirty="0" err="1">
                            <a:latin typeface="Cambria Math" panose="02040503050406030204" pitchFamily="18" charset="0"/>
                            <a:ea typeface="微软雅黑" charset="-122"/>
                            <a:cs typeface="Times New Roman" panose="02020503050405090304" pitchFamily="18" charset="0"/>
                          </a:rPr>
                          <m:t>ℎ</m:t>
                        </m:r>
                      </m:e>
                      <m:sub>
                        <m:r>
                          <a:rPr lang="en-US" altLang="zh-CN" sz="1600" i="1" dirty="0">
                            <a:latin typeface="Cambria Math" panose="02040503050406030204" pitchFamily="18" charset="0"/>
                            <a:ea typeface="微软雅黑" charset="-122"/>
                            <a:cs typeface="Times New Roman" panose="02020503050405090304" pitchFamily="18" charset="0"/>
                          </a:rPr>
                          <m:t>𝑖</m:t>
                        </m:r>
                      </m:sub>
                    </m:sSub>
                    <m:d>
                      <m:dPr>
                        <m:ctrlPr>
                          <a:rPr lang="en-US" altLang="zh-CN" sz="1600" i="1" dirty="0">
                            <a:latin typeface="Cambria Math" panose="02040503050406030204" pitchFamily="18" charset="0"/>
                            <a:ea typeface="微软雅黑" charset="-122"/>
                            <a:cs typeface="Times New Roman" panose="02020503050405090304" pitchFamily="18" charset="0"/>
                          </a:rPr>
                        </m:ctrlPr>
                      </m:dPr>
                      <m:e>
                        <m:r>
                          <a:rPr lang="en-US" altLang="zh-CN" sz="1600" i="1" dirty="0">
                            <a:latin typeface="Cambria Math" panose="02040503050406030204" pitchFamily="18" charset="0"/>
                            <a:ea typeface="微软雅黑" charset="-122"/>
                            <a:cs typeface="Times New Roman" panose="02020503050405090304" pitchFamily="18" charset="0"/>
                          </a:rPr>
                          <m:t>𝑒</m:t>
                        </m:r>
                      </m:e>
                    </m:d>
                  </m:oMath>
                </a14:m>
                <a:r>
                  <a:rPr lang="en-US" altLang="zh-CN" sz="1600" dirty="0">
                    <a:latin typeface="Times New Roman" panose="02020503050405090304" pitchFamily="18" charset="0"/>
                    <a:ea typeface="微软雅黑" charset="-122"/>
                    <a:cs typeface="Times New Roman" panose="02020503050405090304" pitchFamily="18" charset="0"/>
                  </a:rPr>
                  <a:t> for </a:t>
                </a:r>
                <a14:m>
                  <m:oMath xmlns:m="http://schemas.openxmlformats.org/officeDocument/2006/math">
                    <m:r>
                      <a:rPr lang="en-US" altLang="zh-CN" sz="1600" i="1" dirty="0">
                        <a:latin typeface="Cambria Math" panose="02040503050406030204" pitchFamily="18" charset="0"/>
                        <a:ea typeface="微软雅黑" charset="-122"/>
                        <a:cs typeface="Times New Roman" panose="02020503050405090304" pitchFamily="18" charset="0"/>
                      </a:rPr>
                      <m:t>𝑖</m:t>
                    </m:r>
                    <m:r>
                      <a:rPr lang="en-US" altLang="zh-CN" sz="1600" i="1" dirty="0">
                        <a:latin typeface="Cambria Math" panose="02040503050406030204" pitchFamily="18" charset="0"/>
                        <a:ea typeface="微软雅黑" charset="-122"/>
                        <a:cs typeface="Times New Roman" panose="02020503050405090304" pitchFamily="18" charset="0"/>
                      </a:rPr>
                      <m:t>∈</m:t>
                    </m:r>
                    <m:d>
                      <m:dPr>
                        <m:begChr m:val="["/>
                        <m:endChr m:val="]"/>
                        <m:ctrlPr>
                          <a:rPr lang="en-US" altLang="zh-CN" sz="1600" i="1" dirty="0">
                            <a:latin typeface="Cambria Math" panose="02040503050406030204" pitchFamily="18" charset="0"/>
                            <a:ea typeface="微软雅黑" charset="-122"/>
                            <a:cs typeface="Times New Roman" panose="02020503050405090304" pitchFamily="18" charset="0"/>
                          </a:rPr>
                        </m:ctrlPr>
                      </m:dPr>
                      <m:e>
                        <m:r>
                          <a:rPr lang="en-US" altLang="zh-CN" sz="1600" i="1" dirty="0">
                            <a:latin typeface="Cambria Math" panose="02040503050406030204" pitchFamily="18" charset="0"/>
                            <a:ea typeface="微软雅黑" charset="-122"/>
                            <a:cs typeface="Times New Roman" panose="02020503050405090304" pitchFamily="18" charset="0"/>
                          </a:rPr>
                          <m:t>1</m:t>
                        </m:r>
                        <m:r>
                          <a:rPr lang="en-US" altLang="zh-CN" sz="1600" i="1" dirty="0">
                            <a:latin typeface="Cambria Math" panose="02040503050406030204" pitchFamily="18" charset="0"/>
                            <a:ea typeface="微软雅黑" charset="-122"/>
                            <a:cs typeface="Times New Roman" panose="02020503050405090304" pitchFamily="18" charset="0"/>
                          </a:rPr>
                          <m:t>,</m:t>
                        </m:r>
                        <m:r>
                          <a:rPr lang="en-US" altLang="zh-CN" sz="1600" b="0" i="1" dirty="0" smtClean="0">
                            <a:latin typeface="Cambria Math" panose="02040503050406030204" pitchFamily="18" charset="0"/>
                            <a:ea typeface="微软雅黑" charset="-122"/>
                            <a:cs typeface="Times New Roman" panose="02020503050405090304" pitchFamily="18" charset="0"/>
                          </a:rPr>
                          <m:t>𝜅</m:t>
                        </m:r>
                      </m:e>
                    </m:d>
                  </m:oMath>
                </a14:m>
                <a:r>
                  <a:rPr lang="en-US" altLang="zh-CN" sz="1600" dirty="0">
                    <a:latin typeface="Times New Roman" panose="02020503050405090304" pitchFamily="18" charset="0"/>
                    <a:ea typeface="微软雅黑" charset="-122"/>
                    <a:cs typeface="Times New Roman" panose="02020503050405090304" pitchFamily="18" charset="0"/>
                  </a:rPr>
                  <a:t>.</a:t>
                </a:r>
                <a:endParaRPr lang="en-US" altLang="zh-CN" sz="1600" dirty="0">
                  <a:latin typeface="Times New Roman" panose="02020503050405090304" pitchFamily="18" charset="0"/>
                  <a:ea typeface="微软雅黑" charset="-122"/>
                  <a:cs typeface="Times New Roman" panose="02020503050405090304" pitchFamily="18" charset="0"/>
                </a:endParaRPr>
              </a:p>
              <a:p>
                <a:pPr marL="342900" indent="-342900">
                  <a:lnSpc>
                    <a:spcPct val="150000"/>
                  </a:lnSpc>
                  <a:buFont typeface="+mj-lt"/>
                  <a:buAutoNum type="arabicPeriod"/>
                </a:pPr>
                <a:r>
                  <a:rPr lang="en-US" altLang="zh-CN" sz="1600" dirty="0">
                    <a:latin typeface="Times New Roman" panose="02020503050405090304" pitchFamily="18" charset="0"/>
                    <a:ea typeface="微软雅黑" charset="-122"/>
                    <a:cs typeface="Times New Roman" panose="02020503050405090304" pitchFamily="18" charset="0"/>
                  </a:rPr>
                  <a:t>The procedure is repeated until no more evictions are necessary, or until a threshold number of relocations has been performed.</a:t>
                </a:r>
                <a:endParaRPr lang="en-US" altLang="zh-CN" sz="1600" dirty="0">
                  <a:latin typeface="Times New Roman" panose="02020503050405090304" pitchFamily="18" charset="0"/>
                  <a:ea typeface="微软雅黑" charset="-122"/>
                  <a:cs typeface="Times New Roman" panose="02020503050405090304" pitchFamily="18" charset="0"/>
                </a:endParaRPr>
              </a:p>
              <a:p>
                <a:pPr marL="342900" indent="-342900">
                  <a:lnSpc>
                    <a:spcPct val="150000"/>
                  </a:lnSpc>
                  <a:buFont typeface="+mj-lt"/>
                  <a:buAutoNum type="arabicPeriod"/>
                </a:pPr>
                <a:r>
                  <a:rPr lang="en-US" altLang="zh-CN" sz="1600" dirty="0">
                    <a:latin typeface="Times New Roman" panose="02020503050405090304" pitchFamily="18" charset="0"/>
                    <a:ea typeface="微软雅黑" charset="-122"/>
                    <a:cs typeface="Times New Roman" panose="02020503050405090304" pitchFamily="18" charset="0"/>
                  </a:rPr>
                  <a:t>If the threshold number of relocations is reached, the last element is put in a special stash.</a:t>
                </a:r>
                <a:endParaRPr lang="en-US" altLang="zh-CN" sz="1600" dirty="0">
                  <a:latin typeface="Times New Roman" panose="02020503050405090304" pitchFamily="18" charset="0"/>
                  <a:ea typeface="微软雅黑" charset="-122"/>
                  <a:cs typeface="Times New Roman" panose="02020503050405090304" pitchFamily="18" charset="0"/>
                </a:endParaRPr>
              </a:p>
            </p:txBody>
          </p:sp>
        </mc:Choice>
        <mc:Fallback>
          <p:sp>
            <p:nvSpPr>
              <p:cNvPr id="17" name="矩形 16"/>
              <p:cNvSpPr>
                <a:spLocks noRot="1" noChangeAspect="1" noMove="1" noResize="1" noEditPoints="1" noAdjustHandles="1" noChangeArrowheads="1" noChangeShapeType="1" noTextEdit="1"/>
              </p:cNvSpPr>
              <p:nvPr/>
            </p:nvSpPr>
            <p:spPr>
              <a:xfrm>
                <a:off x="263524" y="3587212"/>
                <a:ext cx="5832475" cy="3116815"/>
              </a:xfrm>
              <a:prstGeom prst="rect">
                <a:avLst/>
              </a:prstGeom>
              <a:blipFill rotWithShape="1">
                <a:blip r:embed="rId13"/>
                <a:stretch>
                  <a:fillRect l="-11" t="-3" r="11" b="-3269"/>
                </a:stretch>
              </a:blipFill>
            </p:spPr>
            <p:txBody>
              <a:bodyPr/>
              <a:lstStyle/>
              <a:p>
                <a:r>
                  <a:rPr lang="zh-CN" altLang="en-US">
                    <a:noFill/>
                  </a:rPr>
                  <a:t> </a:t>
                </a:r>
              </a:p>
            </p:txBody>
          </p:sp>
        </mc:Fallback>
      </mc:AlternateContent>
      <p:sp>
        <p:nvSpPr>
          <p:cNvPr id="19" name="五边形 18"/>
          <p:cNvSpPr/>
          <p:nvPr/>
        </p:nvSpPr>
        <p:spPr>
          <a:xfrm>
            <a:off x="272761" y="1098235"/>
            <a:ext cx="2297911"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Cuckoo</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Hash</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Example</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2.5</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Oblivious</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Key-Value</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Store</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(OKVS)</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mc:AlternateContent xmlns:mc="http://schemas.openxmlformats.org/markup-compatibility/2006">
        <mc:Choice xmlns:a14="http://schemas.microsoft.com/office/drawing/2010/main" Requires="a14">
          <p:sp>
            <p:nvSpPr>
              <p:cNvPr id="5" name="文本框 4"/>
              <p:cNvSpPr txBox="1"/>
              <p:nvPr/>
            </p:nvSpPr>
            <p:spPr>
              <a:xfrm>
                <a:off x="6883190" y="1674386"/>
                <a:ext cx="5045285" cy="133748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ctrlPr>
                            <a:rPr kumimoji="1" lang="en-US" altLang="zh-CN" b="0" i="1" smtClean="0">
                              <a:latin typeface="Cambria Math" panose="02040503050406030204" pitchFamily="18" charset="0"/>
                            </a:rPr>
                          </m:ctrlPr>
                        </m:dPr>
                        <m:e>
                          <m:m>
                            <m:mPr>
                              <m:mcs>
                                <m:mc>
                                  <m:mcPr>
                                    <m:count m:val="3"/>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m:t>
                                </m:r>
                              </m:e>
                              <m:e>
                                <m:r>
                                  <a:rPr kumimoji="1" lang="en-US" altLang="zh-CN" b="0" i="1" smtClean="0">
                                    <a:latin typeface="Cambria Math" panose="02040503050406030204" pitchFamily="18" charset="0"/>
                                  </a:rPr>
                                  <m:t>ℎ</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1</m:t>
                                        </m:r>
                                      </m:sub>
                                    </m:sSub>
                                  </m:e>
                                </m:d>
                              </m:e>
                              <m:e>
                                <m:r>
                                  <a:rPr kumimoji="1" lang="en-US" altLang="zh-CN" b="0" i="1" smtClean="0">
                                    <a:latin typeface="Cambria Math" panose="02040503050406030204" pitchFamily="18" charset="0"/>
                                  </a:rPr>
                                  <m:t>−</m:t>
                                </m:r>
                              </m:e>
                            </m:mr>
                            <m:mr>
                              <m:e>
                                <m:r>
                                  <a:rPr kumimoji="1" lang="en-US" altLang="zh-CN" b="0" i="1" smtClean="0">
                                    <a:latin typeface="Cambria Math" panose="02040503050406030204" pitchFamily="18" charset="0"/>
                                  </a:rPr>
                                  <m:t>−</m:t>
                                </m:r>
                              </m:e>
                              <m:e>
                                <m:r>
                                  <a:rPr kumimoji="1" lang="en-US" altLang="zh-CN" b="0" i="1" smtClean="0">
                                    <a:latin typeface="Cambria Math" panose="02040503050406030204" pitchFamily="18" charset="0"/>
                                  </a:rPr>
                                  <m:t>ℎ</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2</m:t>
                                        </m:r>
                                      </m:sub>
                                    </m:sSub>
                                  </m:e>
                                </m:d>
                              </m:e>
                              <m:e>
                                <m:r>
                                  <a:rPr kumimoji="1" lang="en-US" altLang="zh-CN" b="0" i="1" smtClean="0">
                                    <a:latin typeface="Cambria Math" panose="02040503050406030204" pitchFamily="18" charset="0"/>
                                  </a:rPr>
                                  <m:t>−</m:t>
                                </m:r>
                              </m:e>
                            </m:mr>
                            <m:mr>
                              <m:e>
                                <m:r>
                                  <a:rPr kumimoji="1" lang="en-US" altLang="zh-CN" b="0" i="1" smtClean="0">
                                    <a:latin typeface="Cambria Math" panose="02040503050406030204" pitchFamily="18" charset="0"/>
                                  </a:rPr>
                                  <m:t>⋮</m:t>
                                </m:r>
                              </m:e>
                              <m:e>
                                <m:r>
                                  <a:rPr kumimoji="1" lang="en-US" altLang="zh-CN" b="0" i="1" smtClean="0">
                                    <a:latin typeface="Cambria Math" panose="02040503050406030204" pitchFamily="18" charset="0"/>
                                  </a:rPr>
                                  <m:t>⋱</m:t>
                                </m:r>
                              </m:e>
                              <m:e>
                                <m:r>
                                  <a:rPr kumimoji="1" lang="en-US" altLang="zh-CN" b="0" i="1" smtClean="0">
                                    <a:latin typeface="Cambria Math" panose="02040503050406030204" pitchFamily="18" charset="0"/>
                                  </a:rPr>
                                  <m:t>⋮</m:t>
                                </m:r>
                              </m:e>
                            </m:mr>
                            <m:mr>
                              <m:e>
                                <m:r>
                                  <a:rPr kumimoji="1" lang="en-US" altLang="zh-CN" b="0" i="1" smtClean="0">
                                    <a:latin typeface="Cambria Math" panose="02040503050406030204" pitchFamily="18" charset="0"/>
                                  </a:rPr>
                                  <m:t>−</m:t>
                                </m:r>
                              </m:e>
                              <m:e>
                                <m:r>
                                  <a:rPr kumimoji="1" lang="en-US" altLang="zh-CN" b="0" i="1" smtClean="0">
                                    <a:latin typeface="Cambria Math" panose="02040503050406030204" pitchFamily="18" charset="0"/>
                                  </a:rPr>
                                  <m:t>ℎ</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𝑛</m:t>
                                        </m:r>
                                      </m:sub>
                                    </m:sSub>
                                  </m:e>
                                </m:d>
                              </m:e>
                              <m:e>
                                <m:r>
                                  <a:rPr kumimoji="1" lang="en-US" altLang="zh-CN" b="0" i="1" smtClean="0">
                                    <a:latin typeface="Cambria Math" panose="02040503050406030204" pitchFamily="18" charset="0"/>
                                  </a:rPr>
                                  <m:t>−</m:t>
                                </m:r>
                              </m:e>
                            </m:mr>
                          </m:m>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b="0" i="1" smtClean="0">
                                  <a:latin typeface="Cambria Math" panose="02040503050406030204" pitchFamily="18" charset="0"/>
                                  <a:ea typeface="Cambria Math" panose="02040503050406030204" pitchFamily="18" charset="0"/>
                                </a:rPr>
                              </m:ctrlPr>
                            </m:mPr>
                            <m:mr>
                              <m:e>
                                <m:sSub>
                                  <m:sSubPr>
                                    <m:ctrlPr>
                                      <a:rPr kumimoji="1" lang="en-US" altLang="zh-CN" b="0" i="1" smtClean="0">
                                        <a:latin typeface="Cambria Math" panose="02040503050406030204" pitchFamily="18" charset="0"/>
                                        <a:ea typeface="Cambria Math" panose="02040503050406030204" pitchFamily="18" charset="0"/>
                                      </a:rPr>
                                    </m:ctrlPr>
                                  </m:sSubPr>
                                  <m:e>
                                    <m:r>
                                      <m:rPr>
                                        <m:brk m:alnAt="7"/>
                                      </m:rPr>
                                      <a:rPr kumimoji="1" lang="en-US" altLang="zh-CN" b="0" i="1" smtClean="0">
                                        <a:latin typeface="Cambria Math" panose="02040503050406030204" pitchFamily="18" charset="0"/>
                                        <a:ea typeface="Cambria Math" panose="02040503050406030204" pitchFamily="18" charset="0"/>
                                      </a:rPr>
                                      <m:t>𝑑</m:t>
                                    </m:r>
                                  </m:e>
                                  <m:sub>
                                    <m:r>
                                      <m:rPr>
                                        <m:brk m:alnAt="7"/>
                                      </m:rPr>
                                      <a:rPr kumimoji="1" lang="en-US" altLang="zh-CN" b="0" i="1" smtClean="0">
                                        <a:latin typeface="Cambria Math" panose="02040503050406030204" pitchFamily="18" charset="0"/>
                                        <a:ea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m:t>
                                    </m:r>
                                  </m:sub>
                                </m:sSub>
                              </m:e>
                            </m:mr>
                            <m:mr>
                              <m:e>
                                <m:r>
                                  <a:rPr lang="zh-CN" altLang="en-US" i="1" smtClean="0">
                                    <a:latin typeface="Cambria Math" panose="02040503050406030204" pitchFamily="18" charset="0"/>
                                  </a:rPr>
                                  <m:t>⋮</m:t>
                                </m:r>
                              </m:e>
                            </m:mr>
                            <m:mr>
                              <m:e>
                                <m:r>
                                  <a:rPr lang="zh-CN" altLang="en-US"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m:t>
                                    </m:r>
                                  </m:sub>
                                </m:sSub>
                              </m:e>
                            </m:mr>
                          </m:m>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b="0" i="1" smtClean="0">
                                  <a:latin typeface="Cambria Math" panose="02040503050406030204" pitchFamily="18" charset="0"/>
                                  <a:ea typeface="Cambria Math" panose="02040503050406030204" pitchFamily="18" charset="0"/>
                                </a:rPr>
                              </m:ctrlPr>
                            </m:mPr>
                            <m:mr>
                              <m:e>
                                <m:sSub>
                                  <m:sSubPr>
                                    <m:ctrlPr>
                                      <a:rPr kumimoji="1" lang="en-US" altLang="zh-CN" b="0" i="1" smtClean="0">
                                        <a:latin typeface="Cambria Math" panose="02040503050406030204" pitchFamily="18" charset="0"/>
                                        <a:ea typeface="Cambria Math" panose="02040503050406030204" pitchFamily="18" charset="0"/>
                                      </a:rPr>
                                    </m:ctrlPr>
                                  </m:sSubPr>
                                  <m:e>
                                    <m:r>
                                      <m:rPr>
                                        <m:brk m:alnAt="7"/>
                                      </m:rPr>
                                      <a:rPr kumimoji="1" lang="en-US" altLang="zh-CN" b="0" i="1" smtClean="0">
                                        <a:latin typeface="Cambria Math" panose="02040503050406030204" pitchFamily="18" charset="0"/>
                                        <a:ea typeface="Cambria Math" panose="02040503050406030204" pitchFamily="18" charset="0"/>
                                      </a:rPr>
                                      <m:t>𝑣</m:t>
                                    </m:r>
                                  </m:e>
                                  <m:sub>
                                    <m:r>
                                      <m:rPr>
                                        <m:brk m:alnAt="7"/>
                                      </m:rPr>
                                      <a:rPr kumimoji="1" lang="en-US" altLang="zh-CN" b="0" i="1" smtClean="0">
                                        <a:latin typeface="Cambria Math" panose="02040503050406030204" pitchFamily="18" charset="0"/>
                                        <a:ea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e>
                            </m:mr>
                            <m:mr>
                              <m:e>
                                <m:r>
                                  <a:rPr lang="zh-CN" altLang="en-US"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𝑛</m:t>
                                    </m:r>
                                  </m:sub>
                                </m:sSub>
                              </m:e>
                            </m:mr>
                          </m:m>
                        </m:e>
                      </m:d>
                    </m:oMath>
                  </m:oMathPara>
                </a14:m>
                <a:endParaRPr kumimoji="1"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6883190" y="1674386"/>
                <a:ext cx="5045285" cy="1337482"/>
              </a:xfrm>
              <a:prstGeom prst="rect">
                <a:avLst/>
              </a:prstGeom>
              <a:blipFill rotWithShape="1">
                <a:blip r:embed="rId1"/>
                <a:stretch>
                  <a:fillRect l="-8" t="-39" b="5"/>
                </a:stretch>
              </a:blipFill>
            </p:spPr>
            <p:txBody>
              <a:bodyPr/>
              <a:lstStyle/>
              <a:p>
                <a:r>
                  <a:rPr lang="zh-CN" altLang="en-US">
                    <a:noFill/>
                  </a:rPr>
                  <a:t> </a:t>
                </a:r>
              </a:p>
            </p:txBody>
          </p:sp>
        </mc:Fallback>
      </mc:AlternateContent>
      <p:sp>
        <p:nvSpPr>
          <p:cNvPr id="27" name="文本框 26"/>
          <p:cNvSpPr txBox="1"/>
          <p:nvPr/>
        </p:nvSpPr>
        <p:spPr>
          <a:xfrm>
            <a:off x="2041645" y="2378466"/>
            <a:ext cx="1201495" cy="369332"/>
          </a:xfrm>
          <a:prstGeom prst="rect">
            <a:avLst/>
          </a:prstGeom>
          <a:noFill/>
        </p:spPr>
        <p:txBody>
          <a:bodyPr wrap="square" rtlCol="0">
            <a:spAutoFit/>
          </a:bodyPr>
          <a:lstStyle/>
          <a:p>
            <a:pPr algn="ctr"/>
            <a:r>
              <a:rPr kumimoji="1" lang="en-US" altLang="zh-CN" dirty="0">
                <a:latin typeface="Arial" panose="020B0604020202090204" pitchFamily="34" charset="0"/>
                <a:cs typeface="Arial" panose="020B0604020202090204" pitchFamily="34" charset="0"/>
              </a:rPr>
              <a:t>Enc</a:t>
            </a:r>
            <a:endParaRPr kumimoji="1" lang="zh-CN" altLang="en-US" dirty="0">
              <a:latin typeface="Arial" panose="020B0604020202090204" pitchFamily="34" charset="0"/>
              <a:cs typeface="Arial" panose="020B0604020202090204" pitchFamily="34" charset="0"/>
            </a:endParaRPr>
          </a:p>
        </p:txBody>
      </p:sp>
      <p:cxnSp>
        <p:nvCxnSpPr>
          <p:cNvPr id="21" name="直线箭头连接符 20"/>
          <p:cNvCxnSpPr/>
          <p:nvPr/>
        </p:nvCxnSpPr>
        <p:spPr>
          <a:xfrm>
            <a:off x="4555960" y="2609920"/>
            <a:ext cx="18094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p:cNvSpPr txBox="1"/>
              <p:nvPr/>
            </p:nvSpPr>
            <p:spPr>
              <a:xfrm>
                <a:off x="4565196" y="2233284"/>
                <a:ext cx="180022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kumimoji="1" lang="en-US" altLang="zh-CN" b="0" i="0" dirty="0" smtClean="0">
                          <a:latin typeface="Arial" panose="020B0604020202090204" pitchFamily="34" charset="0"/>
                          <a:cs typeface="Arial" panose="020B0604020202090204" pitchFamily="34" charset="0"/>
                        </a:rPr>
                        <m:t>Dec</m:t>
                      </m:r>
                      <m:r>
                        <a:rPr kumimoji="1" lang="en-US" altLang="zh-CN" i="1" dirty="0">
                          <a:latin typeface="Cambria Math" panose="02040503050406030204" pitchFamily="18" charset="0"/>
                          <a:cs typeface="Times New Roman" panose="02020503050405090304" pitchFamily="18" charset="0"/>
                        </a:rPr>
                        <m:t>(</m:t>
                      </m:r>
                      <m:r>
                        <a:rPr kumimoji="1" lang="en-US" altLang="zh-CN" i="1">
                          <a:latin typeface="Cambria Math" panose="02040503050406030204" pitchFamily="18" charset="0"/>
                        </a:rPr>
                        <m:t>𝐷</m:t>
                      </m:r>
                      <m:r>
                        <a:rPr kumimoji="1" lang="en-US" altLang="zh-CN" i="1">
                          <a:latin typeface="Cambria Math" panose="02040503050406030204" pitchFamily="18" charset="0"/>
                        </a:rPr>
                        <m:t>,</m:t>
                      </m:r>
                      <m:r>
                        <a:rPr kumimoji="1" lang="en-US" altLang="zh-CN" b="0" i="1" smtClean="0">
                          <a:latin typeface="Cambria Math" panose="02040503050406030204" pitchFamily="18" charset="0"/>
                        </a:rPr>
                        <m:t>𝑞</m:t>
                      </m:r>
                      <m:r>
                        <a:rPr kumimoji="1" lang="en-US" altLang="zh-CN" i="1" dirty="0" smtClean="0">
                          <a:latin typeface="Cambria Math" panose="02040503050406030204" pitchFamily="18" charset="0"/>
                          <a:cs typeface="Times New Roman" panose="02020503050405090304" pitchFamily="18" charset="0"/>
                        </a:rPr>
                        <m:t>)</m:t>
                      </m:r>
                    </m:oMath>
                  </m:oMathPara>
                </a14:m>
                <a:endParaRPr kumimoji="1" lang="zh-CN" altLang="en-US" dirty="0">
                  <a:latin typeface="Times New Roman" panose="02020503050405090304" pitchFamily="18" charset="0"/>
                  <a:cs typeface="Times New Roman" panose="02020503050405090304" pitchFamily="18" charset="0"/>
                </a:endParaRPr>
              </a:p>
            </p:txBody>
          </p:sp>
        </mc:Choice>
        <mc:Fallback>
          <p:sp>
            <p:nvSpPr>
              <p:cNvPr id="22" name="文本框 21"/>
              <p:cNvSpPr txBox="1">
                <a:spLocks noRot="1" noChangeAspect="1" noMove="1" noResize="1" noEditPoints="1" noAdjustHandles="1" noChangeArrowheads="1" noChangeShapeType="1" noTextEdit="1"/>
              </p:cNvSpPr>
              <p:nvPr/>
            </p:nvSpPr>
            <p:spPr>
              <a:xfrm>
                <a:off x="4565196" y="2233284"/>
                <a:ext cx="1800225" cy="369332"/>
              </a:xfrm>
              <a:prstGeom prst="rect">
                <a:avLst/>
              </a:prstGeom>
              <a:blipFill rotWithShape="1">
                <a:blip r:embed="rId2"/>
                <a:stretch>
                  <a:fillRect l="-10" t="-169" r="10" b="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6357259" y="2424390"/>
                <a:ext cx="486912" cy="37029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oMath>
                  </m:oMathPara>
                </a14:m>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a:xfrm>
                <a:off x="6357259" y="2424390"/>
                <a:ext cx="486912" cy="370294"/>
              </a:xfrm>
              <a:prstGeom prst="rect">
                <a:avLst/>
              </a:prstGeom>
              <a:blipFill rotWithShape="1">
                <a:blip r:embed="rId3"/>
                <a:stretch>
                  <a:fillRect l="-56" t="-161" r="29"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4449825" y="3378547"/>
                <a:ext cx="2433364" cy="369332"/>
              </a:xfrm>
              <a:prstGeom prst="rect">
                <a:avLst/>
              </a:prstGeom>
              <a:noFill/>
            </p:spPr>
            <p:txBody>
              <a:bodyPr wrap="square" rtlCol="0">
                <a:spAutoFit/>
              </a:bodyPr>
              <a:lstStyle/>
              <a:p>
                <a:pPr algn="ctr"/>
                <a:r>
                  <a:rPr kumimoji="1" lang="en-US" altLang="zh-CN" dirty="0">
                    <a:latin typeface="Times New Roman" panose="02020503050405090304" pitchFamily="18" charset="0"/>
                    <a:cs typeface="Times New Roman" panose="02020503050405090304" pitchFamily="18" charset="0"/>
                  </a:rPr>
                  <a:t>Rate </a:t>
                </a:r>
                <a14:m>
                  <m:oMath xmlns:m="http://schemas.openxmlformats.org/officeDocument/2006/math">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1</m:t>
                    </m:r>
                  </m:oMath>
                </a14:m>
                <a:endParaRPr kumimoji="1" lang="zh-CN" altLang="en-US" dirty="0">
                  <a:latin typeface="Times New Roman" panose="02020503050405090304" pitchFamily="18" charset="0"/>
                  <a:cs typeface="Times New Roman" panose="02020503050405090304" pitchFamily="18"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4449825" y="3378547"/>
                <a:ext cx="2433364" cy="369332"/>
              </a:xfrm>
              <a:prstGeom prst="rect">
                <a:avLst/>
              </a:prstGeom>
              <a:blipFill rotWithShape="1">
                <a:blip r:embed="rId4"/>
                <a:stretch>
                  <a:fillRect l="-16" t="-94" r="17"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6883189" y="3212248"/>
                <a:ext cx="5045285" cy="369332"/>
              </a:xfrm>
              <a:prstGeom prst="rect">
                <a:avLst/>
              </a:prstGeom>
              <a:noFill/>
            </p:spPr>
            <p:txBody>
              <a:bodyPr wrap="square" anchor="ctr" anchorCtr="1">
                <a:noAutofit/>
              </a:bodyPr>
              <a:lstStyle/>
              <a:p>
                <a14:m>
                  <m:oMath xmlns:m="http://schemas.openxmlformats.org/officeDocument/2006/math">
                    <m:r>
                      <a:rPr kumimoji="1" lang="en-US" altLang="zh-CN" b="0" i="1" smtClean="0">
                        <a:latin typeface="Cambria Math" panose="02040503050406030204" pitchFamily="18" charset="0"/>
                      </a:rPr>
                      <m:t>ℎ</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m:t>
                        </m:r>
                      </m:e>
                    </m:d>
                  </m:oMath>
                </a14:m>
                <a:r>
                  <a:rPr kumimoji="1" lang="en-US" altLang="zh-CN" dirty="0">
                    <a:latin typeface="Times New Roman" panose="02020503050405090304" pitchFamily="18" charset="0"/>
                    <a:cs typeface="Times New Roman" panose="02020503050405090304" pitchFamily="18" charset="0"/>
                  </a:rPr>
                  <a:t> is a mapping function.</a:t>
                </a:r>
                <a:endParaRPr kumimoji="1" lang="zh-CN" altLang="en-US" dirty="0">
                  <a:latin typeface="Times New Roman" panose="02020503050405090304" pitchFamily="18" charset="0"/>
                  <a:cs typeface="Times New Roman" panose="02020503050405090304" pitchFamily="18"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6883189" y="3212248"/>
                <a:ext cx="5045285" cy="369332"/>
              </a:xfrm>
              <a:prstGeom prst="rect">
                <a:avLst/>
              </a:prstGeom>
              <a:blipFill rotWithShape="1">
                <a:blip r:embed="rId5"/>
                <a:stretch>
                  <a:fillRect l="-8" t="-113" r="13" b="49"/>
                </a:stretch>
              </a:blipFill>
            </p:spPr>
            <p:txBody>
              <a:bodyPr/>
              <a:lstStyle/>
              <a:p>
                <a:r>
                  <a:rPr lang="zh-CN" altLang="en-US">
                    <a:noFill/>
                  </a:rPr>
                  <a:t> </a:t>
                </a:r>
              </a:p>
            </p:txBody>
          </p:sp>
        </mc:Fallback>
      </mc:AlternateContent>
      <p:sp>
        <p:nvSpPr>
          <p:cNvPr id="31" name="五边形 30"/>
          <p:cNvSpPr/>
          <p:nvPr/>
        </p:nvSpPr>
        <p:spPr>
          <a:xfrm>
            <a:off x="272761" y="1098235"/>
            <a:ext cx="1818322"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OKVS</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Definition</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mc:AlternateContent xmlns:mc="http://schemas.openxmlformats.org/markup-compatibility/2006" xmlns:a14="http://schemas.microsoft.com/office/drawing/2010/main">
        <mc:Choice Requires="a14">
          <p:graphicFrame>
            <p:nvGraphicFramePr>
              <p:cNvPr id="32" name="表格 31"/>
              <p:cNvGraphicFramePr>
                <a:graphicFrameLocks noGrp="1"/>
              </p:cNvGraphicFramePr>
              <p:nvPr/>
            </p:nvGraphicFramePr>
            <p:xfrm>
              <a:off x="272761" y="1849048"/>
              <a:ext cx="1214728" cy="1506064"/>
            </p:xfrm>
            <a:graphic>
              <a:graphicData uri="http://schemas.openxmlformats.org/drawingml/2006/table">
                <a:tbl>
                  <a:tblPr firstRow="1" bandRow="1">
                    <a:tableStyleId>{2D5ABB26-0587-4C30-8999-92F81FD0307C}</a:tableStyleId>
                  </a:tblPr>
                  <a:tblGrid>
                    <a:gridCol w="1214728"/>
                  </a:tblGrid>
                  <a:tr h="376516">
                    <a:tc>
                      <a:txBody>
                        <a:bodyPr/>
                        <a:lstStyle/>
                        <a:p>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e>
                                </m:d>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6516">
                    <a:tc>
                      <a:txBody>
                        <a:bodyPr/>
                        <a:lstStyle/>
                        <a:p>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e>
                                </m:d>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6516">
                    <a:tc>
                      <a:txBody>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6516">
                    <a:tc>
                      <a:txBody>
                        <a:bodyPr/>
                        <a:lstStyle/>
                        <a:p>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𝑛</m:t>
                                        </m:r>
                                      </m:sub>
                                    </m:sSub>
                                  </m:e>
                                </m:d>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2" name="表格 31"/>
              <p:cNvGraphicFramePr>
                <a:graphicFrameLocks noGrp="1"/>
              </p:cNvGraphicFramePr>
              <p:nvPr/>
            </p:nvGraphicFramePr>
            <p:xfrm>
              <a:off x="272761" y="1849048"/>
              <a:ext cx="1214728" cy="1506064"/>
            </p:xfrm>
            <a:graphic>
              <a:graphicData uri="http://schemas.openxmlformats.org/drawingml/2006/table">
                <a:tbl>
                  <a:tblPr firstRow="1" bandRow="1">
                    <a:tableStyleId>{2D5ABB26-0587-4C30-8999-92F81FD0307C}</a:tableStyleId>
                  </a:tblPr>
                  <a:tblGrid>
                    <a:gridCol w="1214728"/>
                  </a:tblGrid>
                  <a:tr h="41275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r h="41275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r h="41275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r h="41275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5" name="表格 34"/>
              <p:cNvGraphicFramePr>
                <a:graphicFrameLocks noGrp="1"/>
              </p:cNvGraphicFramePr>
              <p:nvPr/>
            </p:nvGraphicFramePr>
            <p:xfrm>
              <a:off x="3738434" y="1469450"/>
              <a:ext cx="711390" cy="2280940"/>
            </p:xfrm>
            <a:graphic>
              <a:graphicData uri="http://schemas.openxmlformats.org/drawingml/2006/table">
                <a:tbl>
                  <a:tblPr firstRow="1" bandRow="1">
                    <a:tableStyleId>{2D5ABB26-0587-4C30-8999-92F81FD0307C}</a:tableStyleId>
                  </a:tblPr>
                  <a:tblGrid>
                    <a:gridCol w="711390"/>
                  </a:tblGrid>
                  <a:tr h="456188">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6188">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6188">
                    <a:tc>
                      <a:txBody>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6188">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6188">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5" name="表格 34"/>
              <p:cNvGraphicFramePr>
                <a:graphicFrameLocks noGrp="1"/>
              </p:cNvGraphicFramePr>
              <p:nvPr/>
            </p:nvGraphicFramePr>
            <p:xfrm>
              <a:off x="3738434" y="1469450"/>
              <a:ext cx="711390" cy="2280940"/>
            </p:xfrm>
            <a:graphic>
              <a:graphicData uri="http://schemas.openxmlformats.org/drawingml/2006/table">
                <a:tbl>
                  <a:tblPr firstRow="1" bandRow="1">
                    <a:tableStyleId>{2D5ABB26-0587-4C30-8999-92F81FD0307C}</a:tableStyleId>
                  </a:tblPr>
                  <a:tblGrid>
                    <a:gridCol w="711390"/>
                  </a:tblGrid>
                  <a:tr h="45593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r h="456565">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r h="45593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r h="456565">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r h="45593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bl>
              </a:graphicData>
            </a:graphic>
          </p:graphicFrame>
        </mc:Fallback>
      </mc:AlternateContent>
      <p:sp>
        <p:nvSpPr>
          <p:cNvPr id="36" name="梯形 35"/>
          <p:cNvSpPr/>
          <p:nvPr/>
        </p:nvSpPr>
        <p:spPr>
          <a:xfrm rot="16200000">
            <a:off x="1501295" y="2001692"/>
            <a:ext cx="2282685" cy="1214728"/>
          </a:xfrm>
          <a:prstGeom prst="trapezoid">
            <a:avLst>
              <a:gd name="adj" fmla="val 31554"/>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mc:Choice xmlns:a14="http://schemas.microsoft.com/office/drawing/2010/main" Requires="a14">
          <p:sp>
            <p:nvSpPr>
              <p:cNvPr id="43" name="矩形 42"/>
              <p:cNvSpPr/>
              <p:nvPr/>
            </p:nvSpPr>
            <p:spPr>
              <a:xfrm>
                <a:off x="277089" y="4293506"/>
                <a:ext cx="11651385" cy="2057647"/>
              </a:xfrm>
              <a:prstGeom prst="rect">
                <a:avLst/>
              </a:prstGeom>
            </p:spPr>
            <p:txBody>
              <a:bodyPr wrap="square" anchor="t" anchorCtr="0">
                <a:noAutofit/>
              </a:bodyPr>
              <a:lstStyle/>
              <a:p>
                <a:pPr marL="285750" indent="-285750">
                  <a:lnSpc>
                    <a:spcPct val="150000"/>
                  </a:lnSpc>
                  <a:buFont typeface="Arial" panose="020B0604020202090204" pitchFamily="34" charset="0"/>
                  <a:buChar char="•"/>
                </a:pPr>
                <a:r>
                  <a:rPr lang="en-US" altLang="zh-CN" b="1" dirty="0">
                    <a:latin typeface="Times New Roman" panose="02020503050405090304" pitchFamily="18" charset="0"/>
                    <a:cs typeface="Times New Roman" panose="02020503050405090304" pitchFamily="18" charset="0"/>
                  </a:rPr>
                  <a:t>Correctness</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For</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any</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r>
                      <a:rPr lang="en-US" altLang="zh-CN" b="0" i="1" smtClean="0">
                        <a:latin typeface="Cambria Math" panose="02040503050406030204" pitchFamily="18" charset="0"/>
                        <a:cs typeface="Times New Roman" panose="02020503050405090304" pitchFamily="18" charset="0"/>
                      </a:rPr>
                      <m:t>𝐿</m:t>
                    </m:r>
                    <m:r>
                      <a:rPr lang="en-US" altLang="zh-CN" b="0" i="0" smtClean="0">
                        <a:latin typeface="Cambria Math" panose="02040503050406030204" pitchFamily="18" charset="0"/>
                        <a:cs typeface="Times New Roman" panose="02020503050405090304" pitchFamily="18" charset="0"/>
                      </a:rPr>
                      <m:t>=</m:t>
                    </m:r>
                    <m:d>
                      <m:dPr>
                        <m:begChr m:val="{"/>
                        <m:endChr m:val="}"/>
                        <m:ctrlPr>
                          <a:rPr lang="en-US" altLang="zh-CN" b="0" i="1" smtClean="0">
                            <a:latin typeface="Cambria Math" panose="02040503050406030204" pitchFamily="18" charset="0"/>
                            <a:cs typeface="Times New Roman" panose="02020503050405090304" pitchFamily="18" charset="0"/>
                          </a:rPr>
                        </m:ctrlPr>
                      </m:dPr>
                      <m:e>
                        <m:d>
                          <m:dPr>
                            <m:ctrlPr>
                              <a:rPr lang="en-US" altLang="zh-CN" b="0" i="1" smtClean="0">
                                <a:latin typeface="Cambria Math" panose="02040503050406030204" pitchFamily="18" charset="0"/>
                                <a:cs typeface="Times New Roman" panose="02020503050405090304" pitchFamily="18" charset="0"/>
                              </a:rPr>
                            </m:ctrlPr>
                          </m:dPr>
                          <m:e>
                            <m:sSub>
                              <m:sSubPr>
                                <m:ctrlPr>
                                  <a:rPr lang="en-US" altLang="zh-CN" b="0" i="1" smtClean="0">
                                    <a:latin typeface="Cambria Math" panose="02040503050406030204" pitchFamily="18" charset="0"/>
                                    <a:cs typeface="Times New Roman" panose="02020503050405090304" pitchFamily="18" charset="0"/>
                                  </a:rPr>
                                </m:ctrlPr>
                              </m:sSubPr>
                              <m:e>
                                <m:r>
                                  <a:rPr lang="en-US" altLang="zh-CN" b="0" i="1" smtClean="0">
                                    <a:latin typeface="Cambria Math" panose="02040503050406030204" pitchFamily="18" charset="0"/>
                                    <a:cs typeface="Times New Roman" panose="02020503050405090304" pitchFamily="18" charset="0"/>
                                  </a:rPr>
                                  <m:t>𝑘</m:t>
                                </m:r>
                              </m:e>
                              <m:sub>
                                <m:r>
                                  <a:rPr lang="en-US" altLang="zh-CN" b="0" i="1" smtClean="0">
                                    <a:latin typeface="Cambria Math" panose="02040503050406030204" pitchFamily="18" charset="0"/>
                                    <a:cs typeface="Times New Roman" panose="02020503050405090304" pitchFamily="18" charset="0"/>
                                  </a:rPr>
                                  <m:t>1</m:t>
                                </m:r>
                              </m:sub>
                            </m:sSub>
                            <m:r>
                              <a:rPr lang="en-US" altLang="zh-CN" b="0" i="1" smtClean="0">
                                <a:latin typeface="Cambria Math" panose="02040503050406030204" pitchFamily="18" charset="0"/>
                                <a:cs typeface="Times New Roman" panose="02020503050405090304" pitchFamily="18" charset="0"/>
                              </a:rPr>
                              <m:t>,</m:t>
                            </m:r>
                            <m:sSub>
                              <m:sSubPr>
                                <m:ctrlPr>
                                  <a:rPr lang="en-US" altLang="zh-CN" b="0" i="1" smtClean="0">
                                    <a:latin typeface="Cambria Math" panose="02040503050406030204" pitchFamily="18" charset="0"/>
                                    <a:cs typeface="Times New Roman" panose="02020503050405090304" pitchFamily="18" charset="0"/>
                                  </a:rPr>
                                </m:ctrlPr>
                              </m:sSubPr>
                              <m:e>
                                <m:r>
                                  <a:rPr lang="en-US" altLang="zh-CN" b="0" i="1" smtClean="0">
                                    <a:latin typeface="Cambria Math" panose="02040503050406030204" pitchFamily="18" charset="0"/>
                                    <a:cs typeface="Times New Roman" panose="02020503050405090304" pitchFamily="18" charset="0"/>
                                  </a:rPr>
                                  <m:t>𝑣</m:t>
                                </m:r>
                              </m:e>
                              <m:sub>
                                <m:r>
                                  <a:rPr lang="en-US" altLang="zh-CN" b="0" i="1" smtClean="0">
                                    <a:latin typeface="Cambria Math" panose="02040503050406030204" pitchFamily="18" charset="0"/>
                                    <a:cs typeface="Times New Roman" panose="02020503050405090304" pitchFamily="18" charset="0"/>
                                  </a:rPr>
                                  <m:t>1</m:t>
                                </m:r>
                              </m:sub>
                            </m:sSub>
                          </m:e>
                        </m:d>
                        <m:r>
                          <a:rPr lang="en-US" altLang="zh-CN" b="0" i="1" smtClean="0">
                            <a:latin typeface="Cambria Math" panose="02040503050406030204" pitchFamily="18" charset="0"/>
                            <a:cs typeface="Times New Roman" panose="02020503050405090304" pitchFamily="18" charset="0"/>
                          </a:rPr>
                          <m:t>,…,</m:t>
                        </m:r>
                        <m:d>
                          <m:dPr>
                            <m:ctrlPr>
                              <a:rPr lang="en-US" altLang="zh-CN" b="0" i="1" smtClean="0">
                                <a:latin typeface="Cambria Math" panose="02040503050406030204" pitchFamily="18" charset="0"/>
                                <a:cs typeface="Times New Roman" panose="02020503050405090304" pitchFamily="18" charset="0"/>
                              </a:rPr>
                            </m:ctrlPr>
                          </m:dPr>
                          <m:e>
                            <m:sSub>
                              <m:sSubPr>
                                <m:ctrlPr>
                                  <a:rPr lang="en-US" altLang="zh-CN" b="0" i="1" smtClean="0">
                                    <a:latin typeface="Cambria Math" panose="02040503050406030204" pitchFamily="18" charset="0"/>
                                    <a:cs typeface="Times New Roman" panose="02020503050405090304" pitchFamily="18" charset="0"/>
                                  </a:rPr>
                                </m:ctrlPr>
                              </m:sSubPr>
                              <m:e>
                                <m:r>
                                  <a:rPr lang="en-US" altLang="zh-CN" b="0" i="1" smtClean="0">
                                    <a:latin typeface="Cambria Math" panose="02040503050406030204" pitchFamily="18" charset="0"/>
                                    <a:cs typeface="Times New Roman" panose="02020503050405090304" pitchFamily="18" charset="0"/>
                                  </a:rPr>
                                  <m:t>𝑘</m:t>
                                </m:r>
                              </m:e>
                              <m:sub>
                                <m:r>
                                  <a:rPr lang="en-US" altLang="zh-CN" b="0" i="1" smtClean="0">
                                    <a:latin typeface="Cambria Math" panose="02040503050406030204" pitchFamily="18" charset="0"/>
                                    <a:cs typeface="Times New Roman" panose="02020503050405090304" pitchFamily="18" charset="0"/>
                                  </a:rPr>
                                  <m:t>𝑛</m:t>
                                </m:r>
                              </m:sub>
                            </m:sSub>
                            <m:r>
                              <a:rPr lang="en-US" altLang="zh-CN" b="0" i="1" smtClean="0">
                                <a:latin typeface="Cambria Math" panose="02040503050406030204" pitchFamily="18" charset="0"/>
                                <a:cs typeface="Times New Roman" panose="02020503050405090304" pitchFamily="18" charset="0"/>
                              </a:rPr>
                              <m:t>,</m:t>
                            </m:r>
                            <m:sSub>
                              <m:sSubPr>
                                <m:ctrlPr>
                                  <a:rPr lang="en-US" altLang="zh-CN" b="0" i="1" smtClean="0">
                                    <a:latin typeface="Cambria Math" panose="02040503050406030204" pitchFamily="18" charset="0"/>
                                    <a:cs typeface="Times New Roman" panose="02020503050405090304" pitchFamily="18" charset="0"/>
                                  </a:rPr>
                                </m:ctrlPr>
                              </m:sSubPr>
                              <m:e>
                                <m:r>
                                  <a:rPr lang="en-US" altLang="zh-CN" b="0" i="1" smtClean="0">
                                    <a:latin typeface="Cambria Math" panose="02040503050406030204" pitchFamily="18" charset="0"/>
                                    <a:cs typeface="Times New Roman" panose="02020503050405090304" pitchFamily="18" charset="0"/>
                                  </a:rPr>
                                  <m:t>𝑣</m:t>
                                </m:r>
                              </m:e>
                              <m:sub>
                                <m:r>
                                  <a:rPr lang="en-US" altLang="zh-CN" b="0" i="1" smtClean="0">
                                    <a:latin typeface="Cambria Math" panose="02040503050406030204" pitchFamily="18" charset="0"/>
                                    <a:cs typeface="Times New Roman" panose="02020503050405090304" pitchFamily="18" charset="0"/>
                                  </a:rPr>
                                  <m:t>𝑛</m:t>
                                </m:r>
                              </m:sub>
                            </m:sSub>
                          </m:e>
                        </m:d>
                      </m:e>
                    </m:d>
                  </m:oMath>
                </a14:m>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if</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r>
                      <a:rPr lang="en-US" altLang="zh-CN" b="0" i="1" smtClean="0">
                        <a:latin typeface="Cambria Math" panose="02040503050406030204" pitchFamily="18" charset="0"/>
                        <a:cs typeface="Times New Roman" panose="02020503050405090304" pitchFamily="18" charset="0"/>
                      </a:rPr>
                      <m:t>𝐷</m:t>
                    </m:r>
                    <m:r>
                      <a:rPr lang="en-US" altLang="zh-CN" b="0" i="1" smtClean="0">
                        <a:latin typeface="Cambria Math" panose="02040503050406030204" pitchFamily="18" charset="0"/>
                        <a:cs typeface="Times New Roman" panose="02020503050405090304" pitchFamily="18" charset="0"/>
                      </a:rPr>
                      <m:t>=</m:t>
                    </m:r>
                    <m:r>
                      <m:rPr>
                        <m:nor/>
                      </m:rPr>
                      <a:rPr lang="en-US" altLang="zh-CN" b="0" i="0" smtClean="0">
                        <a:latin typeface="Arial" panose="020B0604020202090204" pitchFamily="34" charset="0"/>
                        <a:cs typeface="Arial" panose="020B0604020202090204" pitchFamily="34" charset="0"/>
                      </a:rPr>
                      <m:t>Enc</m:t>
                    </m:r>
                    <m:d>
                      <m:dPr>
                        <m:ctrlPr>
                          <a:rPr lang="en-US" altLang="zh-CN" b="0" i="1" smtClean="0">
                            <a:latin typeface="Cambria Math" panose="02040503050406030204" pitchFamily="18" charset="0"/>
                            <a:cs typeface="Times New Roman" panose="02020503050405090304" pitchFamily="18" charset="0"/>
                          </a:rPr>
                        </m:ctrlPr>
                      </m:dPr>
                      <m:e>
                        <m:r>
                          <a:rPr lang="en-US" altLang="zh-CN" b="0" i="1" smtClean="0">
                            <a:latin typeface="Cambria Math" panose="02040503050406030204" pitchFamily="18" charset="0"/>
                            <a:cs typeface="Times New Roman" panose="02020503050405090304" pitchFamily="18" charset="0"/>
                          </a:rPr>
                          <m:t>𝐿</m:t>
                        </m:r>
                      </m:e>
                    </m:d>
                  </m:oMath>
                </a14:m>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then</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for</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any</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sSub>
                      <m:sSubPr>
                        <m:ctrlPr>
                          <a:rPr lang="en-US" altLang="zh-CN" b="0" i="1" smtClean="0">
                            <a:latin typeface="Cambria Math" panose="02040503050406030204" pitchFamily="18" charset="0"/>
                            <a:cs typeface="Times New Roman" panose="02020503050405090304" pitchFamily="18" charset="0"/>
                          </a:rPr>
                        </m:ctrlPr>
                      </m:sSubPr>
                      <m:e>
                        <m:r>
                          <a:rPr lang="en-US" altLang="zh-CN" b="0" i="1" smtClean="0">
                            <a:latin typeface="Cambria Math" panose="02040503050406030204" pitchFamily="18" charset="0"/>
                            <a:cs typeface="Times New Roman" panose="02020503050405090304" pitchFamily="18" charset="0"/>
                          </a:rPr>
                          <m:t>𝑞</m:t>
                        </m:r>
                        <m:r>
                          <a:rPr lang="en-US" altLang="zh-CN" b="0" i="1" smtClean="0">
                            <a:latin typeface="Cambria Math" panose="02040503050406030204" pitchFamily="18" charset="0"/>
                            <a:cs typeface="Times New Roman" panose="02020503050405090304" pitchFamily="18" charset="0"/>
                          </a:rPr>
                          <m:t>=</m:t>
                        </m:r>
                        <m:r>
                          <a:rPr lang="en-US" altLang="zh-CN" b="0" i="1" smtClean="0">
                            <a:latin typeface="Cambria Math" panose="02040503050406030204" pitchFamily="18" charset="0"/>
                            <a:cs typeface="Times New Roman" panose="02020503050405090304" pitchFamily="18" charset="0"/>
                          </a:rPr>
                          <m:t>𝑘</m:t>
                        </m:r>
                      </m:e>
                      <m:sub>
                        <m:r>
                          <a:rPr lang="en-US" altLang="zh-CN" b="0" i="1" smtClean="0">
                            <a:latin typeface="Cambria Math" panose="02040503050406030204" pitchFamily="18" charset="0"/>
                            <a:cs typeface="Times New Roman" panose="02020503050405090304" pitchFamily="18" charset="0"/>
                          </a:rPr>
                          <m:t>𝑖</m:t>
                        </m:r>
                      </m:sub>
                    </m:sSub>
                  </m:oMath>
                </a14:m>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r>
                      <m:rPr>
                        <m:nor/>
                      </m:rPr>
                      <a:rPr lang="en-US" altLang="zh-CN" b="0" i="0" smtClean="0">
                        <a:latin typeface="Arial" panose="020B0604020202090204" pitchFamily="34" charset="0"/>
                        <a:cs typeface="Arial" panose="020B0604020202090204" pitchFamily="34" charset="0"/>
                      </a:rPr>
                      <m:t>Dec</m:t>
                    </m:r>
                    <m:d>
                      <m:dPr>
                        <m:ctrlPr>
                          <a:rPr lang="en-US" altLang="zh-CN" b="0" i="1" smtClean="0">
                            <a:latin typeface="Cambria Math" panose="02040503050406030204" pitchFamily="18" charset="0"/>
                            <a:cs typeface="Times New Roman" panose="02020503050405090304" pitchFamily="18" charset="0"/>
                          </a:rPr>
                        </m:ctrlPr>
                      </m:dPr>
                      <m:e>
                        <m:r>
                          <a:rPr lang="en-US" altLang="zh-CN" b="0" i="1" smtClean="0">
                            <a:latin typeface="Cambria Math" panose="02040503050406030204" pitchFamily="18" charset="0"/>
                            <a:cs typeface="Times New Roman" panose="02020503050405090304" pitchFamily="18" charset="0"/>
                          </a:rPr>
                          <m:t>𝐷</m:t>
                        </m:r>
                        <m:r>
                          <a:rPr lang="en-US" altLang="zh-CN" b="0" i="1" smtClean="0">
                            <a:latin typeface="Cambria Math" panose="02040503050406030204" pitchFamily="18" charset="0"/>
                            <a:cs typeface="Times New Roman" panose="02020503050405090304" pitchFamily="18" charset="0"/>
                          </a:rPr>
                          <m:t>,</m:t>
                        </m:r>
                        <m:sSub>
                          <m:sSubPr>
                            <m:ctrlPr>
                              <a:rPr lang="en-US" altLang="zh-CN" b="0" i="1" smtClean="0">
                                <a:latin typeface="Cambria Math" panose="02040503050406030204" pitchFamily="18" charset="0"/>
                                <a:cs typeface="Times New Roman" panose="02020503050405090304" pitchFamily="18" charset="0"/>
                              </a:rPr>
                            </m:ctrlPr>
                          </m:sSubPr>
                          <m:e>
                            <m:r>
                              <a:rPr lang="en-US" altLang="zh-CN" b="0" i="1" smtClean="0">
                                <a:latin typeface="Cambria Math" panose="02040503050406030204" pitchFamily="18" charset="0"/>
                                <a:cs typeface="Times New Roman" panose="02020503050405090304" pitchFamily="18" charset="0"/>
                              </a:rPr>
                              <m:t>𝑘</m:t>
                            </m:r>
                          </m:e>
                          <m:sub>
                            <m:r>
                              <a:rPr lang="en-US" altLang="zh-CN" b="0" i="1" smtClean="0">
                                <a:latin typeface="Cambria Math" panose="02040503050406030204" pitchFamily="18" charset="0"/>
                                <a:cs typeface="Times New Roman" panose="02020503050405090304" pitchFamily="18" charset="0"/>
                              </a:rPr>
                              <m:t>𝑖</m:t>
                            </m:r>
                          </m:sub>
                        </m:sSub>
                      </m:e>
                    </m:d>
                    <m:r>
                      <a:rPr lang="en-US" altLang="zh-CN" b="0" i="1" smtClean="0">
                        <a:latin typeface="Cambria Math" panose="02040503050406030204" pitchFamily="18" charset="0"/>
                        <a:cs typeface="Times New Roman" panose="02020503050405090304" pitchFamily="18" charset="0"/>
                      </a:rPr>
                      <m:t>=</m:t>
                    </m:r>
                    <m:sSub>
                      <m:sSubPr>
                        <m:ctrlPr>
                          <a:rPr lang="en-US" altLang="zh-CN" b="0" i="1" smtClean="0">
                            <a:latin typeface="Cambria Math" panose="02040503050406030204" pitchFamily="18" charset="0"/>
                            <a:cs typeface="Times New Roman" panose="02020503050405090304" pitchFamily="18" charset="0"/>
                          </a:rPr>
                        </m:ctrlPr>
                      </m:sSubPr>
                      <m:e>
                        <m:r>
                          <a:rPr lang="en-US" altLang="zh-CN" b="0" i="1" smtClean="0">
                            <a:latin typeface="Cambria Math" panose="02040503050406030204" pitchFamily="18" charset="0"/>
                            <a:cs typeface="Times New Roman" panose="02020503050405090304" pitchFamily="18" charset="0"/>
                          </a:rPr>
                          <m:t>𝑣</m:t>
                        </m:r>
                      </m:e>
                      <m:sub>
                        <m:r>
                          <a:rPr lang="en-US" altLang="zh-CN" b="0" i="1" smtClean="0">
                            <a:latin typeface="Cambria Math" panose="02040503050406030204" pitchFamily="18" charset="0"/>
                            <a:cs typeface="Times New Roman" panose="02020503050405090304" pitchFamily="18" charset="0"/>
                          </a:rPr>
                          <m:t>𝑖</m:t>
                        </m:r>
                      </m:sub>
                    </m:sSub>
                  </m:oMath>
                </a14:m>
                <a:r>
                  <a:rPr lang="en-US" altLang="zh-CN" dirty="0">
                    <a:latin typeface="Times New Roman" panose="02020503050405090304" pitchFamily="18" charset="0"/>
                    <a:cs typeface="Times New Roman" panose="02020503050405090304" pitchFamily="18" charset="0"/>
                  </a:rPr>
                  <a:t>.</a:t>
                </a:r>
                <a:endParaRPr lang="en-US" altLang="zh-CN" dirty="0">
                  <a:latin typeface="Times New Roman" panose="02020503050405090304" pitchFamily="18" charset="0"/>
                  <a:cs typeface="Times New Roman" panose="02020503050405090304" pitchFamily="18" charset="0"/>
                </a:endParaRPr>
              </a:p>
              <a:p>
                <a:pPr marL="285750" indent="-285750">
                  <a:lnSpc>
                    <a:spcPct val="150000"/>
                  </a:lnSpc>
                  <a:buFont typeface="Arial" panose="020B0604020202090204" pitchFamily="34" charset="0"/>
                  <a:buChar char="•"/>
                </a:pPr>
                <a:r>
                  <a:rPr lang="en-US" altLang="zh-CN" b="1" dirty="0">
                    <a:latin typeface="Times New Roman" panose="02020503050405090304" pitchFamily="18" charset="0"/>
                    <a:cs typeface="Times New Roman" panose="02020503050405090304" pitchFamily="18" charset="0"/>
                  </a:rPr>
                  <a:t>Obliviousness</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For</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any</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d>
                      <m:dPr>
                        <m:ctrlPr>
                          <a:rPr lang="en-US" altLang="zh-CN" b="0" i="1" smtClean="0">
                            <a:latin typeface="Cambria Math" panose="02040503050406030204" pitchFamily="18" charset="0"/>
                            <a:cs typeface="Times New Roman" panose="02020503050405090304" pitchFamily="18" charset="0"/>
                          </a:rPr>
                        </m:ctrlPr>
                      </m:dPr>
                      <m:e>
                        <m:sSubSup>
                          <m:sSubSupPr>
                            <m:ctrlPr>
                              <a:rPr lang="en-US" altLang="zh-CN" b="0" i="1" smtClean="0">
                                <a:latin typeface="Cambria Math" panose="02040503050406030204" pitchFamily="18" charset="0"/>
                                <a:cs typeface="Times New Roman" panose="02020503050405090304" pitchFamily="18" charset="0"/>
                              </a:rPr>
                            </m:ctrlPr>
                          </m:sSubSupPr>
                          <m:e>
                            <m:r>
                              <a:rPr lang="en-US" altLang="zh-CN" b="0" i="1" smtClean="0">
                                <a:latin typeface="Cambria Math" panose="02040503050406030204" pitchFamily="18" charset="0"/>
                                <a:cs typeface="Times New Roman" panose="02020503050405090304" pitchFamily="18" charset="0"/>
                              </a:rPr>
                              <m:t>𝑘</m:t>
                            </m:r>
                          </m:e>
                          <m:sub>
                            <m:r>
                              <a:rPr lang="en-US" altLang="zh-CN" b="0" i="1" smtClean="0">
                                <a:latin typeface="Cambria Math" panose="02040503050406030204" pitchFamily="18" charset="0"/>
                                <a:cs typeface="Times New Roman" panose="02020503050405090304" pitchFamily="18" charset="0"/>
                              </a:rPr>
                              <m:t>1</m:t>
                            </m:r>
                          </m:sub>
                          <m:sup>
                            <m:r>
                              <a:rPr lang="en-US" altLang="zh-CN" b="0" i="1" smtClean="0">
                                <a:latin typeface="Cambria Math" panose="02040503050406030204" pitchFamily="18" charset="0"/>
                                <a:cs typeface="Times New Roman" panose="02020503050405090304" pitchFamily="18" charset="0"/>
                              </a:rPr>
                              <m:t>0</m:t>
                            </m:r>
                          </m:sup>
                        </m:sSubSup>
                        <m:r>
                          <a:rPr lang="en-US" altLang="zh-CN" b="0" i="1" smtClean="0">
                            <a:latin typeface="Cambria Math" panose="02040503050406030204" pitchFamily="18" charset="0"/>
                            <a:cs typeface="Times New Roman" panose="02020503050405090304" pitchFamily="18" charset="0"/>
                          </a:rPr>
                          <m:t>,…,</m:t>
                        </m:r>
                        <m:sSubSup>
                          <m:sSubSupPr>
                            <m:ctrlPr>
                              <a:rPr lang="en-US" altLang="zh-CN" b="0" i="1" smtClean="0">
                                <a:latin typeface="Cambria Math" panose="02040503050406030204" pitchFamily="18" charset="0"/>
                                <a:cs typeface="Times New Roman" panose="02020503050405090304" pitchFamily="18" charset="0"/>
                              </a:rPr>
                            </m:ctrlPr>
                          </m:sSubSupPr>
                          <m:e>
                            <m:r>
                              <a:rPr lang="en-US" altLang="zh-CN" b="0" i="1" smtClean="0">
                                <a:latin typeface="Cambria Math" panose="02040503050406030204" pitchFamily="18" charset="0"/>
                                <a:cs typeface="Times New Roman" panose="02020503050405090304" pitchFamily="18" charset="0"/>
                              </a:rPr>
                              <m:t>𝑘</m:t>
                            </m:r>
                          </m:e>
                          <m:sub>
                            <m:r>
                              <a:rPr lang="en-US" altLang="zh-CN" b="0" i="1" smtClean="0">
                                <a:latin typeface="Cambria Math" panose="02040503050406030204" pitchFamily="18" charset="0"/>
                                <a:cs typeface="Times New Roman" panose="02020503050405090304" pitchFamily="18" charset="0"/>
                              </a:rPr>
                              <m:t>𝑛</m:t>
                            </m:r>
                          </m:sub>
                          <m:sup>
                            <m:r>
                              <a:rPr lang="en-US" altLang="zh-CN" b="0" i="1" smtClean="0">
                                <a:latin typeface="Cambria Math" panose="02040503050406030204" pitchFamily="18" charset="0"/>
                                <a:cs typeface="Times New Roman" panose="02020503050405090304" pitchFamily="18" charset="0"/>
                              </a:rPr>
                              <m:t>0</m:t>
                            </m:r>
                          </m:sup>
                        </m:sSubSup>
                      </m:e>
                    </m:d>
                    <m:r>
                      <a:rPr lang="en-US" altLang="zh-CN" i="1">
                        <a:latin typeface="Cambria Math" panose="02040503050406030204" pitchFamily="18" charset="0"/>
                        <a:ea typeface="Cambria Math" panose="02040503050406030204" pitchFamily="18" charset="0"/>
                        <a:cs typeface="Times New Roman" panose="02020503050405090304" pitchFamily="18" charset="0"/>
                      </a:rPr>
                      <m:t>≠</m:t>
                    </m:r>
                    <m:d>
                      <m:dPr>
                        <m:ctrlP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ctrlPr>
                      </m:dPr>
                      <m:e>
                        <m:sSubSup>
                          <m:sSubSupPr>
                            <m:ctrlP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ctrlPr>
                          </m:sSubSupPr>
                          <m:e>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𝑘</m:t>
                            </m:r>
                          </m:e>
                          <m:sub>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1</m:t>
                            </m:r>
                          </m:sub>
                          <m:sup>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1</m:t>
                            </m:r>
                          </m:sup>
                        </m:sSubSup>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m:t>
                        </m:r>
                        <m:sSubSup>
                          <m:sSubSupPr>
                            <m:ctrlP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ctrlPr>
                          </m:sSubSupPr>
                          <m:e>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𝑘</m:t>
                            </m:r>
                          </m:e>
                          <m:sub>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𝑛</m:t>
                            </m:r>
                          </m:sub>
                          <m:sup>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1</m:t>
                            </m:r>
                          </m:sup>
                        </m:sSubSup>
                      </m:e>
                    </m:d>
                  </m:oMath>
                </a14:m>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if</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sSub>
                      <m:sSubPr>
                        <m:ctrlPr>
                          <a:rPr lang="en-US" altLang="zh-CN" b="0" i="1" smtClean="0">
                            <a:latin typeface="Cambria Math" panose="02040503050406030204" pitchFamily="18" charset="0"/>
                            <a:cs typeface="Times New Roman" panose="02020503050405090304" pitchFamily="18" charset="0"/>
                          </a:rPr>
                        </m:ctrlPr>
                      </m:sSubPr>
                      <m:e>
                        <m:r>
                          <a:rPr lang="en-US" altLang="zh-CN" b="0" i="1" smtClean="0">
                            <a:latin typeface="Cambria Math" panose="02040503050406030204" pitchFamily="18" charset="0"/>
                            <a:cs typeface="Times New Roman" panose="02020503050405090304" pitchFamily="18" charset="0"/>
                          </a:rPr>
                          <m:t>𝑣</m:t>
                        </m:r>
                      </m:e>
                      <m:sub>
                        <m:r>
                          <a:rPr lang="en-US" altLang="zh-CN" b="0" i="1" smtClean="0">
                            <a:latin typeface="Cambria Math" panose="02040503050406030204" pitchFamily="18" charset="0"/>
                            <a:cs typeface="Times New Roman" panose="02020503050405090304" pitchFamily="18" charset="0"/>
                          </a:rPr>
                          <m:t>1</m:t>
                        </m:r>
                      </m:sub>
                    </m:sSub>
                    <m:r>
                      <a:rPr lang="en-US" altLang="zh-CN" b="0" i="1" smtClean="0">
                        <a:latin typeface="Cambria Math" panose="02040503050406030204" pitchFamily="18" charset="0"/>
                        <a:cs typeface="Times New Roman" panose="02020503050405090304" pitchFamily="18" charset="0"/>
                      </a:rPr>
                      <m:t>,…,</m:t>
                    </m:r>
                    <m:sSub>
                      <m:sSubPr>
                        <m:ctrlPr>
                          <a:rPr lang="en-US" altLang="zh-CN" b="0" i="1" smtClean="0">
                            <a:latin typeface="Cambria Math" panose="02040503050406030204" pitchFamily="18" charset="0"/>
                            <a:cs typeface="Times New Roman" panose="02020503050405090304" pitchFamily="18" charset="0"/>
                          </a:rPr>
                        </m:ctrlPr>
                      </m:sSubPr>
                      <m:e>
                        <m:r>
                          <a:rPr lang="en-US" altLang="zh-CN" b="0" i="1" smtClean="0">
                            <a:latin typeface="Cambria Math" panose="02040503050406030204" pitchFamily="18" charset="0"/>
                            <a:cs typeface="Times New Roman" panose="02020503050405090304" pitchFamily="18" charset="0"/>
                          </a:rPr>
                          <m:t>𝑣</m:t>
                        </m:r>
                      </m:e>
                      <m:sub>
                        <m:r>
                          <a:rPr lang="en-US" altLang="zh-CN" b="0" i="1" smtClean="0">
                            <a:latin typeface="Cambria Math" panose="02040503050406030204" pitchFamily="18" charset="0"/>
                            <a:cs typeface="Times New Roman" panose="02020503050405090304" pitchFamily="18" charset="0"/>
                          </a:rPr>
                          <m:t>𝑛</m:t>
                        </m:r>
                      </m:sub>
                    </m:sSub>
                    <m:groupChr>
                      <m:groupChrPr>
                        <m:chr m:val="←"/>
                        <m:vertJc m:val="bot"/>
                        <m:ctrlPr>
                          <a:rPr lang="en-US" altLang="zh-CN" b="0" i="1" smtClean="0">
                            <a:latin typeface="Cambria Math" panose="02040503050406030204" pitchFamily="18" charset="0"/>
                            <a:cs typeface="Times New Roman" panose="02020503050405090304" pitchFamily="18" charset="0"/>
                          </a:rPr>
                        </m:ctrlPr>
                      </m:groupChrPr>
                      <m:e>
                        <m:r>
                          <m:rPr>
                            <m:brk m:alnAt="2"/>
                          </m:rPr>
                          <a:rPr lang="en-US" altLang="zh-CN" b="0" i="1" smtClean="0">
                            <a:latin typeface="Cambria Math" panose="02040503050406030204" pitchFamily="18" charset="0"/>
                            <a:cs typeface="Times New Roman" panose="02020503050405090304" pitchFamily="18" charset="0"/>
                          </a:rPr>
                          <m:t>𝑅</m:t>
                        </m:r>
                      </m:e>
                    </m:groupChr>
                    <m:r>
                      <a:rPr lang="en-US" altLang="zh-CN" b="0" i="1" smtClean="0">
                        <a:latin typeface="Cambria Math" panose="02040503050406030204" pitchFamily="18" charset="0"/>
                        <a:cs typeface="Times New Roman" panose="02020503050405090304" pitchFamily="18" charset="0"/>
                      </a:rPr>
                      <m:t>$</m:t>
                    </m:r>
                  </m:oMath>
                </a14:m>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then</a:t>
                </a:r>
                <a:endParaRPr lang="en-US" altLang="zh-CN" dirty="0">
                  <a:latin typeface="Times New Roman" panose="02020503050405090304" pitchFamily="18" charset="0"/>
                  <a:cs typeface="Times New Roman" panose="02020503050405090304" pitchFamily="18" charset="0"/>
                </a:endParaRPr>
              </a:p>
              <a:p>
                <a:pPr>
                  <a:lnSpc>
                    <a:spcPct val="150000"/>
                  </a:lnSpc>
                </a:pPr>
                <a14:m>
                  <m:oMathPara xmlns:m="http://schemas.openxmlformats.org/officeDocument/2006/math">
                    <m:oMathParaPr>
                      <m:jc m:val="centerGroup"/>
                    </m:oMathParaPr>
                    <m:oMath xmlns:m="http://schemas.openxmlformats.org/officeDocument/2006/math">
                      <m:r>
                        <m:rPr>
                          <m:nor/>
                        </m:rPr>
                        <a:rPr kumimoji="1" lang="en-US" altLang="zh-CN" i="0" smtClean="0">
                          <a:latin typeface="Arial" panose="020B0604020202090204" pitchFamily="34" charset="0"/>
                          <a:cs typeface="Arial" panose="020B0604020202090204" pitchFamily="34" charset="0"/>
                        </a:rPr>
                        <m:t>Enc</m:t>
                      </m:r>
                      <m:d>
                        <m:dPr>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𝑘</m:t>
                                  </m:r>
                                </m:e>
                                <m:sub>
                                  <m:r>
                                    <a:rPr kumimoji="1" lang="en-US" altLang="zh-CN" i="1">
                                      <a:latin typeface="Cambria Math" panose="02040503050406030204" pitchFamily="18" charset="0"/>
                                    </a:rPr>
                                    <m:t>1</m:t>
                                  </m:r>
                                </m:sub>
                                <m:sup>
                                  <m:r>
                                    <a:rPr kumimoji="1" lang="en-US" altLang="zh-CN" i="1">
                                      <a:latin typeface="Cambria Math" panose="02040503050406030204" pitchFamily="18" charset="0"/>
                                    </a:rPr>
                                    <m:t>0</m:t>
                                  </m:r>
                                </m:sup>
                              </m:sSubSup>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i="1">
                                      <a:latin typeface="Cambria Math" panose="02040503050406030204" pitchFamily="18" charset="0"/>
                                    </a:rPr>
                                    <m:t>1</m:t>
                                  </m:r>
                                </m:sub>
                              </m:sSub>
                            </m:e>
                          </m:d>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𝑘</m:t>
                                  </m:r>
                                </m:e>
                                <m:sub>
                                  <m:r>
                                    <a:rPr kumimoji="1" lang="en-US" altLang="zh-CN" i="1">
                                      <a:latin typeface="Cambria Math" panose="02040503050406030204" pitchFamily="18" charset="0"/>
                                    </a:rPr>
                                    <m:t>𝑛</m:t>
                                  </m:r>
                                </m:sub>
                                <m:sup>
                                  <m:r>
                                    <a:rPr kumimoji="1" lang="en-US" altLang="zh-CN" i="1">
                                      <a:latin typeface="Cambria Math" panose="02040503050406030204" pitchFamily="18" charset="0"/>
                                    </a:rPr>
                                    <m:t>0</m:t>
                                  </m:r>
                                </m:sup>
                              </m:sSubSup>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i="1">
                                      <a:latin typeface="Cambria Math" panose="02040503050406030204" pitchFamily="18" charset="0"/>
                                    </a:rPr>
                                    <m:t>𝑛</m:t>
                                  </m:r>
                                </m:sub>
                              </m:sSub>
                            </m:e>
                          </m:d>
                        </m:e>
                      </m:d>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m:t>
                          </m:r>
                        </m:e>
                        <m:sub>
                          <m:r>
                            <a:rPr kumimoji="1" lang="en-US" altLang="zh-CN" i="1">
                              <a:latin typeface="Cambria Math" panose="02040503050406030204" pitchFamily="18" charset="0"/>
                            </a:rPr>
                            <m:t>𝑠</m:t>
                          </m:r>
                        </m:sub>
                      </m:sSub>
                      <m:r>
                        <m:rPr>
                          <m:nor/>
                        </m:rPr>
                        <a:rPr kumimoji="1" lang="en-US" altLang="zh-CN">
                          <a:latin typeface="Arial" panose="020B0604020202090204" pitchFamily="34" charset="0"/>
                          <a:cs typeface="Arial" panose="020B0604020202090204" pitchFamily="34" charset="0"/>
                        </a:rPr>
                        <m:t>Enc</m:t>
                      </m:r>
                      <m:d>
                        <m:dPr>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𝑘</m:t>
                                  </m:r>
                                </m:e>
                                <m:sub>
                                  <m:r>
                                    <a:rPr kumimoji="1" lang="en-US" altLang="zh-CN" i="1">
                                      <a:latin typeface="Cambria Math" panose="02040503050406030204" pitchFamily="18" charset="0"/>
                                    </a:rPr>
                                    <m:t>1</m:t>
                                  </m:r>
                                </m:sub>
                                <m:sup>
                                  <m:r>
                                    <a:rPr kumimoji="1" lang="en-US" altLang="zh-CN" i="1">
                                      <a:latin typeface="Cambria Math" panose="02040503050406030204" pitchFamily="18" charset="0"/>
                                    </a:rPr>
                                    <m:t>1</m:t>
                                  </m:r>
                                </m:sup>
                              </m:sSubSup>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i="1">
                                      <a:latin typeface="Cambria Math" panose="02040503050406030204" pitchFamily="18" charset="0"/>
                                    </a:rPr>
                                    <m:t>1</m:t>
                                  </m:r>
                                </m:sub>
                              </m:sSub>
                            </m:e>
                          </m:d>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𝑘</m:t>
                                  </m:r>
                                </m:e>
                                <m:sub>
                                  <m:r>
                                    <a:rPr kumimoji="1" lang="en-US" altLang="zh-CN" i="1">
                                      <a:latin typeface="Cambria Math" panose="02040503050406030204" pitchFamily="18" charset="0"/>
                                    </a:rPr>
                                    <m:t>𝑛</m:t>
                                  </m:r>
                                </m:sub>
                                <m:sup>
                                  <m:r>
                                    <a:rPr kumimoji="1" lang="en-US" altLang="zh-CN" i="1">
                                      <a:latin typeface="Cambria Math" panose="02040503050406030204" pitchFamily="18" charset="0"/>
                                    </a:rPr>
                                    <m:t>1</m:t>
                                  </m:r>
                                </m:sup>
                              </m:sSubSup>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i="1">
                                      <a:latin typeface="Cambria Math" panose="02040503050406030204" pitchFamily="18" charset="0"/>
                                    </a:rPr>
                                    <m:t>𝑛</m:t>
                                  </m:r>
                                </m:sub>
                              </m:sSub>
                            </m:e>
                          </m:d>
                        </m:e>
                      </m:d>
                    </m:oMath>
                  </m:oMathPara>
                </a14:m>
                <a:endParaRPr lang="en-US" altLang="zh-CN" dirty="0">
                  <a:latin typeface="Times New Roman" panose="02020503050405090304" pitchFamily="18" charset="0"/>
                  <a:cs typeface="Times New Roman" panose="02020503050405090304" pitchFamily="18" charset="0"/>
                </a:endParaRPr>
              </a:p>
              <a:p>
                <a:pPr marL="285750" indent="-285750">
                  <a:lnSpc>
                    <a:spcPct val="150000"/>
                  </a:lnSpc>
                  <a:buFont typeface="Arial" panose="020B0604020202090204" pitchFamily="34" charset="0"/>
                  <a:buChar char="•"/>
                </a:pPr>
                <a:r>
                  <a:rPr lang="en-US" altLang="zh-CN" b="1" dirty="0">
                    <a:latin typeface="Times New Roman" panose="02020503050405090304" pitchFamily="18" charset="0"/>
                    <a:cs typeface="Times New Roman" panose="02020503050405090304" pitchFamily="18" charset="0"/>
                  </a:rPr>
                  <a:t>Binary</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(optional):</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r>
                      <a:rPr lang="en-US" altLang="zh-CN" b="0" i="1" smtClean="0">
                        <a:latin typeface="Cambria Math" panose="02040503050406030204" pitchFamily="18" charset="0"/>
                        <a:cs typeface="Times New Roman" panose="02020503050405090304" pitchFamily="18" charset="0"/>
                      </a:rPr>
                      <m:t>ℎ</m:t>
                    </m:r>
                    <m:d>
                      <m:dPr>
                        <m:ctrlPr>
                          <a:rPr lang="en-US" altLang="zh-CN" b="0" i="1" smtClean="0">
                            <a:latin typeface="Cambria Math" panose="02040503050406030204" pitchFamily="18" charset="0"/>
                            <a:cs typeface="Times New Roman" panose="02020503050405090304" pitchFamily="18" charset="0"/>
                          </a:rPr>
                        </m:ctrlPr>
                      </m:dPr>
                      <m:e>
                        <m:r>
                          <a:rPr lang="en-US" altLang="zh-CN" b="0" i="1" smtClean="0">
                            <a:latin typeface="Cambria Math" panose="02040503050406030204" pitchFamily="18" charset="0"/>
                            <a:cs typeface="Times New Roman" panose="02020503050405090304" pitchFamily="18" charset="0"/>
                          </a:rPr>
                          <m:t>𝑘</m:t>
                        </m:r>
                      </m:e>
                    </m:d>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m:t>
                    </m:r>
                    <m:sSup>
                      <m:sSupPr>
                        <m:ctrlP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ctrlPr>
                      </m:sSupPr>
                      <m:e>
                        <m:d>
                          <m:dPr>
                            <m:begChr m:val="{"/>
                            <m:endChr m:val="}"/>
                            <m:ctrlP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0</m:t>
                            </m:r>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m:t>
                            </m:r>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1</m:t>
                            </m:r>
                          </m:e>
                        </m:d>
                      </m:e>
                      <m:sup>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𝑚</m:t>
                        </m:r>
                      </m:sup>
                    </m:sSup>
                  </m:oMath>
                </a14:m>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This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work</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focus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on</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binary</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OKVS.</a:t>
                </a:r>
                <a:endParaRPr lang="en-US" altLang="zh-CN" dirty="0">
                  <a:latin typeface="Times New Roman" panose="02020503050405090304" pitchFamily="18" charset="0"/>
                  <a:cs typeface="Times New Roman" panose="02020503050405090304" pitchFamily="18" charset="0"/>
                </a:endParaRPr>
              </a:p>
            </p:txBody>
          </p:sp>
        </mc:Choice>
        <mc:Fallback>
          <p:sp>
            <p:nvSpPr>
              <p:cNvPr id="43" name="矩形 42"/>
              <p:cNvSpPr>
                <a:spLocks noRot="1" noChangeAspect="1" noMove="1" noResize="1" noEditPoints="1" noAdjustHandles="1" noChangeArrowheads="1" noChangeShapeType="1" noTextEdit="1"/>
              </p:cNvSpPr>
              <p:nvPr/>
            </p:nvSpPr>
            <p:spPr>
              <a:xfrm>
                <a:off x="277089" y="4293506"/>
                <a:ext cx="11651385" cy="2057647"/>
              </a:xfrm>
              <a:prstGeom prst="rect">
                <a:avLst/>
              </a:prstGeom>
              <a:blipFill rotWithShape="1">
                <a:blip r:embed="rId8"/>
                <a:stretch>
                  <a:fillRect l="-2" t="-13" r="5" b="-30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43"/>
              <p:cNvSpPr txBox="1"/>
              <p:nvPr/>
            </p:nvSpPr>
            <p:spPr>
              <a:xfrm>
                <a:off x="3738434" y="1095973"/>
                <a:ext cx="72062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𝐷</m:t>
                      </m:r>
                    </m:oMath>
                  </m:oMathPara>
                </a14:m>
                <a:endParaRPr kumimoji="1" lang="zh-CN" altLang="en-US" dirty="0">
                  <a:latin typeface="Times New Roman" panose="02020503050405090304" pitchFamily="18" charset="0"/>
                  <a:cs typeface="Times New Roman" panose="02020503050405090304" pitchFamily="18" charset="0"/>
                </a:endParaRPr>
              </a:p>
            </p:txBody>
          </p:sp>
        </mc:Choice>
        <mc:Fallback>
          <p:sp>
            <p:nvSpPr>
              <p:cNvPr id="44" name="文本框 43"/>
              <p:cNvSpPr txBox="1">
                <a:spLocks noRot="1" noChangeAspect="1" noMove="1" noResize="1" noEditPoints="1" noAdjustHandles="1" noChangeArrowheads="1" noChangeShapeType="1" noTextEdit="1"/>
              </p:cNvSpPr>
              <p:nvPr/>
            </p:nvSpPr>
            <p:spPr>
              <a:xfrm>
                <a:off x="3738434" y="1095973"/>
                <a:ext cx="720627" cy="369332"/>
              </a:xfrm>
              <a:prstGeom prst="rect">
                <a:avLst/>
              </a:prstGeom>
              <a:blipFill rotWithShape="1">
                <a:blip r:embed="rId9"/>
                <a:stretch>
                  <a:fillRect l="-26" t="-162" r="13" b="97"/>
                </a:stretch>
              </a:blipFill>
            </p:spPr>
            <p:txBody>
              <a:bodyPr/>
              <a:lstStyle/>
              <a:p>
                <a:r>
                  <a:rPr lang="zh-CN" altLang="en-US">
                    <a:noFill/>
                  </a:rPr>
                  <a:t> </a:t>
                </a:r>
              </a:p>
            </p:txBody>
          </p:sp>
        </mc:Fallback>
      </mc:AlternateContent>
      <p:cxnSp>
        <p:nvCxnSpPr>
          <p:cNvPr id="45" name="直线连接符 44"/>
          <p:cNvCxnSpPr/>
          <p:nvPr/>
        </p:nvCxnSpPr>
        <p:spPr>
          <a:xfrm>
            <a:off x="6883191" y="1088325"/>
            <a:ext cx="0" cy="27280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8" name="五边形 47"/>
          <p:cNvSpPr/>
          <p:nvPr/>
        </p:nvSpPr>
        <p:spPr>
          <a:xfrm>
            <a:off x="263526" y="3830796"/>
            <a:ext cx="1818322"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OKVS</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Properties</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
        <p:nvSpPr>
          <p:cNvPr id="2" name="矩形 1"/>
          <p:cNvSpPr/>
          <p:nvPr/>
        </p:nvSpPr>
        <p:spPr>
          <a:xfrm>
            <a:off x="263525" y="6502459"/>
            <a:ext cx="11664947" cy="357568"/>
          </a:xfrm>
          <a:prstGeom prst="rect">
            <a:avLst/>
          </a:prstGeom>
          <a:noFill/>
        </p:spPr>
        <p:txBody>
          <a:bodyPr wrap="square" anchor="ctr" anchorCtr="0">
            <a:noAutofit/>
          </a:bodyPr>
          <a:lstStyle/>
          <a:p>
            <a:r>
              <a:rPr lang="en-US" altLang="zh-CN" sz="1200" dirty="0"/>
              <a:t>[GPR+21]</a:t>
            </a:r>
            <a:r>
              <a:rPr lang="zh-CN" altLang="en-US" sz="1200" dirty="0"/>
              <a:t> </a:t>
            </a:r>
            <a:r>
              <a:rPr lang="en-US" altLang="zh-CN" sz="1200" dirty="0"/>
              <a:t>G.</a:t>
            </a:r>
            <a:r>
              <a:rPr lang="zh-CN" altLang="en-US" sz="1200" dirty="0"/>
              <a:t> </a:t>
            </a:r>
            <a:r>
              <a:rPr lang="en-GB" altLang="zh-CN" sz="1200" dirty="0" err="1"/>
              <a:t>Garimella</a:t>
            </a:r>
            <a:r>
              <a:rPr lang="en-GB" altLang="zh-CN" sz="1200" dirty="0"/>
              <a:t>, B</a:t>
            </a:r>
            <a:r>
              <a:rPr lang="en-US" altLang="zh-CN" sz="1200" dirty="0"/>
              <a:t>.</a:t>
            </a:r>
            <a:r>
              <a:rPr lang="en-GB" altLang="zh-CN" sz="1200" dirty="0"/>
              <a:t> </a:t>
            </a:r>
            <a:r>
              <a:rPr lang="en-GB" altLang="zh-CN" sz="1200" dirty="0" err="1"/>
              <a:t>Pinkas</a:t>
            </a:r>
            <a:r>
              <a:rPr lang="en-GB" altLang="zh-CN" sz="1200" dirty="0"/>
              <a:t>, M</a:t>
            </a:r>
            <a:r>
              <a:rPr lang="en-US" altLang="zh-CN" sz="1200" dirty="0"/>
              <a:t>.</a:t>
            </a:r>
            <a:r>
              <a:rPr lang="en-GB" altLang="zh-CN" sz="1200" dirty="0"/>
              <a:t> </a:t>
            </a:r>
            <a:r>
              <a:rPr lang="en-GB" altLang="zh-CN" sz="1200" dirty="0" err="1"/>
              <a:t>Rosulek</a:t>
            </a:r>
            <a:r>
              <a:rPr lang="en-GB" altLang="zh-CN" sz="1200" dirty="0"/>
              <a:t>, N</a:t>
            </a:r>
            <a:r>
              <a:rPr lang="en-US" altLang="zh-CN" sz="1200" dirty="0"/>
              <a:t>.</a:t>
            </a:r>
            <a:r>
              <a:rPr lang="en-GB" altLang="zh-CN" sz="1200" dirty="0"/>
              <a:t> Trieu, A</a:t>
            </a:r>
            <a:r>
              <a:rPr lang="en-US" altLang="zh-CN" sz="1200" dirty="0"/>
              <a:t>.</a:t>
            </a:r>
            <a:r>
              <a:rPr lang="en-GB" altLang="zh-CN" sz="1200" dirty="0"/>
              <a:t> </a:t>
            </a:r>
            <a:r>
              <a:rPr lang="en-GB" altLang="zh-CN" sz="1200" dirty="0" err="1"/>
              <a:t>Yanai</a:t>
            </a:r>
            <a:r>
              <a:rPr lang="en-GB" altLang="zh-CN" sz="1200" dirty="0"/>
              <a:t>. Oblivious key-value stores and amplification for private set intersection. CRYPTO 2021</a:t>
            </a:r>
            <a:r>
              <a:rPr lang="en-US" altLang="zh-CN" sz="1200" dirty="0"/>
              <a:t>,</a:t>
            </a:r>
            <a:r>
              <a:rPr lang="zh-CN" altLang="en-US" sz="1200" dirty="0"/>
              <a:t> </a:t>
            </a:r>
            <a:r>
              <a:rPr lang="en-GB" altLang="zh-CN" sz="1200" dirty="0"/>
              <a:t>pp. 395-425.</a:t>
            </a:r>
            <a:endParaRPr lang="en-US" altLang="zh-CN" sz="1200" dirty="0"/>
          </a:p>
        </p:txBody>
      </p:sp>
      <p:cxnSp>
        <p:nvCxnSpPr>
          <p:cNvPr id="3" name="直线箭头连接符 2"/>
          <p:cNvCxnSpPr/>
          <p:nvPr/>
        </p:nvCxnSpPr>
        <p:spPr>
          <a:xfrm>
            <a:off x="1585457" y="2022416"/>
            <a:ext cx="349475" cy="53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a:off x="1585457" y="2411514"/>
            <a:ext cx="349475" cy="53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a:off x="1585457" y="3189709"/>
            <a:ext cx="349475" cy="53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a:off x="3350348" y="2606729"/>
            <a:ext cx="349475" cy="53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1585457" y="2800612"/>
            <a:ext cx="349475" cy="53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2.5</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Oblivious</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Key-Value</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Store</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(OKVS)</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sp>
        <p:nvSpPr>
          <p:cNvPr id="5" name="五边形 4"/>
          <p:cNvSpPr/>
          <p:nvPr/>
        </p:nvSpPr>
        <p:spPr>
          <a:xfrm>
            <a:off x="272760" y="1098235"/>
            <a:ext cx="2802949"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OKVS</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Example:</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Polynomial</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mc:AlternateContent xmlns:mc="http://schemas.openxmlformats.org/markup-compatibility/2006">
        <mc:Choice xmlns:a14="http://schemas.microsoft.com/office/drawing/2010/main" Requires="a14">
          <p:sp>
            <p:nvSpPr>
              <p:cNvPr id="6" name="矩形 5"/>
              <p:cNvSpPr/>
              <p:nvPr/>
            </p:nvSpPr>
            <p:spPr>
              <a:xfrm>
                <a:off x="263525" y="1478565"/>
                <a:ext cx="4042103" cy="544199"/>
              </a:xfrm>
              <a:prstGeom prst="rect">
                <a:avLst/>
              </a:prstGeom>
            </p:spPr>
            <p:txBody>
              <a:bodyPr wrap="square" anchor="t" anchorCtr="0">
                <a:no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Times New Roman" panose="02020503050405090304" pitchFamily="18" charset="0"/>
                        </a:rPr>
                        <m:t>{</m:t>
                      </m:r>
                      <m:d>
                        <m:dPr>
                          <m:ctrlPr>
                            <a:rPr lang="en-US" altLang="zh-CN" b="0" i="1" dirty="0" smtClean="0">
                              <a:latin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cs typeface="Times New Roman" panose="02020503050405090304" pitchFamily="18" charset="0"/>
                                </a:rPr>
                                <m:t>1</m:t>
                              </m:r>
                            </m:sub>
                          </m:sSub>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𝑣</m:t>
                              </m:r>
                            </m:e>
                            <m:sub>
                              <m:r>
                                <a:rPr lang="en-US" altLang="zh-CN" b="0" i="1" dirty="0" smtClean="0">
                                  <a:latin typeface="Cambria Math" panose="02040503050406030204" pitchFamily="18" charset="0"/>
                                  <a:cs typeface="Times New Roman" panose="02020503050405090304" pitchFamily="18" charset="0"/>
                                </a:rPr>
                                <m:t>1</m:t>
                              </m:r>
                            </m:sub>
                          </m:sSub>
                        </m:e>
                      </m:d>
                      <m:r>
                        <a:rPr lang="en-US" altLang="zh-CN" b="0" i="1" dirty="0" smtClean="0">
                          <a:latin typeface="Cambria Math" panose="02040503050406030204" pitchFamily="18" charset="0"/>
                          <a:cs typeface="Times New Roman" panose="02020503050405090304" pitchFamily="18" charset="0"/>
                        </a:rPr>
                        <m:t>,</m:t>
                      </m:r>
                      <m:d>
                        <m:dPr>
                          <m:ctrlPr>
                            <a:rPr lang="en-US" altLang="zh-CN" b="0" i="1" dirty="0" smtClean="0">
                              <a:latin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cs typeface="Times New Roman" panose="02020503050405090304" pitchFamily="18" charset="0"/>
                                </a:rPr>
                                <m:t>2</m:t>
                              </m:r>
                            </m:sub>
                          </m:sSub>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𝑣</m:t>
                              </m:r>
                            </m:e>
                            <m:sub>
                              <m:r>
                                <a:rPr lang="en-US" altLang="zh-CN" b="0" i="1" dirty="0" smtClean="0">
                                  <a:latin typeface="Cambria Math" panose="02040503050406030204" pitchFamily="18" charset="0"/>
                                  <a:cs typeface="Times New Roman" panose="02020503050405090304" pitchFamily="18" charset="0"/>
                                </a:rPr>
                                <m:t>2</m:t>
                              </m:r>
                            </m:sub>
                          </m:sSub>
                        </m:e>
                      </m:d>
                      <m:r>
                        <a:rPr lang="en-US" altLang="zh-CN" b="0" i="1" dirty="0" smtClean="0">
                          <a:latin typeface="Cambria Math" panose="02040503050406030204" pitchFamily="18" charset="0"/>
                          <a:cs typeface="Times New Roman" panose="02020503050405090304" pitchFamily="18" charset="0"/>
                        </a:rPr>
                        <m:t>,….,</m:t>
                      </m:r>
                      <m:d>
                        <m:dPr>
                          <m:ctrlPr>
                            <a:rPr lang="en-US" altLang="zh-CN" b="0" i="1" dirty="0" smtClean="0">
                              <a:latin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cs typeface="Times New Roman" panose="02020503050405090304" pitchFamily="18" charset="0"/>
                                </a:rPr>
                                <m:t>𝑛</m:t>
                              </m:r>
                            </m:sub>
                          </m:sSub>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𝑣</m:t>
                              </m:r>
                            </m:e>
                            <m:sub>
                              <m:r>
                                <a:rPr lang="en-US" altLang="zh-CN" b="0" i="1" dirty="0" smtClean="0">
                                  <a:latin typeface="Cambria Math" panose="02040503050406030204" pitchFamily="18" charset="0"/>
                                  <a:cs typeface="Times New Roman" panose="02020503050405090304" pitchFamily="18" charset="0"/>
                                </a:rPr>
                                <m:t>𝑛</m:t>
                              </m:r>
                            </m:sub>
                          </m:sSub>
                        </m:e>
                      </m:d>
                      <m:r>
                        <a:rPr lang="en-US" altLang="zh-CN" i="1" dirty="0" smtClean="0">
                          <a:latin typeface="Cambria Math" panose="02040503050406030204" pitchFamily="18" charset="0"/>
                          <a:cs typeface="Times New Roman" panose="02020503050405090304" pitchFamily="18" charset="0"/>
                        </a:rPr>
                        <m:t>}</m:t>
                      </m:r>
                    </m:oMath>
                  </m:oMathPara>
                </a14:m>
                <a:endParaRPr lang="en-US" altLang="zh-CN" dirty="0">
                  <a:latin typeface="Times New Roman" panose="02020503050405090304" pitchFamily="18" charset="0"/>
                  <a:cs typeface="Times New Roman" panose="0202050305040509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263525" y="1478565"/>
                <a:ext cx="4042103" cy="544199"/>
              </a:xfrm>
              <a:prstGeom prst="rect">
                <a:avLst/>
              </a:prstGeom>
              <a:blipFill rotWithShape="1">
                <a:blip r:embed="rId1"/>
                <a:stretch>
                  <a:fillRect t="-52" r="8" b="53"/>
                </a:stretch>
              </a:blipFill>
            </p:spPr>
            <p:txBody>
              <a:bodyPr/>
              <a:lstStyle/>
              <a:p>
                <a:r>
                  <a:rPr lang="zh-CN" altLang="en-US">
                    <a:noFill/>
                  </a:rPr>
                  <a:t> </a:t>
                </a:r>
              </a:p>
            </p:txBody>
          </p:sp>
        </mc:Fallback>
      </mc:AlternateContent>
      <p:sp>
        <p:nvSpPr>
          <p:cNvPr id="7" name="文本框 6"/>
          <p:cNvSpPr txBox="1"/>
          <p:nvPr/>
        </p:nvSpPr>
        <p:spPr>
          <a:xfrm>
            <a:off x="1597702" y="2398878"/>
            <a:ext cx="1214729" cy="369332"/>
          </a:xfrm>
          <a:prstGeom prst="rect">
            <a:avLst/>
          </a:prstGeom>
          <a:noFill/>
        </p:spPr>
        <p:txBody>
          <a:bodyPr wrap="square" rtlCol="0">
            <a:spAutoFit/>
          </a:bodyPr>
          <a:lstStyle/>
          <a:p>
            <a:pPr algn="ctr"/>
            <a:r>
              <a:rPr kumimoji="1" lang="en-US" altLang="zh-CN" dirty="0">
                <a:latin typeface="Arial" panose="020B0604020202090204" pitchFamily="34" charset="0"/>
                <a:cs typeface="Arial" panose="020B0604020202090204" pitchFamily="34" charset="0"/>
              </a:rPr>
              <a:t>Enc</a:t>
            </a:r>
            <a:endParaRPr kumimoji="1" lang="zh-CN" altLang="en-US" dirty="0">
              <a:latin typeface="Arial" panose="020B0604020202090204" pitchFamily="34" charset="0"/>
              <a:cs typeface="Arial" panose="020B0604020202090204" pitchFamily="34" charset="0"/>
            </a:endParaRPr>
          </a:p>
        </p:txBody>
      </p:sp>
      <p:sp>
        <p:nvSpPr>
          <p:cNvPr id="8" name="梯形 7"/>
          <p:cNvSpPr/>
          <p:nvPr/>
        </p:nvSpPr>
        <p:spPr>
          <a:xfrm>
            <a:off x="560951" y="2280938"/>
            <a:ext cx="3374461" cy="641875"/>
          </a:xfrm>
          <a:prstGeom prst="trapezoid">
            <a:avLst>
              <a:gd name="adj" fmla="val 40458"/>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mc:Choice xmlns:a14="http://schemas.microsoft.com/office/drawing/2010/main" Requires="a14">
          <p:sp>
            <p:nvSpPr>
              <p:cNvPr id="9" name="矩形 8"/>
              <p:cNvSpPr/>
              <p:nvPr/>
            </p:nvSpPr>
            <p:spPr>
              <a:xfrm>
                <a:off x="257274" y="3280089"/>
                <a:ext cx="4038495" cy="544199"/>
              </a:xfrm>
              <a:prstGeom prst="rect">
                <a:avLst/>
              </a:prstGeom>
            </p:spPr>
            <p:txBody>
              <a:bodyPr wrap="square" anchor="t" anchorCtr="0">
                <a:no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Times New Roman" panose="02020503050405090304" pitchFamily="18" charset="0"/>
                        </a:rPr>
                        <m:t>𝐷</m:t>
                      </m:r>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𝑠</m:t>
                          </m:r>
                        </m:e>
                        <m:sub>
                          <m:r>
                            <a:rPr lang="en-US" altLang="zh-CN" b="0" i="1" dirty="0" smtClean="0">
                              <a:latin typeface="Cambria Math" panose="02040503050406030204" pitchFamily="18" charset="0"/>
                              <a:cs typeface="Times New Roman" panose="02020503050405090304" pitchFamily="18" charset="0"/>
                            </a:rPr>
                            <m:t>1</m:t>
                          </m:r>
                        </m:sub>
                      </m:sSub>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𝑠</m:t>
                          </m:r>
                        </m:e>
                        <m:sub>
                          <m:r>
                            <a:rPr lang="en-US" altLang="zh-CN" b="0" i="1" dirty="0" smtClean="0">
                              <a:latin typeface="Cambria Math" panose="02040503050406030204" pitchFamily="18" charset="0"/>
                              <a:cs typeface="Times New Roman" panose="02020503050405090304" pitchFamily="18" charset="0"/>
                            </a:rPr>
                            <m:t>2</m:t>
                          </m:r>
                        </m:sub>
                      </m:sSub>
                      <m:r>
                        <a:rPr lang="en-US" altLang="zh-CN" b="0" i="1" dirty="0" smtClean="0">
                          <a:latin typeface="Cambria Math" panose="02040503050406030204" pitchFamily="18" charset="0"/>
                          <a:cs typeface="Times New Roman" panose="02020503050405090304" pitchFamily="18" charset="0"/>
                        </a:rPr>
                        <m:t>𝑥</m:t>
                      </m:r>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𝑠</m:t>
                          </m:r>
                        </m:e>
                        <m:sub>
                          <m:r>
                            <a:rPr lang="en-US" altLang="zh-CN" b="0" i="1" dirty="0" smtClean="0">
                              <a:latin typeface="Cambria Math" panose="02040503050406030204" pitchFamily="18" charset="0"/>
                              <a:cs typeface="Times New Roman" panose="02020503050405090304" pitchFamily="18" charset="0"/>
                            </a:rPr>
                            <m:t>3</m:t>
                          </m:r>
                        </m:sub>
                      </m:sSub>
                      <m:sSup>
                        <m:sSupPr>
                          <m:ctrlPr>
                            <a:rPr lang="en-US" altLang="zh-CN" b="0" i="1" dirty="0" smtClean="0">
                              <a:latin typeface="Cambria Math" panose="02040503050406030204" pitchFamily="18" charset="0"/>
                              <a:cs typeface="Times New Roman" panose="02020503050405090304" pitchFamily="18" charset="0"/>
                            </a:rPr>
                          </m:ctrlPr>
                        </m:sSupPr>
                        <m:e>
                          <m:r>
                            <a:rPr lang="en-US" altLang="zh-CN" b="0" i="1" dirty="0" smtClean="0">
                              <a:latin typeface="Cambria Math" panose="02040503050406030204" pitchFamily="18" charset="0"/>
                              <a:cs typeface="Times New Roman" panose="02020503050405090304" pitchFamily="18" charset="0"/>
                            </a:rPr>
                            <m:t>𝑥</m:t>
                          </m:r>
                        </m:e>
                        <m:sup>
                          <m:r>
                            <a:rPr lang="en-US" altLang="zh-CN" b="0" i="1" dirty="0" smtClean="0">
                              <a:latin typeface="Cambria Math" panose="02040503050406030204" pitchFamily="18" charset="0"/>
                              <a:cs typeface="Times New Roman" panose="02020503050405090304" pitchFamily="18" charset="0"/>
                            </a:rPr>
                            <m:t>2</m:t>
                          </m:r>
                        </m:sup>
                      </m:sSup>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𝑠</m:t>
                          </m:r>
                        </m:e>
                        <m:sub>
                          <m:r>
                            <a:rPr lang="en-US" altLang="zh-CN" b="0" i="1" dirty="0" smtClean="0">
                              <a:latin typeface="Cambria Math" panose="02040503050406030204" pitchFamily="18" charset="0"/>
                              <a:cs typeface="Times New Roman" panose="02020503050405090304" pitchFamily="18" charset="0"/>
                            </a:rPr>
                            <m:t>𝑛</m:t>
                          </m:r>
                        </m:sub>
                      </m:sSub>
                      <m:sSup>
                        <m:sSupPr>
                          <m:ctrlPr>
                            <a:rPr lang="en-US" altLang="zh-CN" b="0" i="1" dirty="0" smtClean="0">
                              <a:latin typeface="Cambria Math" panose="02040503050406030204" pitchFamily="18" charset="0"/>
                              <a:cs typeface="Times New Roman" panose="02020503050405090304" pitchFamily="18" charset="0"/>
                            </a:rPr>
                          </m:ctrlPr>
                        </m:sSupPr>
                        <m:e>
                          <m:r>
                            <a:rPr lang="en-US" altLang="zh-CN" b="0" i="1" dirty="0" smtClean="0">
                              <a:latin typeface="Cambria Math" panose="02040503050406030204" pitchFamily="18" charset="0"/>
                              <a:cs typeface="Times New Roman" panose="02020503050405090304" pitchFamily="18" charset="0"/>
                            </a:rPr>
                            <m:t>𝑥</m:t>
                          </m:r>
                        </m:e>
                        <m:sup>
                          <m:r>
                            <a:rPr lang="en-US" altLang="zh-CN" b="0" i="1" dirty="0" smtClean="0">
                              <a:latin typeface="Cambria Math" panose="02040503050406030204" pitchFamily="18" charset="0"/>
                              <a:cs typeface="Times New Roman" panose="02020503050405090304" pitchFamily="18" charset="0"/>
                            </a:rPr>
                            <m:t>𝑛</m:t>
                          </m:r>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cs typeface="Times New Roman" panose="02020503050405090304" pitchFamily="18" charset="0"/>
                            </a:rPr>
                            <m:t>1</m:t>
                          </m:r>
                        </m:sup>
                      </m:sSup>
                    </m:oMath>
                  </m:oMathPara>
                </a14:m>
                <a:endParaRPr lang="en-US" altLang="zh-CN" dirty="0">
                  <a:latin typeface="Times New Roman" panose="02020503050405090304" pitchFamily="18" charset="0"/>
                  <a:cs typeface="Times New Roman" panose="0202050305040509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a:xfrm>
                <a:off x="257274" y="3280089"/>
                <a:ext cx="4038495" cy="544199"/>
              </a:xfrm>
              <a:prstGeom prst="rect">
                <a:avLst/>
              </a:prstGeom>
              <a:blipFill rotWithShape="1">
                <a:blip r:embed="rId2"/>
                <a:stretch>
                  <a:fillRect l="-2" t="-58" r="16"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4295775" y="1674386"/>
                <a:ext cx="5035438" cy="114255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ctrlPr>
                            <a:rPr kumimoji="1" lang="en-US" altLang="zh-CN" b="0" i="1" smtClean="0">
                              <a:latin typeface="Cambria Math" panose="02040503050406030204" pitchFamily="18" charset="0"/>
                            </a:rPr>
                          </m:ctrlPr>
                        </m:dPr>
                        <m:e>
                          <m:m>
                            <m:mPr>
                              <m:mcs>
                                <m:mc>
                                  <m:mcPr>
                                    <m:count m:val="5"/>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1</m:t>
                                </m:r>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1</m:t>
                                    </m:r>
                                  </m:sub>
                                </m:sSub>
                              </m:e>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2</m:t>
                                    </m:r>
                                  </m:sup>
                                </m:sSubSup>
                              </m:e>
                              <m:e>
                                <m:r>
                                  <a:rPr kumimoji="1" lang="en-US" altLang="zh-CN" b="0" i="1" smtClean="0">
                                    <a:latin typeface="Cambria Math" panose="02040503050406030204" pitchFamily="18" charset="0"/>
                                  </a:rPr>
                                  <m:t>⋯</m:t>
                                </m:r>
                              </m:e>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m:t>
                                    </m:r>
                                  </m:sup>
                                </m:sSubSup>
                              </m:e>
                            </m:mr>
                            <m:mr>
                              <m:e>
                                <m:r>
                                  <a:rPr kumimoji="1" lang="en-US" altLang="zh-CN" b="0" i="1" smtClean="0">
                                    <a:latin typeface="Cambria Math" panose="02040503050406030204" pitchFamily="18" charset="0"/>
                                  </a:rPr>
                                  <m:t>1</m:t>
                                </m:r>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2</m:t>
                                    </m:r>
                                  </m:sub>
                                </m:sSub>
                              </m:e>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2</m:t>
                                    </m:r>
                                  </m:sup>
                                </m:sSubSup>
                              </m:e>
                              <m:e>
                                <m:r>
                                  <a:rPr kumimoji="1" lang="en-US" altLang="zh-CN" b="0" i="1" smtClean="0">
                                    <a:latin typeface="Cambria Math" panose="02040503050406030204" pitchFamily="18" charset="0"/>
                                  </a:rPr>
                                  <m:t>…</m:t>
                                </m:r>
                              </m:e>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m:t>
                                    </m:r>
                                  </m:sup>
                                </m:sSubSup>
                              </m:e>
                            </m:mr>
                            <m:mr>
                              <m:e>
                                <m:r>
                                  <a:rPr kumimoji="1" lang="en-US" altLang="zh-CN" b="0" i="1" smtClean="0">
                                    <a:latin typeface="Cambria Math" panose="02040503050406030204" pitchFamily="18" charset="0"/>
                                  </a:rPr>
                                  <m:t>⋮</m:t>
                                </m:r>
                              </m:e>
                              <m:e>
                                <m:r>
                                  <a:rPr kumimoji="1" lang="en-US" altLang="zh-CN" b="0" i="1" smtClean="0">
                                    <a:latin typeface="Cambria Math" panose="02040503050406030204" pitchFamily="18" charset="0"/>
                                  </a:rPr>
                                  <m:t>⋮</m:t>
                                </m:r>
                              </m:e>
                              <m:e>
                                <m:r>
                                  <a:rPr kumimoji="1" lang="en-US" altLang="zh-CN" b="0" i="1" smtClean="0">
                                    <a:latin typeface="Cambria Math" panose="02040503050406030204" pitchFamily="18" charset="0"/>
                                  </a:rPr>
                                  <m:t>⋮</m:t>
                                </m:r>
                              </m:e>
                              <m:e>
                                <m:r>
                                  <a:rPr kumimoji="1" lang="en-US" altLang="zh-CN" b="0" i="1" smtClean="0">
                                    <a:latin typeface="Cambria Math" panose="02040503050406030204" pitchFamily="18" charset="0"/>
                                  </a:rPr>
                                  <m:t>⋱</m:t>
                                </m:r>
                              </m:e>
                              <m:e>
                                <m:r>
                                  <a:rPr kumimoji="1" lang="en-US" altLang="zh-CN" b="0" i="1" smtClean="0">
                                    <a:latin typeface="Cambria Math" panose="02040503050406030204" pitchFamily="18" charset="0"/>
                                  </a:rPr>
                                  <m:t>⋮</m:t>
                                </m:r>
                              </m:e>
                            </m:mr>
                            <m:mr>
                              <m:e>
                                <m:r>
                                  <a:rPr kumimoji="1" lang="en-US" altLang="zh-CN" b="0" i="1" smtClean="0">
                                    <a:latin typeface="Cambria Math" panose="02040503050406030204" pitchFamily="18" charset="0"/>
                                  </a:rPr>
                                  <m:t>1</m:t>
                                </m:r>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𝑛</m:t>
                                    </m:r>
                                  </m:sub>
                                </m:sSub>
                              </m:e>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𝑛</m:t>
                                    </m:r>
                                  </m:sub>
                                  <m:sup>
                                    <m:r>
                                      <a:rPr kumimoji="1" lang="en-US" altLang="zh-CN" b="0" i="1" smtClean="0">
                                        <a:latin typeface="Cambria Math" panose="02040503050406030204" pitchFamily="18" charset="0"/>
                                      </a:rPr>
                                      <m:t>2</m:t>
                                    </m:r>
                                  </m:sup>
                                </m:sSubSup>
                              </m:e>
                              <m:e>
                                <m:r>
                                  <a:rPr kumimoji="1" lang="en-US" altLang="zh-CN" b="0" i="1" smtClean="0">
                                    <a:latin typeface="Cambria Math" panose="02040503050406030204" pitchFamily="18" charset="0"/>
                                  </a:rPr>
                                  <m:t>⋯</m:t>
                                </m:r>
                              </m:e>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𝑛</m:t>
                                    </m:r>
                                  </m:sub>
                                  <m:sup>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m:t>
                                    </m:r>
                                  </m:sup>
                                </m:sSubSup>
                              </m:e>
                            </m:mr>
                          </m:m>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eqArr>
                            <m:eqArrPr>
                              <m:ctrlPr>
                                <a:rPr kumimoji="1" lang="en-US" altLang="zh-CN" b="0" i="1" smtClean="0">
                                  <a:latin typeface="Cambria Math" panose="02040503050406030204" pitchFamily="18" charset="0"/>
                                  <a:ea typeface="Cambria Math" panose="02040503050406030204" pitchFamily="18" charset="0"/>
                                </a:rPr>
                              </m:ctrlPr>
                            </m:eqArr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𝑑</m:t>
                                  </m:r>
                                </m:e>
                                <m:sub>
                                  <m:r>
                                    <a:rPr kumimoji="1" lang="en-US" altLang="zh-CN" b="0" i="1" smtClean="0">
                                      <a:latin typeface="Cambria Math" panose="02040503050406030204" pitchFamily="18" charset="0"/>
                                      <a:ea typeface="Cambria Math" panose="02040503050406030204" pitchFamily="18" charset="0"/>
                                    </a:rPr>
                                    <m:t>1</m:t>
                                  </m:r>
                                </m:sub>
                              </m:sSub>
                            </m:e>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𝑑</m:t>
                                  </m:r>
                                </m:e>
                                <m:sub>
                                  <m:r>
                                    <a:rPr kumimoji="1" lang="en-US" altLang="zh-CN" b="0" i="1" smtClean="0">
                                      <a:latin typeface="Cambria Math" panose="02040503050406030204" pitchFamily="18" charset="0"/>
                                      <a:ea typeface="Cambria Math" panose="02040503050406030204" pitchFamily="18" charset="0"/>
                                    </a:rPr>
                                    <m:t>2</m:t>
                                  </m:r>
                                </m:sub>
                              </m:sSub>
                            </m:e>
                            <m:e>
                              <m:r>
                                <a:rPr kumimoji="1" lang="en-US" altLang="zh-CN" b="0" i="1" smtClean="0">
                                  <a:latin typeface="Cambria Math" panose="02040503050406030204" pitchFamily="18" charset="0"/>
                                  <a:ea typeface="Cambria Math" panose="02040503050406030204" pitchFamily="18" charset="0"/>
                                </a:rPr>
                                <m:t>⋮</m:t>
                              </m:r>
                            </m:e>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𝑑</m:t>
                                  </m:r>
                                </m:e>
                                <m:sub>
                                  <m:r>
                                    <a:rPr kumimoji="1" lang="en-US" altLang="zh-CN" b="0" i="1" smtClean="0">
                                      <a:latin typeface="Cambria Math" panose="02040503050406030204" pitchFamily="18" charset="0"/>
                                      <a:ea typeface="Cambria Math" panose="02040503050406030204" pitchFamily="18" charset="0"/>
                                    </a:rPr>
                                    <m:t>𝑛</m:t>
                                  </m:r>
                                </m:sub>
                              </m:sSub>
                            </m:e>
                          </m:eqArr>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b="0" i="1" smtClean="0">
                                  <a:latin typeface="Cambria Math" panose="02040503050406030204" pitchFamily="18" charset="0"/>
                                  <a:ea typeface="Cambria Math" panose="02040503050406030204" pitchFamily="18" charset="0"/>
                                </a:rPr>
                              </m:ctrlPr>
                            </m:mPr>
                            <m:mr>
                              <m:e>
                                <m:sSub>
                                  <m:sSubPr>
                                    <m:ctrlPr>
                                      <a:rPr kumimoji="1" lang="en-US" altLang="zh-CN" b="0" i="1" smtClean="0">
                                        <a:latin typeface="Cambria Math" panose="02040503050406030204" pitchFamily="18" charset="0"/>
                                        <a:ea typeface="Cambria Math" panose="02040503050406030204" pitchFamily="18" charset="0"/>
                                      </a:rPr>
                                    </m:ctrlPr>
                                  </m:sSubPr>
                                  <m:e>
                                    <m:r>
                                      <m:rPr>
                                        <m:brk m:alnAt="7"/>
                                      </m:rPr>
                                      <a:rPr kumimoji="1" lang="en-US" altLang="zh-CN" b="0" i="1" smtClean="0">
                                        <a:latin typeface="Cambria Math" panose="02040503050406030204" pitchFamily="18" charset="0"/>
                                        <a:ea typeface="Cambria Math" panose="02040503050406030204" pitchFamily="18" charset="0"/>
                                      </a:rPr>
                                      <m:t>𝑣</m:t>
                                    </m:r>
                                  </m:e>
                                  <m:sub>
                                    <m:r>
                                      <m:rPr>
                                        <m:brk m:alnAt="7"/>
                                      </m:rPr>
                                      <a:rPr kumimoji="1" lang="en-US" altLang="zh-CN" b="0" i="1" smtClean="0">
                                        <a:latin typeface="Cambria Math" panose="02040503050406030204" pitchFamily="18" charset="0"/>
                                        <a:ea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e>
                            </m:mr>
                            <m:mr>
                              <m:e>
                                <m:r>
                                  <a:rPr lang="zh-CN" altLang="en-US"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𝑛</m:t>
                                    </m:r>
                                  </m:sub>
                                </m:sSub>
                              </m:e>
                            </m:mr>
                          </m:m>
                        </m:e>
                      </m:d>
                    </m:oMath>
                  </m:oMathPara>
                </a14:m>
                <a:endParaRPr kumimoji="1"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4295775" y="1674386"/>
                <a:ext cx="5035438" cy="1142557"/>
              </a:xfrm>
              <a:prstGeom prst="rect">
                <a:avLst/>
              </a:prstGeom>
              <a:blipFill rotWithShape="1">
                <a:blip r:embed="rId3"/>
                <a:stretch>
                  <a:fillRect t="-46" r="10" b="-7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4299382" y="3212248"/>
                <a:ext cx="5035440" cy="369332"/>
              </a:xfrm>
              <a:prstGeom prst="rect">
                <a:avLst/>
              </a:prstGeom>
              <a:noFill/>
            </p:spPr>
            <p:txBody>
              <a:bodyPr wrap="square" anchor="ctr" anchorCtr="1">
                <a:no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ℎ</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𝑘</m:t>
                              </m:r>
                            </m:e>
                            <m:sup>
                              <m:r>
                                <a:rPr kumimoji="1" lang="en-US" altLang="zh-CN" b="0" i="1" smtClean="0">
                                  <a:latin typeface="Cambria Math" panose="02040503050406030204" pitchFamily="18" charset="0"/>
                                </a:rPr>
                                <m:t>2</m:t>
                              </m:r>
                            </m:sup>
                          </m:sSup>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𝑘</m:t>
                              </m:r>
                            </m:e>
                            <m:sup>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m:t>
                              </m:r>
                            </m:sup>
                          </m:sSup>
                        </m:e>
                      </m:d>
                    </m:oMath>
                  </m:oMathPara>
                </a14:m>
                <a:endParaRPr kumimoji="1" lang="zh-CN" altLang="en-US" dirty="0">
                  <a:latin typeface="Times New Roman" panose="02020503050405090304" pitchFamily="18" charset="0"/>
                  <a:cs typeface="Times New Roman" panose="0202050305040509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4299382" y="3212248"/>
                <a:ext cx="5035440" cy="369332"/>
              </a:xfrm>
              <a:prstGeom prst="rect">
                <a:avLst/>
              </a:prstGeom>
              <a:blipFill rotWithShape="1">
                <a:blip r:embed="rId4"/>
                <a:stretch>
                  <a:fillRect l="-9" t="-113" r="6" b="49"/>
                </a:stretch>
              </a:blipFill>
            </p:spPr>
            <p:txBody>
              <a:bodyPr/>
              <a:lstStyle/>
              <a:p>
                <a:r>
                  <a:rPr lang="zh-CN" altLang="en-US">
                    <a:noFill/>
                  </a:rPr>
                  <a:t> </a:t>
                </a:r>
              </a:p>
            </p:txBody>
          </p:sp>
        </mc:Fallback>
      </mc:AlternateContent>
      <p:cxnSp>
        <p:nvCxnSpPr>
          <p:cNvPr id="12" name="直线连接符 11"/>
          <p:cNvCxnSpPr/>
          <p:nvPr/>
        </p:nvCxnSpPr>
        <p:spPr>
          <a:xfrm>
            <a:off x="4305628" y="1096231"/>
            <a:ext cx="0" cy="27280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334828" y="1096231"/>
            <a:ext cx="0" cy="27280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9411858" y="1096231"/>
                <a:ext cx="2516614" cy="2606703"/>
              </a:xfrm>
              <a:prstGeom prst="rect">
                <a:avLst/>
              </a:prstGeom>
              <a:noFill/>
            </p:spPr>
            <p:txBody>
              <a:bodyPr wrap="square" anchor="ctr" anchorCtr="0">
                <a:noAutofit/>
              </a:bodyPr>
              <a:lstStyle/>
              <a:p>
                <a:pPr>
                  <a:lnSpc>
                    <a:spcPct val="200000"/>
                  </a:lnSpc>
                </a:pPr>
                <a:r>
                  <a:rPr kumimoji="1" lang="en-US" altLang="zh-CN" b="0" dirty="0">
                    <a:cs typeface="Times New Roman" panose="02020503050405090304" pitchFamily="18" charset="0"/>
                  </a:rPr>
                  <a:t>Rate:</a:t>
                </a:r>
                <a:r>
                  <a:rPr kumimoji="1" lang="zh-CN" altLang="en-US" b="0" dirty="0">
                    <a:cs typeface="Times New Roman" panose="02020503050405090304" pitchFamily="18" charset="0"/>
                  </a:rPr>
                  <a:t> </a:t>
                </a:r>
                <a14:m>
                  <m:oMath xmlns:m="http://schemas.openxmlformats.org/officeDocument/2006/math">
                    <m:r>
                      <a:rPr kumimoji="1" lang="en-US" altLang="zh-CN" b="0" i="1" dirty="0" smtClean="0">
                        <a:latin typeface="Cambria Math" panose="02040503050406030204" pitchFamily="18" charset="0"/>
                        <a:cs typeface="Times New Roman" panose="02020503050405090304" pitchFamily="18" charset="0"/>
                      </a:rPr>
                      <m:t>𝑛</m:t>
                    </m:r>
                    <m:r>
                      <a:rPr kumimoji="1" lang="en-US" altLang="zh-CN" b="0" i="1" dirty="0" smtClean="0">
                        <a:latin typeface="Cambria Math" panose="02040503050406030204" pitchFamily="18" charset="0"/>
                        <a:cs typeface="Times New Roman" panose="02020503050405090304" pitchFamily="18" charset="0"/>
                      </a:rPr>
                      <m:t>/</m:t>
                    </m:r>
                    <m:r>
                      <a:rPr kumimoji="1" lang="en-US" altLang="zh-CN" b="0" i="1" dirty="0" smtClean="0">
                        <a:latin typeface="Cambria Math" panose="02040503050406030204" pitchFamily="18" charset="0"/>
                        <a:cs typeface="Times New Roman" panose="02020503050405090304" pitchFamily="18" charset="0"/>
                      </a:rPr>
                      <m:t>𝑚</m:t>
                    </m:r>
                    <m:r>
                      <a:rPr kumimoji="1" lang="en-US" altLang="zh-CN" i="1" dirty="0" smtClean="0">
                        <a:latin typeface="Cambria Math" panose="02040503050406030204" pitchFamily="18" charset="0"/>
                        <a:cs typeface="Times New Roman" panose="02020503050405090304" pitchFamily="18" charset="0"/>
                      </a:rPr>
                      <m:t>=</m:t>
                    </m:r>
                    <m:r>
                      <a:rPr kumimoji="1" lang="en-US" altLang="zh-CN" b="0" i="1" smtClean="0">
                        <a:latin typeface="Cambria Math" panose="02040503050406030204" pitchFamily="18" charset="0"/>
                        <a:cs typeface="Times New Roman" panose="02020503050405090304" pitchFamily="18" charset="0"/>
                      </a:rPr>
                      <m:t>1</m:t>
                    </m:r>
                  </m:oMath>
                </a14:m>
                <a:r>
                  <a:rPr kumimoji="1" lang="zh-CN" altLang="en-US" dirty="0">
                    <a:latin typeface="Times New Roman" panose="02020503050405090304" pitchFamily="18" charset="0"/>
                    <a:cs typeface="Times New Roman" panose="02020503050405090304" pitchFamily="18" charset="0"/>
                  </a:rPr>
                  <a:t> </a:t>
                </a:r>
                <a:r>
                  <a:rPr kumimoji="1" lang="en-US" altLang="zh-CN" dirty="0">
                    <a:latin typeface="Times New Roman" panose="02020503050405090304" pitchFamily="18" charset="0"/>
                    <a:cs typeface="Times New Roman" panose="02020503050405090304" pitchFamily="18" charset="0"/>
                  </a:rPr>
                  <a:t>(Optimal)</a:t>
                </a:r>
                <a:endParaRPr kumimoji="1" lang="en-US" altLang="zh-CN" dirty="0">
                  <a:latin typeface="Times New Roman" panose="02020503050405090304" pitchFamily="18" charset="0"/>
                  <a:cs typeface="Times New Roman" panose="02020503050405090304" pitchFamily="18" charset="0"/>
                </a:endParaRPr>
              </a:p>
              <a:p>
                <a:pPr>
                  <a:lnSpc>
                    <a:spcPct val="200000"/>
                  </a:lnSpc>
                </a:pPr>
                <a:r>
                  <a:rPr kumimoji="1" lang="en-US" altLang="zh-CN" b="0" dirty="0">
                    <a:cs typeface="Times New Roman" panose="02020503050405090304" pitchFamily="18" charset="0"/>
                  </a:rPr>
                  <a:t>Require:</a:t>
                </a:r>
                <a:r>
                  <a:rPr kumimoji="1" lang="zh-CN" altLang="en-US" b="0" dirty="0">
                    <a:cs typeface="Times New Roman" panose="02020503050405090304" pitchFamily="18" charset="0"/>
                  </a:rPr>
                  <a:t> </a:t>
                </a:r>
                <a14:m>
                  <m:oMath xmlns:m="http://schemas.openxmlformats.org/officeDocument/2006/math">
                    <m:sSub>
                      <m:sSubPr>
                        <m:ctrlPr>
                          <a:rPr kumimoji="1" lang="en-US" altLang="zh-CN" b="0" i="1" smtClean="0">
                            <a:latin typeface="Cambria Math" panose="02040503050406030204" pitchFamily="18" charset="0"/>
                            <a:cs typeface="Times New Roman" panose="02020503050405090304" pitchFamily="18" charset="0"/>
                          </a:rPr>
                        </m:ctrlPr>
                      </m:sSubPr>
                      <m:e>
                        <m:r>
                          <a:rPr kumimoji="1" lang="en-US" altLang="zh-CN" b="0" i="1" smtClean="0">
                            <a:latin typeface="Cambria Math" panose="02040503050406030204" pitchFamily="18" charset="0"/>
                            <a:cs typeface="Times New Roman" panose="02020503050405090304" pitchFamily="18" charset="0"/>
                          </a:rPr>
                          <m:t>𝑘</m:t>
                        </m:r>
                      </m:e>
                      <m:sub>
                        <m:r>
                          <a:rPr kumimoji="1" lang="en-US" altLang="zh-CN" b="0" i="1" smtClean="0">
                            <a:latin typeface="Cambria Math" panose="02040503050406030204" pitchFamily="18" charset="0"/>
                            <a:cs typeface="Times New Roman" panose="02020503050405090304" pitchFamily="18" charset="0"/>
                          </a:rPr>
                          <m:t>𝑖</m:t>
                        </m:r>
                      </m:sub>
                    </m:sSub>
                    <m:r>
                      <a:rPr kumimoji="1" lang="en-US" altLang="zh-CN" b="0" i="1" smtClean="0">
                        <a:latin typeface="Cambria Math" panose="02040503050406030204" pitchFamily="18" charset="0"/>
                        <a:cs typeface="Times New Roman" panose="02020503050405090304" pitchFamily="18" charset="0"/>
                      </a:rPr>
                      <m:t>,</m:t>
                    </m:r>
                    <m:sSub>
                      <m:sSubPr>
                        <m:ctrlPr>
                          <a:rPr kumimoji="1" lang="en-US" altLang="zh-CN" b="0" i="1" smtClean="0">
                            <a:latin typeface="Cambria Math" panose="02040503050406030204" pitchFamily="18" charset="0"/>
                            <a:cs typeface="Times New Roman" panose="02020503050405090304" pitchFamily="18" charset="0"/>
                          </a:rPr>
                        </m:ctrlPr>
                      </m:sSubPr>
                      <m:e>
                        <m:r>
                          <a:rPr kumimoji="1" lang="en-US" altLang="zh-CN" b="0" i="1" smtClean="0">
                            <a:latin typeface="Cambria Math" panose="02040503050406030204" pitchFamily="18" charset="0"/>
                            <a:cs typeface="Times New Roman" panose="02020503050405090304" pitchFamily="18" charset="0"/>
                          </a:rPr>
                          <m:t>𝑣</m:t>
                        </m:r>
                      </m:e>
                      <m:sub>
                        <m:r>
                          <a:rPr kumimoji="1" lang="en-US" altLang="zh-CN" b="0" i="1" smtClean="0">
                            <a:latin typeface="Cambria Math" panose="02040503050406030204" pitchFamily="18" charset="0"/>
                            <a:cs typeface="Times New Roman" panose="02020503050405090304" pitchFamily="18" charset="0"/>
                          </a:rPr>
                          <m:t>𝑖</m:t>
                        </m:r>
                      </m:sub>
                    </m:sSub>
                    <m:r>
                      <a:rPr kumimoji="1" lang="en-US" altLang="zh-CN" i="1">
                        <a:latin typeface="Cambria Math" panose="02040503050406030204" pitchFamily="18" charset="0"/>
                        <a:ea typeface="Cambria Math" panose="02040503050406030204" pitchFamily="18" charset="0"/>
                        <a:cs typeface="Times New Roman" panose="02020503050405090304" pitchFamily="18" charset="0"/>
                      </a:rPr>
                      <m:t>∈</m:t>
                    </m:r>
                    <m:r>
                      <a:rPr kumimoji="1" lang="en-US" altLang="zh-CN" i="1" smtClean="0">
                        <a:latin typeface="Cambria Math" panose="02040503050406030204" pitchFamily="18" charset="0"/>
                        <a:ea typeface="Cambria Math" panose="02040503050406030204" pitchFamily="18" charset="0"/>
                        <a:cs typeface="Times New Roman" panose="02020503050405090304" pitchFamily="18" charset="0"/>
                      </a:rPr>
                      <m:t>𝔽</m:t>
                    </m:r>
                  </m:oMath>
                </a14:m>
                <a:endParaRPr kumimoji="1" lang="en-US" altLang="zh-CN" dirty="0">
                  <a:latin typeface="Times New Roman" panose="02020503050405090304" pitchFamily="18" charset="0"/>
                  <a:cs typeface="Times New Roman" panose="02020503050405090304" pitchFamily="18" charset="0"/>
                </a:endParaRPr>
              </a:p>
              <a:p>
                <a:pPr>
                  <a:lnSpc>
                    <a:spcPct val="200000"/>
                  </a:lnSpc>
                </a:pPr>
                <a:r>
                  <a:rPr kumimoji="1" lang="en-US" altLang="zh-CN" dirty="0">
                    <a:latin typeface="Times New Roman" panose="02020503050405090304" pitchFamily="18" charset="0"/>
                    <a:cs typeface="Times New Roman" panose="02020503050405090304" pitchFamily="18" charset="0"/>
                  </a:rPr>
                  <a:t>Enc:</a:t>
                </a:r>
                <a:r>
                  <a:rPr kumimoji="1" lang="zh-CN" altLang="en-US" dirty="0">
                    <a:latin typeface="Times New Roman" panose="02020503050405090304" pitchFamily="18" charset="0"/>
                    <a:cs typeface="Times New Roman" panose="02020503050405090304" pitchFamily="18" charset="0"/>
                  </a:rPr>
                  <a:t> </a:t>
                </a:r>
                <a14:m>
                  <m:oMath xmlns:m="http://schemas.openxmlformats.org/officeDocument/2006/math">
                    <m:r>
                      <a:rPr kumimoji="1" lang="en-US" altLang="zh-CN" b="0" i="1" smtClean="0">
                        <a:latin typeface="Cambria Math" panose="02040503050406030204" pitchFamily="18" charset="0"/>
                        <a:cs typeface="Times New Roman" panose="02020503050405090304" pitchFamily="18" charset="0"/>
                      </a:rPr>
                      <m:t>𝑂</m:t>
                    </m:r>
                    <m:d>
                      <m:dPr>
                        <m:ctrlPr>
                          <a:rPr kumimoji="1" lang="en-US" altLang="zh-CN" b="0" i="1" smtClean="0">
                            <a:latin typeface="Cambria Math" panose="02040503050406030204" pitchFamily="18" charset="0"/>
                            <a:cs typeface="Times New Roman" panose="02020503050405090304" pitchFamily="18" charset="0"/>
                          </a:rPr>
                        </m:ctrlPr>
                      </m:dPr>
                      <m:e>
                        <m:r>
                          <a:rPr kumimoji="1" lang="en-US" altLang="zh-CN" b="0" i="1" smtClean="0">
                            <a:latin typeface="Cambria Math" panose="02040503050406030204" pitchFamily="18" charset="0"/>
                            <a:cs typeface="Times New Roman" panose="02020503050405090304" pitchFamily="18" charset="0"/>
                          </a:rPr>
                          <m:t>𝑛</m:t>
                        </m:r>
                        <m:sSup>
                          <m:sSupPr>
                            <m:ctrlPr>
                              <a:rPr kumimoji="1" lang="en-US" altLang="zh-CN" b="0" i="1" smtClean="0">
                                <a:latin typeface="Cambria Math" panose="02040503050406030204" pitchFamily="18" charset="0"/>
                                <a:cs typeface="Times New Roman" panose="02020503050405090304" pitchFamily="18" charset="0"/>
                              </a:rPr>
                            </m:ctrlPr>
                          </m:sSupPr>
                          <m:e>
                            <m:func>
                              <m:funcPr>
                                <m:ctrlPr>
                                  <a:rPr kumimoji="1" lang="en-US" altLang="zh-CN" b="0" i="1" smtClean="0">
                                    <a:latin typeface="Cambria Math" panose="02040503050406030204" pitchFamily="18" charset="0"/>
                                    <a:cs typeface="Times New Roman" panose="02020503050405090304" pitchFamily="18" charset="0"/>
                                  </a:rPr>
                                </m:ctrlPr>
                              </m:funcPr>
                              <m:fName>
                                <m:r>
                                  <m:rPr>
                                    <m:sty m:val="p"/>
                                  </m:rPr>
                                  <a:rPr kumimoji="1" lang="en-US" altLang="zh-CN" b="0" i="0" smtClean="0">
                                    <a:latin typeface="Cambria Math" panose="02040503050406030204" pitchFamily="18" charset="0"/>
                                    <a:cs typeface="Times New Roman" panose="02020503050405090304" pitchFamily="18" charset="0"/>
                                  </a:rPr>
                                  <m:t>log</m:t>
                                </m:r>
                              </m:fName>
                              <m:e>
                                <m:r>
                                  <a:rPr kumimoji="1" lang="en-US" altLang="zh-CN" b="0" i="1" smtClean="0">
                                    <a:latin typeface="Cambria Math" panose="02040503050406030204" pitchFamily="18" charset="0"/>
                                    <a:cs typeface="Times New Roman" panose="02020503050405090304" pitchFamily="18" charset="0"/>
                                  </a:rPr>
                                  <m:t>𝑛</m:t>
                                </m:r>
                              </m:e>
                            </m:func>
                          </m:e>
                          <m:sup>
                            <m:r>
                              <a:rPr kumimoji="1" lang="en-US" altLang="zh-CN" b="0" i="1" smtClean="0">
                                <a:latin typeface="Cambria Math" panose="02040503050406030204" pitchFamily="18" charset="0"/>
                                <a:cs typeface="Times New Roman" panose="02020503050405090304" pitchFamily="18" charset="0"/>
                              </a:rPr>
                              <m:t>2</m:t>
                            </m:r>
                          </m:sup>
                        </m:sSup>
                      </m:e>
                    </m:d>
                  </m:oMath>
                </a14:m>
                <a:endParaRPr kumimoji="1" lang="en-US" altLang="zh-CN" dirty="0">
                  <a:latin typeface="Times New Roman" panose="02020503050405090304" pitchFamily="18" charset="0"/>
                  <a:cs typeface="Times New Roman" panose="02020503050405090304" pitchFamily="18" charset="0"/>
                </a:endParaRPr>
              </a:p>
              <a:p>
                <a:pPr>
                  <a:lnSpc>
                    <a:spcPct val="200000"/>
                  </a:lnSpc>
                </a:pPr>
                <a:r>
                  <a:rPr kumimoji="1" lang="en-US" altLang="zh-CN" dirty="0">
                    <a:latin typeface="Times New Roman" panose="02020503050405090304" pitchFamily="18" charset="0"/>
                    <a:cs typeface="Times New Roman" panose="02020503050405090304" pitchFamily="18" charset="0"/>
                  </a:rPr>
                  <a:t>Dec:</a:t>
                </a:r>
                <a:r>
                  <a:rPr kumimoji="1" lang="zh-CN" altLang="en-US" dirty="0">
                    <a:latin typeface="Times New Roman" panose="02020503050405090304" pitchFamily="18" charset="0"/>
                    <a:cs typeface="Times New Roman" panose="02020503050405090304" pitchFamily="18" charset="0"/>
                  </a:rPr>
                  <a:t> </a:t>
                </a:r>
                <a14:m>
                  <m:oMath xmlns:m="http://schemas.openxmlformats.org/officeDocument/2006/math">
                    <m:r>
                      <a:rPr kumimoji="1" lang="en-US" altLang="zh-CN" b="0" i="1" smtClean="0">
                        <a:latin typeface="Cambria Math" panose="02040503050406030204" pitchFamily="18" charset="0"/>
                        <a:cs typeface="Times New Roman" panose="02020503050405090304" pitchFamily="18" charset="0"/>
                      </a:rPr>
                      <m:t>𝑂</m:t>
                    </m:r>
                    <m:d>
                      <m:dPr>
                        <m:ctrlPr>
                          <a:rPr kumimoji="1" lang="en-US" altLang="zh-CN" b="0" i="1" smtClean="0">
                            <a:latin typeface="Cambria Math" panose="02040503050406030204" pitchFamily="18" charset="0"/>
                            <a:cs typeface="Times New Roman" panose="02020503050405090304" pitchFamily="18" charset="0"/>
                          </a:rPr>
                        </m:ctrlPr>
                      </m:dPr>
                      <m:e>
                        <m:r>
                          <a:rPr kumimoji="1" lang="en-US" altLang="zh-CN" b="0" i="1" smtClean="0">
                            <a:latin typeface="Cambria Math" panose="02040503050406030204" pitchFamily="18" charset="0"/>
                            <a:cs typeface="Times New Roman" panose="02020503050405090304" pitchFamily="18" charset="0"/>
                          </a:rPr>
                          <m:t>𝑛</m:t>
                        </m:r>
                        <m:sSup>
                          <m:sSupPr>
                            <m:ctrlPr>
                              <a:rPr kumimoji="1" lang="en-US" altLang="zh-CN" b="0" i="1" smtClean="0">
                                <a:latin typeface="Cambria Math" panose="02040503050406030204" pitchFamily="18" charset="0"/>
                                <a:cs typeface="Times New Roman" panose="02020503050405090304" pitchFamily="18" charset="0"/>
                              </a:rPr>
                            </m:ctrlPr>
                          </m:sSupPr>
                          <m:e>
                            <m:func>
                              <m:funcPr>
                                <m:ctrlPr>
                                  <a:rPr kumimoji="1" lang="en-US" altLang="zh-CN" b="0" i="1" smtClean="0">
                                    <a:latin typeface="Cambria Math" panose="02040503050406030204" pitchFamily="18" charset="0"/>
                                    <a:cs typeface="Times New Roman" panose="02020503050405090304" pitchFamily="18" charset="0"/>
                                  </a:rPr>
                                </m:ctrlPr>
                              </m:funcPr>
                              <m:fName>
                                <m:r>
                                  <m:rPr>
                                    <m:sty m:val="p"/>
                                  </m:rPr>
                                  <a:rPr kumimoji="1" lang="en-US" altLang="zh-CN" b="0" i="0" smtClean="0">
                                    <a:latin typeface="Cambria Math" panose="02040503050406030204" pitchFamily="18" charset="0"/>
                                    <a:cs typeface="Times New Roman" panose="02020503050405090304" pitchFamily="18" charset="0"/>
                                  </a:rPr>
                                  <m:t>log</m:t>
                                </m:r>
                              </m:fName>
                              <m:e>
                                <m:r>
                                  <a:rPr kumimoji="1" lang="en-US" altLang="zh-CN" b="0" i="1" smtClean="0">
                                    <a:latin typeface="Cambria Math" panose="02040503050406030204" pitchFamily="18" charset="0"/>
                                    <a:cs typeface="Times New Roman" panose="02020503050405090304" pitchFamily="18" charset="0"/>
                                  </a:rPr>
                                  <m:t>𝑛</m:t>
                                </m:r>
                              </m:e>
                            </m:func>
                          </m:e>
                          <m:sup>
                            <m:r>
                              <a:rPr kumimoji="1" lang="en-US" altLang="zh-CN" b="0" i="1" smtClean="0">
                                <a:latin typeface="Cambria Math" panose="02040503050406030204" pitchFamily="18" charset="0"/>
                                <a:cs typeface="Times New Roman" panose="02020503050405090304" pitchFamily="18" charset="0"/>
                              </a:rPr>
                              <m:t>2</m:t>
                            </m:r>
                          </m:sup>
                        </m:sSup>
                      </m:e>
                    </m:d>
                  </m:oMath>
                </a14:m>
                <a:endParaRPr kumimoji="1" lang="en-US" altLang="zh-CN" dirty="0">
                  <a:latin typeface="Times New Roman" panose="02020503050405090304" pitchFamily="18" charset="0"/>
                  <a:cs typeface="Times New Roman" panose="0202050305040509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9411858" y="1096231"/>
                <a:ext cx="2516614" cy="2606703"/>
              </a:xfrm>
              <a:prstGeom prst="rect">
                <a:avLst/>
              </a:prstGeom>
              <a:blipFill rotWithShape="1">
                <a:blip r:embed="rId5"/>
                <a:stretch>
                  <a:fillRect l="-21" t="-8" r="25" b="10"/>
                </a:stretch>
              </a:blipFill>
            </p:spPr>
            <p:txBody>
              <a:bodyPr/>
              <a:lstStyle/>
              <a:p>
                <a:r>
                  <a:rPr lang="zh-CN" altLang="en-US">
                    <a:noFill/>
                  </a:rPr>
                  <a:t> </a:t>
                </a:r>
              </a:p>
            </p:txBody>
          </p:sp>
        </mc:Fallback>
      </mc:AlternateContent>
      <p:sp>
        <p:nvSpPr>
          <p:cNvPr id="15" name="五边形 14"/>
          <p:cNvSpPr/>
          <p:nvPr/>
        </p:nvSpPr>
        <p:spPr>
          <a:xfrm>
            <a:off x="272761" y="3826292"/>
            <a:ext cx="2345708"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OKVS</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Example:</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GCT</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nvGraphicFramePr>
            <p:xfrm>
              <a:off x="272775" y="4001651"/>
              <a:ext cx="11655696" cy="753032"/>
            </p:xfrm>
            <a:graphic>
              <a:graphicData uri="http://schemas.openxmlformats.org/drawingml/2006/table">
                <a:tbl>
                  <a:tblPr firstRow="1" bandRow="1">
                    <a:tableStyleId>{2D5ABB26-0587-4C30-8999-92F81FD0307C}</a:tableStyleId>
                  </a:tblPr>
                  <a:tblGrid>
                    <a:gridCol w="728481"/>
                    <a:gridCol w="728481"/>
                    <a:gridCol w="728481"/>
                    <a:gridCol w="728481"/>
                    <a:gridCol w="728481"/>
                    <a:gridCol w="728481"/>
                    <a:gridCol w="728481"/>
                    <a:gridCol w="728481"/>
                    <a:gridCol w="728481"/>
                    <a:gridCol w="728481"/>
                    <a:gridCol w="728481"/>
                    <a:gridCol w="728481"/>
                    <a:gridCol w="728481"/>
                    <a:gridCol w="728481"/>
                    <a:gridCol w="728481"/>
                    <a:gridCol w="728481"/>
                  </a:tblGrid>
                  <a:tr h="376516">
                    <a:tc gridSpan="12">
                      <a:txBody>
                        <a:bodyPr/>
                        <a:lstStyle/>
                        <a:p>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i="1" dirty="0" smtClean="0">
                                        <a:latin typeface="Cambria Math" panose="02040503050406030204" pitchFamily="18" charset="0"/>
                                        <a:cs typeface="Times New Roman" panose="02020503050405090304" pitchFamily="18" charset="0"/>
                                      </a:rPr>
                                      <m:t>𝑚</m:t>
                                    </m:r>
                                  </m:e>
                                  <m:sub>
                                    <m:r>
                                      <a:rPr lang="en-US" altLang="zh-CN" b="0" i="1" dirty="0" smtClean="0">
                                        <a:latin typeface="Cambria Math" panose="02040503050406030204" pitchFamily="18" charset="0"/>
                                        <a:cs typeface="Times New Roman" panose="02020503050405090304" pitchFamily="18" charset="0"/>
                                      </a:rPr>
                                      <m:t>𝑙</m:t>
                                    </m:r>
                                  </m:sub>
                                </m:sSub>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𝜖</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𝑛</m:t>
                                </m:r>
                              </m:oMath>
                            </m:oMathPara>
                          </a14:m>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i="1" dirty="0" smtClean="0">
                                        <a:latin typeface="Cambria Math" panose="02040503050406030204" pitchFamily="18" charset="0"/>
                                        <a:cs typeface="Times New Roman" panose="02020503050405090304" pitchFamily="18" charset="0"/>
                                      </a:rPr>
                                      <m:t>𝑚</m:t>
                                    </m:r>
                                  </m:e>
                                  <m:sub>
                                    <m:r>
                                      <a:rPr lang="en-US" altLang="zh-CN" b="0" i="1" dirty="0" smtClean="0">
                                        <a:latin typeface="Cambria Math" panose="02040503050406030204" pitchFamily="18" charset="0"/>
                                        <a:cs typeface="Times New Roman" panose="02020503050405090304" pitchFamily="18" charset="0"/>
                                      </a:rPr>
                                      <m:t>𝑟</m:t>
                                    </m:r>
                                  </m:sub>
                                </m:sSub>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𝑂</m:t>
                                </m:r>
                                <m:d>
                                  <m:d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dPr>
                                  <m:e>
                                    <m:func>
                                      <m:func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funcPr>
                                      <m:fName>
                                        <m:r>
                                          <m:rPr>
                                            <m:sty m:val="p"/>
                                          </m:rPr>
                                          <a:rPr lang="en-US" altLang="zh-CN" b="0" i="0" dirty="0" smtClean="0">
                                            <a:latin typeface="Cambria Math" panose="02040503050406030204" pitchFamily="18" charset="0"/>
                                            <a:ea typeface="Cambria Math" panose="02040503050406030204" pitchFamily="18" charset="0"/>
                                            <a:cs typeface="Times New Roman" panose="02020503050405090304" pitchFamily="18" charset="0"/>
                                          </a:rPr>
                                          <m:t>log</m:t>
                                        </m:r>
                                      </m:fName>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𝑛</m:t>
                                        </m:r>
                                      </m:e>
                                    </m:func>
                                  </m:e>
                                </m:d>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6516">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3</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4</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5</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6</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7</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8</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9</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10</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11</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12</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14</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15</m:t>
                                    </m:r>
                                  </m:sub>
                                </m:sSub>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16" name="表格 15"/>
              <p:cNvGraphicFramePr>
                <a:graphicFrameLocks noGrp="1"/>
              </p:cNvGraphicFramePr>
              <p:nvPr/>
            </p:nvGraphicFramePr>
            <p:xfrm>
              <a:off x="272775" y="4001651"/>
              <a:ext cx="11655696" cy="753032"/>
            </p:xfrm>
            <a:graphic>
              <a:graphicData uri="http://schemas.openxmlformats.org/drawingml/2006/table">
                <a:tbl>
                  <a:tblPr firstRow="1" bandRow="1">
                    <a:tableStyleId>{2D5ABB26-0587-4C30-8999-92F81FD0307C}</a:tableStyleId>
                  </a:tblPr>
                  <a:tblGrid>
                    <a:gridCol w="728481"/>
                    <a:gridCol w="728481"/>
                    <a:gridCol w="728481"/>
                    <a:gridCol w="728481"/>
                    <a:gridCol w="728481"/>
                    <a:gridCol w="728481"/>
                    <a:gridCol w="728481"/>
                    <a:gridCol w="728481"/>
                    <a:gridCol w="728481"/>
                    <a:gridCol w="728481"/>
                    <a:gridCol w="728481"/>
                    <a:gridCol w="728481"/>
                    <a:gridCol w="728481"/>
                    <a:gridCol w="728481"/>
                    <a:gridCol w="728481"/>
                    <a:gridCol w="728481"/>
                  </a:tblGrid>
                  <a:tr h="412750">
                    <a:tc gridSpan="12">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275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bl>
              </a:graphicData>
            </a:graphic>
          </p:graphicFrame>
        </mc:Fallback>
      </mc:AlternateContent>
      <p:cxnSp>
        <p:nvCxnSpPr>
          <p:cNvPr id="38" name="肘形连接符 37"/>
          <p:cNvCxnSpPr/>
          <p:nvPr/>
        </p:nvCxnSpPr>
        <p:spPr>
          <a:xfrm rot="16200000" flipH="1">
            <a:off x="2083947" y="4421292"/>
            <a:ext cx="12700" cy="2920984"/>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p:nvPr/>
        </p:nvCxnSpPr>
        <p:spPr>
          <a:xfrm rot="16200000" flipH="1">
            <a:off x="5735177" y="3691046"/>
            <a:ext cx="12700" cy="4381476"/>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文本框 43"/>
              <p:cNvSpPr txBox="1"/>
              <p:nvPr/>
            </p:nvSpPr>
            <p:spPr>
              <a:xfrm>
                <a:off x="257273" y="6114305"/>
                <a:ext cx="11671202"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cs typeface="Times New Roman" panose="02020503050405090304" pitchFamily="18" charset="0"/>
                        </a:rPr>
                        <m:t>ℎ</m:t>
                      </m:r>
                      <m:d>
                        <m:dPr>
                          <m:ctrlPr>
                            <a:rPr lang="en-US" altLang="zh-CN" b="0" i="1" dirty="0" smtClean="0">
                              <a:latin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cs typeface="Times New Roman" panose="02020503050405090304" pitchFamily="18" charset="0"/>
                                </a:rPr>
                                <m:t>3</m:t>
                              </m:r>
                            </m:sub>
                          </m:sSub>
                        </m:e>
                      </m:d>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cs typeface="Times New Roman" panose="02020503050405090304" pitchFamily="18" charset="0"/>
                        </a:rPr>
                        <m:t>𝑙</m:t>
                      </m:r>
                      <m:d>
                        <m:dPr>
                          <m:ctrlPr>
                            <a:rPr lang="en-US" altLang="zh-CN" b="0" i="1" dirty="0" smtClean="0">
                              <a:latin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cs typeface="Times New Roman" panose="02020503050405090304" pitchFamily="18" charset="0"/>
                                </a:rPr>
                                <m:t>3</m:t>
                              </m:r>
                            </m:sub>
                          </m:sSub>
                        </m:e>
                      </m:d>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𝑟</m:t>
                      </m:r>
                      <m:d>
                        <m:d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3</m:t>
                              </m:r>
                            </m:sub>
                          </m:sSub>
                        </m:e>
                      </m:d>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m:t>
                      </m:r>
                      <m:d>
                        <m:dPr>
                          <m:begChr m:val="{"/>
                          <m:endChr m:val="}"/>
                          <m:ctrlPr>
                            <a:rPr lang="en-US" altLang="zh-CN" b="0" i="1" dirty="0" smtClean="0">
                              <a:latin typeface="Cambria Math" panose="02040503050406030204" pitchFamily="18" charset="0"/>
                              <a:cs typeface="Times New Roman" panose="02020503050405090304" pitchFamily="18" charset="0"/>
                            </a:rPr>
                          </m:ctrlPr>
                        </m:dPr>
                        <m:e>
                          <m:r>
                            <a:rPr lang="en-US" altLang="zh-CN" b="0" i="1" dirty="0" smtClean="0">
                              <a:latin typeface="Cambria Math" panose="02040503050406030204" pitchFamily="18" charset="0"/>
                              <a:cs typeface="Times New Roman" panose="02020503050405090304" pitchFamily="18" charset="0"/>
                            </a:rPr>
                            <m:t>0</m:t>
                          </m:r>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cs typeface="Times New Roman" panose="02020503050405090304" pitchFamily="18" charset="0"/>
                            </a:rPr>
                            <m:t>4</m:t>
                          </m:r>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cs typeface="Times New Roman" panose="02020503050405090304" pitchFamily="18" charset="0"/>
                            </a:rPr>
                            <m:t>10</m:t>
                          </m:r>
                        </m:e>
                      </m:d>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d>
                        <m:dPr>
                          <m:begChr m:val="{"/>
                          <m:endChr m:val="}"/>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13</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14</m:t>
                          </m:r>
                        </m:e>
                      </m:d>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𝑣</m:t>
                          </m:r>
                        </m:e>
                        <m:sub>
                          <m:r>
                            <a:rPr lang="en-US" altLang="zh-CN" b="0" i="1" dirty="0" smtClean="0">
                              <a:latin typeface="Cambria Math" panose="02040503050406030204" pitchFamily="18" charset="0"/>
                              <a:cs typeface="Times New Roman" panose="02020503050405090304" pitchFamily="18" charset="0"/>
                            </a:rPr>
                            <m:t>3</m:t>
                          </m:r>
                        </m:sub>
                      </m:sSub>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cs typeface="Times New Roman" panose="02020503050405090304" pitchFamily="18" charset="0"/>
                            </a:rPr>
                            <m:t>0</m:t>
                          </m:r>
                        </m:sub>
                      </m:s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4</m:t>
                          </m:r>
                        </m:sub>
                      </m:sSub>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10</m:t>
                          </m:r>
                        </m:sub>
                      </m:sSub>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13</m:t>
                          </m:r>
                        </m:sub>
                      </m:sSub>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14</m:t>
                          </m:r>
                        </m:sub>
                      </m:sSub>
                    </m:oMath>
                  </m:oMathPara>
                </a14:m>
                <a:endParaRPr lang="zh-CN" altLang="en-US" dirty="0"/>
              </a:p>
            </p:txBody>
          </p:sp>
        </mc:Choice>
        <mc:Fallback>
          <p:sp>
            <p:nvSpPr>
              <p:cNvPr id="44" name="文本框 43"/>
              <p:cNvSpPr txBox="1">
                <a:spLocks noRot="1" noChangeAspect="1" noMove="1" noResize="1" noEditPoints="1" noAdjustHandles="1" noChangeArrowheads="1" noChangeShapeType="1" noTextEdit="1"/>
              </p:cNvSpPr>
              <p:nvPr/>
            </p:nvSpPr>
            <p:spPr>
              <a:xfrm>
                <a:off x="257273" y="6114305"/>
                <a:ext cx="11671202" cy="369332"/>
              </a:xfrm>
              <a:prstGeom prst="rect">
                <a:avLst/>
              </a:prstGeom>
              <a:blipFill rotWithShape="1">
                <a:blip r:embed="rId7"/>
                <a:stretch>
                  <a:fillRect l="-1" t="-142" b="78"/>
                </a:stretch>
              </a:blipFill>
            </p:spPr>
            <p:txBody>
              <a:bodyPr/>
              <a:lstStyle/>
              <a:p>
                <a:r>
                  <a:rPr lang="zh-CN" altLang="en-US">
                    <a:noFill/>
                  </a:rPr>
                  <a:t> </a:t>
                </a:r>
              </a:p>
            </p:txBody>
          </p:sp>
        </mc:Fallback>
      </mc:AlternateContent>
      <p:cxnSp>
        <p:nvCxnSpPr>
          <p:cNvPr id="46" name="肘形连接符 45"/>
          <p:cNvCxnSpPr/>
          <p:nvPr/>
        </p:nvCxnSpPr>
        <p:spPr>
          <a:xfrm rot="16200000" flipH="1">
            <a:off x="9021284" y="4786415"/>
            <a:ext cx="12700" cy="2190738"/>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rot="16200000" flipH="1">
            <a:off x="10481776" y="5516661"/>
            <a:ext cx="12700" cy="730246"/>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p:nvPr/>
        </p:nvCxnSpPr>
        <p:spPr>
          <a:xfrm rot="16200000" flipH="1">
            <a:off x="2083947" y="4591095"/>
            <a:ext cx="12700" cy="1460492"/>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p:cNvCxnSpPr/>
          <p:nvPr/>
        </p:nvCxnSpPr>
        <p:spPr>
          <a:xfrm rot="16200000" flipH="1">
            <a:off x="5004931" y="3130603"/>
            <a:ext cx="12700" cy="4381476"/>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文本框 58"/>
              <p:cNvSpPr txBox="1"/>
              <p:nvPr/>
            </p:nvSpPr>
            <p:spPr>
              <a:xfrm>
                <a:off x="263525" y="5549607"/>
                <a:ext cx="11664946"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cs typeface="Times New Roman" panose="02020503050405090304" pitchFamily="18" charset="0"/>
                        </a:rPr>
                        <m:t>ℎ</m:t>
                      </m:r>
                      <m:d>
                        <m:dPr>
                          <m:ctrlPr>
                            <a:rPr lang="en-US" altLang="zh-CN" b="0" i="1" dirty="0" smtClean="0">
                              <a:latin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cs typeface="Times New Roman" panose="02020503050405090304" pitchFamily="18" charset="0"/>
                                </a:rPr>
                                <m:t>2</m:t>
                              </m:r>
                            </m:sub>
                          </m:sSub>
                        </m:e>
                      </m:d>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cs typeface="Times New Roman" panose="02020503050405090304" pitchFamily="18" charset="0"/>
                        </a:rPr>
                        <m:t>𝑙</m:t>
                      </m:r>
                      <m:d>
                        <m:dPr>
                          <m:ctrlPr>
                            <a:rPr lang="en-US" altLang="zh-CN" b="0" i="1" dirty="0" smtClean="0">
                              <a:latin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cs typeface="Times New Roman" panose="02020503050405090304" pitchFamily="18" charset="0"/>
                                </a:rPr>
                                <m:t>2</m:t>
                              </m:r>
                            </m:sub>
                          </m:sSub>
                        </m:e>
                      </m:d>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𝑟</m:t>
                      </m:r>
                      <m:d>
                        <m:d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2</m:t>
                              </m:r>
                            </m:sub>
                          </m:sSub>
                        </m:e>
                      </m:d>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m:t>
                      </m:r>
                      <m:d>
                        <m:dPr>
                          <m:begChr m:val="{"/>
                          <m:endChr m:val="}"/>
                          <m:ctrlPr>
                            <a:rPr lang="en-US" altLang="zh-CN" b="0" i="1" dirty="0" smtClean="0">
                              <a:latin typeface="Cambria Math" panose="02040503050406030204" pitchFamily="18" charset="0"/>
                              <a:cs typeface="Times New Roman" panose="02020503050405090304" pitchFamily="18" charset="0"/>
                            </a:rPr>
                          </m:ctrlPr>
                        </m:dPr>
                        <m:e>
                          <m:r>
                            <a:rPr lang="en-US" altLang="zh-CN" b="0" i="1" dirty="0" smtClean="0">
                              <a:latin typeface="Cambria Math" panose="02040503050406030204" pitchFamily="18" charset="0"/>
                              <a:cs typeface="Times New Roman" panose="02020503050405090304" pitchFamily="18" charset="0"/>
                            </a:rPr>
                            <m:t>1</m:t>
                          </m:r>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cs typeface="Times New Roman" panose="02020503050405090304" pitchFamily="18" charset="0"/>
                            </a:rPr>
                            <m:t>3</m:t>
                          </m:r>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cs typeface="Times New Roman" panose="02020503050405090304" pitchFamily="18" charset="0"/>
                            </a:rPr>
                            <m:t>9</m:t>
                          </m:r>
                        </m:e>
                      </m:d>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d>
                        <m:dPr>
                          <m:begChr m:val="{"/>
                          <m:endChr m:val="}"/>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12</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13</m:t>
                          </m:r>
                        </m:e>
                      </m:d>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𝑣</m:t>
                          </m:r>
                        </m:e>
                        <m:sub>
                          <m:r>
                            <a:rPr lang="en-US" altLang="zh-CN" b="0" i="1" dirty="0" smtClean="0">
                              <a:latin typeface="Cambria Math" panose="02040503050406030204" pitchFamily="18" charset="0"/>
                              <a:cs typeface="Times New Roman" panose="02020503050405090304" pitchFamily="18" charset="0"/>
                            </a:rPr>
                            <m:t>2</m:t>
                          </m:r>
                        </m:sub>
                      </m:sSub>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cs typeface="Times New Roman" panose="02020503050405090304" pitchFamily="18" charset="0"/>
                            </a:rPr>
                            <m:t>1</m:t>
                          </m:r>
                        </m:sub>
                      </m:s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3</m:t>
                          </m:r>
                        </m:sub>
                      </m:sSub>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9</m:t>
                          </m:r>
                        </m:sub>
                      </m:sSub>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12</m:t>
                          </m:r>
                        </m:sub>
                      </m:sSub>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13</m:t>
                          </m:r>
                        </m:sub>
                      </m:sSub>
                    </m:oMath>
                  </m:oMathPara>
                </a14:m>
                <a:endParaRPr lang="zh-CN" altLang="en-US" dirty="0"/>
              </a:p>
            </p:txBody>
          </p:sp>
        </mc:Choice>
        <mc:Fallback>
          <p:sp>
            <p:nvSpPr>
              <p:cNvPr id="59" name="文本框 58"/>
              <p:cNvSpPr txBox="1">
                <a:spLocks noRot="1" noChangeAspect="1" noMove="1" noResize="1" noEditPoints="1" noAdjustHandles="1" noChangeArrowheads="1" noChangeShapeType="1" noTextEdit="1"/>
              </p:cNvSpPr>
              <p:nvPr/>
            </p:nvSpPr>
            <p:spPr>
              <a:xfrm>
                <a:off x="263525" y="5549607"/>
                <a:ext cx="11664946" cy="369332"/>
              </a:xfrm>
              <a:prstGeom prst="rect">
                <a:avLst/>
              </a:prstGeom>
              <a:blipFill rotWithShape="1">
                <a:blip r:embed="rId8"/>
                <a:stretch>
                  <a:fillRect t="-93" r="5" b="28"/>
                </a:stretch>
              </a:blipFill>
            </p:spPr>
            <p:txBody>
              <a:bodyPr/>
              <a:lstStyle/>
              <a:p>
                <a:r>
                  <a:rPr lang="zh-CN" altLang="en-US">
                    <a:noFill/>
                  </a:rPr>
                  <a:t> </a:t>
                </a:r>
              </a:p>
            </p:txBody>
          </p:sp>
        </mc:Fallback>
      </mc:AlternateContent>
      <p:cxnSp>
        <p:nvCxnSpPr>
          <p:cNvPr id="60" name="肘形连接符 59"/>
          <p:cNvCxnSpPr/>
          <p:nvPr/>
        </p:nvCxnSpPr>
        <p:spPr>
          <a:xfrm rot="16200000" flipH="1">
            <a:off x="8291038" y="4225972"/>
            <a:ext cx="12700" cy="2190738"/>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p:cNvCxnSpPr/>
          <p:nvPr/>
        </p:nvCxnSpPr>
        <p:spPr>
          <a:xfrm rot="16200000" flipH="1">
            <a:off x="9751530" y="4956218"/>
            <a:ext cx="12700" cy="730246"/>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肘形连接符 70"/>
          <p:cNvCxnSpPr/>
          <p:nvPr/>
        </p:nvCxnSpPr>
        <p:spPr>
          <a:xfrm rot="16200000" flipH="1">
            <a:off x="988578" y="4395504"/>
            <a:ext cx="12700" cy="730246"/>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肘形连接符 71"/>
          <p:cNvCxnSpPr/>
          <p:nvPr/>
        </p:nvCxnSpPr>
        <p:spPr>
          <a:xfrm rot="16200000" flipH="1">
            <a:off x="4274685" y="1839643"/>
            <a:ext cx="12700" cy="5841968"/>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肘形连接符 72"/>
          <p:cNvCxnSpPr/>
          <p:nvPr/>
        </p:nvCxnSpPr>
        <p:spPr>
          <a:xfrm rot="16200000" flipH="1">
            <a:off x="8291038" y="3665258"/>
            <a:ext cx="12700" cy="2190738"/>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肘形连接符 73"/>
          <p:cNvCxnSpPr/>
          <p:nvPr/>
        </p:nvCxnSpPr>
        <p:spPr>
          <a:xfrm rot="16200000" flipH="1">
            <a:off x="10481774" y="3665260"/>
            <a:ext cx="12700" cy="2190734"/>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3" name="文本框 82"/>
              <p:cNvSpPr txBox="1"/>
              <p:nvPr/>
            </p:nvSpPr>
            <p:spPr>
              <a:xfrm>
                <a:off x="257273" y="4997125"/>
                <a:ext cx="11671201"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cs typeface="Times New Roman" panose="02020503050405090304" pitchFamily="18" charset="0"/>
                        </a:rPr>
                        <m:t>ℎ</m:t>
                      </m:r>
                      <m:d>
                        <m:dPr>
                          <m:ctrlPr>
                            <a:rPr lang="en-US" altLang="zh-CN" b="0" i="1" dirty="0" smtClean="0">
                              <a:latin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cs typeface="Times New Roman" panose="02020503050405090304" pitchFamily="18" charset="0"/>
                                </a:rPr>
                                <m:t>1</m:t>
                              </m:r>
                            </m:sub>
                          </m:sSub>
                        </m:e>
                      </m:d>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cs typeface="Times New Roman" panose="02020503050405090304" pitchFamily="18" charset="0"/>
                        </a:rPr>
                        <m:t>𝑙</m:t>
                      </m:r>
                      <m:d>
                        <m:dPr>
                          <m:ctrlPr>
                            <a:rPr lang="en-US" altLang="zh-CN" b="0" i="1" dirty="0" smtClean="0">
                              <a:latin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cs typeface="Times New Roman" panose="02020503050405090304" pitchFamily="18" charset="0"/>
                                </a:rPr>
                                <m:t>1</m:t>
                              </m:r>
                            </m:sub>
                          </m:sSub>
                        </m:e>
                      </m:d>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𝑟</m:t>
                      </m:r>
                      <m:d>
                        <m:d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dPr>
                        <m:e>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𝑘</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m:t>
                              </m:r>
                            </m:sub>
                          </m:sSub>
                        </m:e>
                      </m:d>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m:t>
                      </m:r>
                      <m:d>
                        <m:dPr>
                          <m:begChr m:val="{"/>
                          <m:endChr m:val="}"/>
                          <m:ctrlPr>
                            <a:rPr lang="en-US" altLang="zh-CN" b="0" i="1" dirty="0" smtClean="0">
                              <a:latin typeface="Cambria Math" panose="02040503050406030204" pitchFamily="18" charset="0"/>
                              <a:cs typeface="Times New Roman" panose="02020503050405090304" pitchFamily="18" charset="0"/>
                            </a:rPr>
                          </m:ctrlPr>
                        </m:dPr>
                        <m:e>
                          <m:r>
                            <a:rPr lang="en-US" altLang="zh-CN" b="0" i="1" dirty="0" smtClean="0">
                              <a:latin typeface="Cambria Math" panose="02040503050406030204" pitchFamily="18" charset="0"/>
                              <a:cs typeface="Times New Roman" panose="02020503050405090304" pitchFamily="18" charset="0"/>
                            </a:rPr>
                            <m:t>0</m:t>
                          </m:r>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cs typeface="Times New Roman" panose="02020503050405090304" pitchFamily="18" charset="0"/>
                            </a:rPr>
                            <m:t>1</m:t>
                          </m:r>
                          <m:r>
                            <a:rPr lang="en-US" altLang="zh-CN" b="0" i="1" dirty="0" smtClean="0">
                              <a:latin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cs typeface="Times New Roman" panose="02020503050405090304" pitchFamily="18" charset="0"/>
                            </a:rPr>
                            <m:t>9</m:t>
                          </m:r>
                        </m:e>
                      </m:d>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d>
                        <m:dPr>
                          <m:begChr m:val="{"/>
                          <m:endChr m:val="}"/>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12</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15</m:t>
                          </m:r>
                        </m:e>
                      </m:d>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𝑣</m:t>
                          </m:r>
                        </m:e>
                        <m:sub>
                          <m:r>
                            <a:rPr lang="en-US" altLang="zh-CN" b="0" i="1" dirty="0" smtClean="0">
                              <a:latin typeface="Cambria Math" panose="02040503050406030204" pitchFamily="18" charset="0"/>
                              <a:cs typeface="Times New Roman" panose="02020503050405090304" pitchFamily="18" charset="0"/>
                            </a:rPr>
                            <m:t>1</m:t>
                          </m:r>
                        </m:sub>
                      </m:sSub>
                      <m:r>
                        <a:rPr lang="en-US" altLang="zh-CN" b="0" i="1" dirty="0" smtClean="0">
                          <a:latin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cs typeface="Times New Roman" panose="02020503050405090304" pitchFamily="18" charset="0"/>
                            </a:rPr>
                            <m:t>0</m:t>
                          </m:r>
                        </m:sub>
                      </m:s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9</m:t>
                          </m:r>
                        </m:sub>
                      </m:sSub>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12</m:t>
                          </m:r>
                        </m:sub>
                      </m:sSub>
                      <m:r>
                        <a:rPr lang="en-US" altLang="zh-CN" i="1" dirty="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𝑑</m:t>
                          </m:r>
                        </m:e>
                        <m:sub>
                          <m:r>
                            <a:rPr lang="en-US" altLang="zh-CN" b="0" i="1" dirty="0" smtClean="0">
                              <a:latin typeface="Cambria Math" panose="02040503050406030204" pitchFamily="18" charset="0"/>
                              <a:ea typeface="Cambria Math" panose="02040503050406030204" pitchFamily="18" charset="0"/>
                              <a:cs typeface="Times New Roman" panose="02020503050405090304" pitchFamily="18" charset="0"/>
                            </a:rPr>
                            <m:t>15</m:t>
                          </m:r>
                        </m:sub>
                      </m:sSub>
                    </m:oMath>
                  </m:oMathPara>
                </a14:m>
                <a:endParaRPr lang="zh-CN" altLang="en-US" dirty="0"/>
              </a:p>
            </p:txBody>
          </p:sp>
        </mc:Choice>
        <mc:Fallback>
          <p:sp>
            <p:nvSpPr>
              <p:cNvPr id="83" name="文本框 82"/>
              <p:cNvSpPr txBox="1">
                <a:spLocks noRot="1" noChangeAspect="1" noMove="1" noResize="1" noEditPoints="1" noAdjustHandles="1" noChangeArrowheads="1" noChangeShapeType="1" noTextEdit="1"/>
              </p:cNvSpPr>
              <p:nvPr/>
            </p:nvSpPr>
            <p:spPr>
              <a:xfrm>
                <a:off x="257273" y="4997125"/>
                <a:ext cx="11671201" cy="369332"/>
              </a:xfrm>
              <a:prstGeom prst="rect">
                <a:avLst/>
              </a:prstGeom>
              <a:blipFill rotWithShape="1">
                <a:blip r:embed="rId9"/>
                <a:stretch>
                  <a:fillRect l="-1" t="-84" r="5" b="19"/>
                </a:stretch>
              </a:blipFill>
            </p:spPr>
            <p:txBody>
              <a:bodyPr/>
              <a:lstStyle/>
              <a:p>
                <a:r>
                  <a:rPr lang="zh-CN" altLang="en-US">
                    <a:noFill/>
                  </a:rPr>
                  <a:t> </a:t>
                </a:r>
              </a:p>
            </p:txBody>
          </p:sp>
        </mc:Fallback>
      </mc:AlternateContent>
      <p:sp>
        <p:nvSpPr>
          <p:cNvPr id="2" name="矩形 1"/>
          <p:cNvSpPr/>
          <p:nvPr/>
        </p:nvSpPr>
        <p:spPr>
          <a:xfrm>
            <a:off x="263525" y="6502459"/>
            <a:ext cx="11664947" cy="357568"/>
          </a:xfrm>
          <a:prstGeom prst="rect">
            <a:avLst/>
          </a:prstGeom>
          <a:noFill/>
        </p:spPr>
        <p:txBody>
          <a:bodyPr wrap="square" anchor="ctr" anchorCtr="0">
            <a:noAutofit/>
          </a:bodyPr>
          <a:lstStyle/>
          <a:p>
            <a:r>
              <a:rPr lang="en-US" altLang="zh-CN" sz="1200" dirty="0"/>
              <a:t>[PRTY20]</a:t>
            </a:r>
            <a:r>
              <a:rPr lang="zh-CN" altLang="en-US" sz="1200" dirty="0"/>
              <a:t> </a:t>
            </a:r>
            <a:r>
              <a:rPr lang="en-US" altLang="zh-CN" sz="1200" dirty="0"/>
              <a:t>B.</a:t>
            </a:r>
            <a:r>
              <a:rPr lang="zh-CN" altLang="en-US" sz="1200" dirty="0"/>
              <a:t> </a:t>
            </a:r>
            <a:r>
              <a:rPr lang="en-US" altLang="zh-CN" sz="1200" dirty="0" err="1"/>
              <a:t>Pinkas</a:t>
            </a:r>
            <a:r>
              <a:rPr lang="en-US" altLang="zh-CN" sz="1200" dirty="0"/>
              <a:t>, M. </a:t>
            </a:r>
            <a:r>
              <a:rPr lang="en-US" altLang="zh-CN" sz="1200" dirty="0" err="1"/>
              <a:t>Rosulek</a:t>
            </a:r>
            <a:r>
              <a:rPr lang="en-US" altLang="zh-CN" sz="1200" dirty="0"/>
              <a:t>, N. Trieu, A. </a:t>
            </a:r>
            <a:r>
              <a:rPr lang="en-US" altLang="zh-CN" sz="1200" dirty="0" err="1"/>
              <a:t>Yanai</a:t>
            </a:r>
            <a:r>
              <a:rPr lang="en-US" altLang="zh-CN" sz="1200" dirty="0"/>
              <a:t>. PSI from </a:t>
            </a:r>
            <a:r>
              <a:rPr lang="en-US" altLang="zh-CN" sz="1200" dirty="0" err="1"/>
              <a:t>PaXoS</a:t>
            </a:r>
            <a:r>
              <a:rPr lang="en-US" altLang="zh-CN" sz="1200" dirty="0"/>
              <a:t>: fast, malicious private set intersection.</a:t>
            </a:r>
            <a:r>
              <a:rPr lang="zh-CN" altLang="en-US" sz="1200" dirty="0"/>
              <a:t> </a:t>
            </a:r>
            <a:r>
              <a:rPr lang="en-US" altLang="zh-CN" sz="1200" dirty="0"/>
              <a:t>EUROCRYPT</a:t>
            </a:r>
            <a:r>
              <a:rPr lang="zh-CN" altLang="en-US" sz="1200" dirty="0"/>
              <a:t> </a:t>
            </a:r>
            <a:r>
              <a:rPr lang="en-US" altLang="zh-CN" sz="1200" dirty="0"/>
              <a:t>2020,</a:t>
            </a:r>
            <a:r>
              <a:rPr lang="zh-CN" altLang="en-US" sz="1200" dirty="0"/>
              <a:t> </a:t>
            </a:r>
            <a:r>
              <a:rPr lang="en-US" altLang="zh-CN" sz="1200" dirty="0"/>
              <a:t>pp. 739-767.</a:t>
            </a:r>
            <a:endParaRPr lang="en-US" altLang="zh-CN" sz="1200" dirty="0"/>
          </a:p>
        </p:txBody>
      </p:sp>
      <p:cxnSp>
        <p:nvCxnSpPr>
          <p:cNvPr id="3" name="直线箭头连接符 2"/>
          <p:cNvCxnSpPr/>
          <p:nvPr/>
        </p:nvCxnSpPr>
        <p:spPr>
          <a:xfrm>
            <a:off x="1239369" y="1951463"/>
            <a:ext cx="0" cy="26724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a:off x="1921541" y="1951463"/>
            <a:ext cx="0" cy="26724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3285885" y="1951463"/>
            <a:ext cx="0" cy="26724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a:off x="2603713" y="1951463"/>
            <a:ext cx="0" cy="26724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a:off x="2245391" y="3012845"/>
            <a:ext cx="0" cy="26724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2.6</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Private</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Equality</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Test</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(PEQT)</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sp>
        <p:nvSpPr>
          <p:cNvPr id="5" name="五边形 4"/>
          <p:cNvSpPr/>
          <p:nvPr/>
        </p:nvSpPr>
        <p:spPr>
          <a:xfrm>
            <a:off x="272760" y="1098235"/>
            <a:ext cx="2125383"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PEQT</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Functionality</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
        <p:nvSpPr>
          <p:cNvPr id="6" name="矩形 5"/>
          <p:cNvSpPr/>
          <p:nvPr/>
        </p:nvSpPr>
        <p:spPr>
          <a:xfrm>
            <a:off x="263525" y="1486185"/>
            <a:ext cx="11664948" cy="530526"/>
          </a:xfrm>
          <a:prstGeom prst="rect">
            <a:avLst/>
          </a:prstGeom>
        </p:spPr>
        <p:txBody>
          <a:bodyPr wrap="square" anchor="t" anchorCtr="0">
            <a:noAutofit/>
          </a:bodyPr>
          <a:lstStyle/>
          <a:p>
            <a:pPr>
              <a:lnSpc>
                <a:spcPct val="150000"/>
              </a:lnSpc>
            </a:pPr>
            <a:r>
              <a:rPr lang="en-US" altLang="zh-CN" dirty="0"/>
              <a:t>PEQT</a:t>
            </a:r>
            <a:r>
              <a:rPr lang="zh-CN" altLang="en-US" dirty="0"/>
              <a:t> </a:t>
            </a:r>
            <a:r>
              <a:rPr lang="en-US" altLang="zh-CN" dirty="0"/>
              <a:t>enables</a:t>
            </a:r>
            <a:r>
              <a:rPr lang="zh-CN" altLang="en-US" dirty="0"/>
              <a:t> </a:t>
            </a:r>
            <a:r>
              <a:rPr lang="en-US" altLang="zh-CN" dirty="0"/>
              <a:t>two</a:t>
            </a:r>
            <a:r>
              <a:rPr lang="zh-CN" altLang="en-US" dirty="0"/>
              <a:t> </a:t>
            </a:r>
            <a:r>
              <a:rPr lang="en-US" altLang="zh-CN" dirty="0"/>
              <a:t>parties</a:t>
            </a:r>
            <a:r>
              <a:rPr lang="zh-CN" altLang="en-US" dirty="0"/>
              <a:t> </a:t>
            </a:r>
            <a:r>
              <a:rPr lang="en-US" altLang="zh-CN" dirty="0"/>
              <a:t>to</a:t>
            </a:r>
            <a:r>
              <a:rPr lang="zh-CN" altLang="en-US" dirty="0"/>
              <a:t> </a:t>
            </a:r>
            <a:r>
              <a:rPr lang="en-US" altLang="zh-CN" dirty="0">
                <a:solidFill>
                  <a:srgbClr val="FF0000"/>
                </a:solidFill>
              </a:rPr>
              <a:t>privately</a:t>
            </a:r>
            <a:r>
              <a:rPr lang="zh-CN" altLang="en-US" dirty="0">
                <a:solidFill>
                  <a:srgbClr val="FF0000"/>
                </a:solidFill>
              </a:rPr>
              <a:t> </a:t>
            </a:r>
            <a:r>
              <a:rPr lang="en-US" altLang="zh-CN" dirty="0">
                <a:solidFill>
                  <a:srgbClr val="FF0000"/>
                </a:solidFill>
              </a:rPr>
              <a:t>compare</a:t>
            </a:r>
            <a:r>
              <a:rPr lang="zh-CN" altLang="en-US" dirty="0">
                <a:solidFill>
                  <a:srgbClr val="FF0000"/>
                </a:solidFill>
              </a:rPr>
              <a:t> </a:t>
            </a:r>
            <a:r>
              <a:rPr lang="en-US" altLang="zh-CN" dirty="0">
                <a:solidFill>
                  <a:srgbClr val="FF0000"/>
                </a:solidFill>
              </a:rPr>
              <a:t>two</a:t>
            </a:r>
            <a:r>
              <a:rPr lang="zh-CN" altLang="en-US" dirty="0">
                <a:solidFill>
                  <a:srgbClr val="FF0000"/>
                </a:solidFill>
              </a:rPr>
              <a:t> </a:t>
            </a:r>
            <a:r>
              <a:rPr lang="en-US" altLang="zh-CN" dirty="0">
                <a:solidFill>
                  <a:srgbClr val="FF0000"/>
                </a:solidFill>
              </a:rPr>
              <a:t>values</a:t>
            </a:r>
            <a:r>
              <a:rPr lang="zh-CN" altLang="en-US" dirty="0"/>
              <a:t> </a:t>
            </a:r>
            <a:r>
              <a:rPr lang="en-US" altLang="zh-CN" dirty="0"/>
              <a:t>and</a:t>
            </a:r>
            <a:r>
              <a:rPr lang="zh-CN" altLang="en-US" dirty="0"/>
              <a:t> </a:t>
            </a:r>
            <a:r>
              <a:rPr lang="en-US" altLang="zh-CN" dirty="0"/>
              <a:t>obtain</a:t>
            </a:r>
            <a:r>
              <a:rPr lang="zh-CN" altLang="en-US" dirty="0"/>
              <a:t> </a:t>
            </a:r>
            <a:r>
              <a:rPr lang="en-US" altLang="zh-CN" dirty="0"/>
              <a:t>the</a:t>
            </a:r>
            <a:r>
              <a:rPr lang="zh-CN" altLang="en-US" dirty="0"/>
              <a:t> </a:t>
            </a:r>
            <a:r>
              <a:rPr lang="en-US" altLang="zh-CN" dirty="0"/>
              <a:t>shares</a:t>
            </a:r>
            <a:r>
              <a:rPr lang="zh-CN" altLang="en-US" dirty="0"/>
              <a:t> </a:t>
            </a:r>
            <a:r>
              <a:rPr lang="en-US" altLang="zh-CN" dirty="0"/>
              <a:t>of</a:t>
            </a:r>
            <a:r>
              <a:rPr lang="zh-CN" altLang="en-US" dirty="0"/>
              <a:t> </a:t>
            </a:r>
            <a:r>
              <a:rPr lang="en-US" altLang="zh-CN" dirty="0"/>
              <a:t>whether</a:t>
            </a:r>
            <a:r>
              <a:rPr lang="zh-CN" altLang="en-US" dirty="0"/>
              <a:t> </a:t>
            </a:r>
            <a:r>
              <a:rPr lang="en-US" altLang="zh-CN" dirty="0"/>
              <a:t>the</a:t>
            </a:r>
            <a:r>
              <a:rPr lang="zh-CN" altLang="en-US" dirty="0"/>
              <a:t> </a:t>
            </a:r>
            <a:r>
              <a:rPr lang="en-US" altLang="zh-CN" dirty="0"/>
              <a:t>values</a:t>
            </a:r>
            <a:r>
              <a:rPr lang="zh-CN" altLang="en-US" dirty="0"/>
              <a:t> </a:t>
            </a:r>
            <a:r>
              <a:rPr lang="en-US" altLang="zh-CN" dirty="0"/>
              <a:t>are</a:t>
            </a:r>
            <a:r>
              <a:rPr lang="zh-CN" altLang="en-US" dirty="0"/>
              <a:t> </a:t>
            </a:r>
            <a:r>
              <a:rPr lang="en-US" altLang="zh-CN" dirty="0"/>
              <a:t>equal</a:t>
            </a:r>
            <a:r>
              <a:rPr lang="zh-CN" altLang="en-US" dirty="0"/>
              <a:t> </a:t>
            </a:r>
            <a:r>
              <a:rPr lang="en-US" altLang="zh-CN" dirty="0"/>
              <a:t>or</a:t>
            </a:r>
            <a:r>
              <a:rPr lang="zh-CN" altLang="en-US" dirty="0"/>
              <a:t> </a:t>
            </a:r>
            <a:r>
              <a:rPr lang="en-US" altLang="zh-CN" dirty="0"/>
              <a:t>not.</a:t>
            </a:r>
            <a:endParaRPr lang="en-US" altLang="zh-CN" dirty="0">
              <a:latin typeface="Times New Roman" panose="02020503050405090304" pitchFamily="18" charset="0"/>
              <a:cs typeface="Times New Roman" panose="02020503050405090304" pitchFamily="18" charset="0"/>
            </a:endParaRPr>
          </a:p>
        </p:txBody>
      </p:sp>
      <p:grpSp>
        <p:nvGrpSpPr>
          <p:cNvPr id="7" name="组合 6"/>
          <p:cNvGrpSpPr/>
          <p:nvPr/>
        </p:nvGrpSpPr>
        <p:grpSpPr>
          <a:xfrm>
            <a:off x="272761" y="2189955"/>
            <a:ext cx="1056408" cy="1468583"/>
            <a:chOff x="277087" y="1581727"/>
            <a:chExt cx="1089025" cy="1468583"/>
          </a:xfrm>
        </p:grpSpPr>
        <p:pic>
          <p:nvPicPr>
            <p:cNvPr id="8" name="图片 7"/>
            <p:cNvPicPr>
              <a:picLocks noChangeAspect="1"/>
            </p:cNvPicPr>
            <p:nvPr/>
          </p:nvPicPr>
          <p:blipFill>
            <a:blip r:embed="rId1"/>
            <a:stretch>
              <a:fillRect/>
            </a:stretch>
          </p:blipFill>
          <p:spPr>
            <a:xfrm>
              <a:off x="277087" y="1581727"/>
              <a:ext cx="1089025" cy="1089025"/>
            </a:xfrm>
            <a:prstGeom prst="rect">
              <a:avLst/>
            </a:prstGeom>
          </p:spPr>
        </p:pic>
        <p:sp>
          <p:nvSpPr>
            <p:cNvPr id="9" name="文本框 8"/>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10" name="组合 9"/>
          <p:cNvGrpSpPr/>
          <p:nvPr/>
        </p:nvGrpSpPr>
        <p:grpSpPr>
          <a:xfrm>
            <a:off x="10891400" y="2197767"/>
            <a:ext cx="1046311" cy="1460768"/>
            <a:chOff x="10835984" y="1584181"/>
            <a:chExt cx="1089025" cy="1460768"/>
          </a:xfrm>
        </p:grpSpPr>
        <p:pic>
          <p:nvPicPr>
            <p:cNvPr id="11" name="图片 10"/>
            <p:cNvPicPr>
              <a:picLocks noChangeAspect="1"/>
            </p:cNvPicPr>
            <p:nvPr/>
          </p:nvPicPr>
          <p:blipFill>
            <a:blip r:embed="rId2"/>
            <a:stretch>
              <a:fillRect/>
            </a:stretch>
          </p:blipFill>
          <p:spPr>
            <a:xfrm>
              <a:off x="10838438" y="1584181"/>
              <a:ext cx="1086571" cy="1086571"/>
            </a:xfrm>
            <a:prstGeom prst="rect">
              <a:avLst/>
            </a:prstGeom>
          </p:spPr>
        </p:pic>
        <p:sp>
          <p:nvSpPr>
            <p:cNvPr id="12" name="文本框 11"/>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sp>
        <p:nvSpPr>
          <p:cNvPr id="13" name="矩形 12"/>
          <p:cNvSpPr/>
          <p:nvPr/>
        </p:nvSpPr>
        <p:spPr>
          <a:xfrm>
            <a:off x="5446491" y="2553160"/>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PEQT</a:t>
            </a:r>
            <a:endParaRPr kumimoji="1" lang="zh-CN" altLang="en-US" dirty="0">
              <a:solidFill>
                <a:schemeClr val="tx1"/>
              </a:solidFill>
            </a:endParaRPr>
          </a:p>
        </p:txBody>
      </p:sp>
      <p:cxnSp>
        <p:nvCxnSpPr>
          <p:cNvPr id="14" name="直线箭头连接符 13"/>
          <p:cNvCxnSpPr/>
          <p:nvPr/>
        </p:nvCxnSpPr>
        <p:spPr>
          <a:xfrm flipH="1">
            <a:off x="6770253" y="2703461"/>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8275060" y="2505713"/>
                <a:ext cx="2447924" cy="37427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𝑦</m:t>
                      </m:r>
                      <m:r>
                        <a:rPr kumimoji="1" lang="en-US" altLang="zh-CN" b="0" i="1" smtClean="0">
                          <a:solidFill>
                            <a:schemeClr val="tx1"/>
                          </a:solidFill>
                          <a:latin typeface="Cambria Math" panose="02040503050406030204" pitchFamily="18" charset="0"/>
                          <a:ea typeface="Cambria Math" panose="02040503050406030204" pitchFamily="18" charset="0"/>
                        </a:rPr>
                        <m:t>∈</m:t>
                      </m:r>
                      <m:sSup>
                        <m:sSupPr>
                          <m:ctrlPr>
                            <a:rPr kumimoji="1" lang="en-US" altLang="zh-CN" b="0" i="1" smtClean="0">
                              <a:solidFill>
                                <a:schemeClr val="tx1"/>
                              </a:solidFill>
                              <a:latin typeface="Cambria Math" panose="02040503050406030204" pitchFamily="18" charset="0"/>
                              <a:ea typeface="Cambria Math" panose="02040503050406030204" pitchFamily="18" charset="0"/>
                            </a:rPr>
                          </m:ctrlPr>
                        </m:sSupPr>
                        <m:e>
                          <m:d>
                            <m:dPr>
                              <m:begChr m:val="{"/>
                              <m:endChr m:val="}"/>
                              <m:ctrlPr>
                                <a:rPr kumimoji="1" lang="en-US" altLang="zh-CN" b="0" i="1" smtClean="0">
                                  <a:solidFill>
                                    <a:schemeClr val="tx1"/>
                                  </a:solidFill>
                                  <a:latin typeface="Cambria Math" panose="02040503050406030204" pitchFamily="18" charset="0"/>
                                  <a:ea typeface="Cambria Math" panose="02040503050406030204" pitchFamily="18" charset="0"/>
                                </a:rPr>
                              </m:ctrlPr>
                            </m:dPr>
                            <m:e>
                              <m:r>
                                <a:rPr kumimoji="1" lang="en-US" altLang="zh-CN" b="0" i="1" smtClean="0">
                                  <a:solidFill>
                                    <a:schemeClr val="tx1"/>
                                  </a:solidFill>
                                  <a:latin typeface="Cambria Math" panose="02040503050406030204" pitchFamily="18" charset="0"/>
                                  <a:ea typeface="Cambria Math" panose="02040503050406030204" pitchFamily="18" charset="0"/>
                                </a:rPr>
                                <m:t>0</m:t>
                              </m:r>
                              <m:r>
                                <a:rPr kumimoji="1" lang="en-US" altLang="zh-CN" b="0" i="1" smtClean="0">
                                  <a:solidFill>
                                    <a:schemeClr val="tx1"/>
                                  </a:solidFill>
                                  <a:latin typeface="Cambria Math" panose="02040503050406030204" pitchFamily="18" charset="0"/>
                                  <a:ea typeface="Cambria Math" panose="02040503050406030204" pitchFamily="18" charset="0"/>
                                </a:rPr>
                                <m:t>,</m:t>
                              </m:r>
                              <m:r>
                                <a:rPr kumimoji="1" lang="en-US" altLang="zh-CN" b="0" i="1" smtClean="0">
                                  <a:solidFill>
                                    <a:schemeClr val="tx1"/>
                                  </a:solidFill>
                                  <a:latin typeface="Cambria Math" panose="02040503050406030204" pitchFamily="18" charset="0"/>
                                  <a:ea typeface="Cambria Math" panose="02040503050406030204" pitchFamily="18" charset="0"/>
                                </a:rPr>
                                <m:t>1</m:t>
                              </m:r>
                            </m:e>
                          </m:d>
                        </m:e>
                        <m:sup>
                          <m:r>
                            <a:rPr kumimoji="1" lang="en-US" altLang="zh-CN" b="0" i="1" smtClean="0">
                              <a:solidFill>
                                <a:schemeClr val="tx1"/>
                              </a:solidFill>
                              <a:latin typeface="Cambria Math" panose="02040503050406030204" pitchFamily="18" charset="0"/>
                              <a:ea typeface="Cambria Math" panose="02040503050406030204" pitchFamily="18" charset="0"/>
                            </a:rPr>
                            <m:t>𝑙</m:t>
                          </m:r>
                        </m:sup>
                      </m:sSup>
                    </m:oMath>
                  </m:oMathPara>
                </a14:m>
                <a:endParaRPr kumimoji="1" lang="zh-CN" altLang="en-US" dirty="0">
                  <a:solidFill>
                    <a:schemeClr val="tx1"/>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8275060" y="2505713"/>
                <a:ext cx="2447924" cy="374270"/>
              </a:xfrm>
              <a:prstGeom prst="rect">
                <a:avLst/>
              </a:prstGeom>
              <a:blipFill rotWithShape="1">
                <a:blip r:embed="rId3"/>
                <a:stretch>
                  <a:fillRect l="-15" t="-1" r="15" b="69"/>
                </a:stretch>
              </a:blipFill>
            </p:spPr>
            <p:txBody>
              <a:bodyPr/>
              <a:lstStyle/>
              <a:p>
                <a:r>
                  <a:rPr lang="zh-CN" altLang="en-US">
                    <a:noFill/>
                  </a:rPr>
                  <a:t> </a:t>
                </a:r>
              </a:p>
            </p:txBody>
          </p:sp>
        </mc:Fallback>
      </mc:AlternateContent>
      <p:cxnSp>
        <p:nvCxnSpPr>
          <p:cNvPr id="16" name="直线箭头连接符 15"/>
          <p:cNvCxnSpPr/>
          <p:nvPr/>
        </p:nvCxnSpPr>
        <p:spPr>
          <a:xfrm>
            <a:off x="6779489" y="3195444"/>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本框 16"/>
              <p:cNvSpPr txBox="1"/>
              <p:nvPr/>
            </p:nvSpPr>
            <p:spPr>
              <a:xfrm>
                <a:off x="8275060" y="3004417"/>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𝑏</m:t>
                              </m:r>
                            </m:e>
                          </m:d>
                        </m:e>
                        <m:sub>
                          <m:r>
                            <a:rPr kumimoji="1" lang="en-US" altLang="zh-CN" b="0" i="1" smtClean="0">
                              <a:solidFill>
                                <a:schemeClr val="tx1"/>
                              </a:solidFill>
                              <a:latin typeface="Cambria Math" panose="02040503050406030204" pitchFamily="18" charset="0"/>
                            </a:rPr>
                            <m:t>𝐶</m:t>
                          </m:r>
                        </m:sub>
                      </m:sSub>
                    </m:oMath>
                  </m:oMathPara>
                </a14:m>
                <a:endParaRPr kumimoji="1" lang="zh-CN" altLang="en-US" dirty="0">
                  <a:solidFill>
                    <a:schemeClr val="tx1"/>
                  </a:solidFill>
                </a:endParaRPr>
              </a:p>
            </p:txBody>
          </p:sp>
        </mc:Choice>
        <mc:Fallback>
          <p:sp>
            <p:nvSpPr>
              <p:cNvPr id="17" name="文本框 16"/>
              <p:cNvSpPr txBox="1">
                <a:spLocks noRot="1" noChangeAspect="1" noMove="1" noResize="1" noEditPoints="1" noAdjustHandles="1" noChangeArrowheads="1" noChangeShapeType="1" noTextEdit="1"/>
              </p:cNvSpPr>
              <p:nvPr/>
            </p:nvSpPr>
            <p:spPr>
              <a:xfrm>
                <a:off x="8275060" y="3004417"/>
                <a:ext cx="2438688" cy="369332"/>
              </a:xfrm>
              <a:prstGeom prst="rect">
                <a:avLst/>
              </a:prstGeom>
              <a:blipFill rotWithShape="1">
                <a:blip r:embed="rId4"/>
                <a:stretch>
                  <a:fillRect l="-15" t="-63" r="1" b="170"/>
                </a:stretch>
              </a:blipFill>
            </p:spPr>
            <p:txBody>
              <a:bodyPr/>
              <a:lstStyle/>
              <a:p>
                <a:r>
                  <a:rPr lang="zh-CN" altLang="en-US">
                    <a:noFill/>
                  </a:rPr>
                  <a:t> </a:t>
                </a:r>
              </a:p>
            </p:txBody>
          </p:sp>
        </mc:Fallback>
      </mc:AlternateContent>
      <p:cxnSp>
        <p:nvCxnSpPr>
          <p:cNvPr id="18" name="直线箭头连接符 17"/>
          <p:cNvCxnSpPr/>
          <p:nvPr/>
        </p:nvCxnSpPr>
        <p:spPr>
          <a:xfrm>
            <a:off x="3950920" y="2703461"/>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1501341" y="2525121"/>
                <a:ext cx="2434071" cy="37427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𝑥</m:t>
                      </m:r>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0</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1</m:t>
                              </m:r>
                            </m:e>
                          </m:d>
                        </m:e>
                        <m:sup>
                          <m:r>
                            <a:rPr kumimoji="1" lang="en-US" altLang="zh-CN" i="1">
                              <a:latin typeface="Cambria Math" panose="02040503050406030204" pitchFamily="18" charset="0"/>
                              <a:ea typeface="Cambria Math" panose="02040503050406030204" pitchFamily="18" charset="0"/>
                            </a:rPr>
                            <m:t>𝑙</m:t>
                          </m:r>
                        </m:sup>
                      </m:sSup>
                    </m:oMath>
                  </m:oMathPara>
                </a14:m>
                <a:endParaRPr kumimoji="1" lang="zh-CN" altLang="en-US" dirty="0">
                  <a:solidFill>
                    <a:schemeClr val="tx1"/>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1501341" y="2525121"/>
                <a:ext cx="2434071" cy="374270"/>
              </a:xfrm>
              <a:prstGeom prst="rect">
                <a:avLst/>
              </a:prstGeom>
              <a:blipFill rotWithShape="1">
                <a:blip r:embed="rId5"/>
                <a:stretch>
                  <a:fillRect l="-8" t="-96" r="13" b="165"/>
                </a:stretch>
              </a:blipFill>
            </p:spPr>
            <p:txBody>
              <a:bodyPr/>
              <a:lstStyle/>
              <a:p>
                <a:r>
                  <a:rPr lang="zh-CN" altLang="en-US">
                    <a:noFill/>
                  </a:rPr>
                  <a:t> </a:t>
                </a:r>
              </a:p>
            </p:txBody>
          </p:sp>
        </mc:Fallback>
      </mc:AlternateContent>
      <p:cxnSp>
        <p:nvCxnSpPr>
          <p:cNvPr id="21" name="直线箭头连接符 20"/>
          <p:cNvCxnSpPr/>
          <p:nvPr/>
        </p:nvCxnSpPr>
        <p:spPr>
          <a:xfrm flipH="1">
            <a:off x="3950920" y="3189663"/>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p:cNvSpPr txBox="1"/>
              <p:nvPr/>
            </p:nvSpPr>
            <p:spPr>
              <a:xfrm>
                <a:off x="1487488" y="3010778"/>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𝑏</m:t>
                              </m:r>
                            </m:e>
                          </m:d>
                        </m:e>
                        <m:sub>
                          <m:r>
                            <a:rPr kumimoji="1" lang="en-US" altLang="zh-CN" b="0" i="1" smtClean="0">
                              <a:solidFill>
                                <a:schemeClr val="tx1"/>
                              </a:solidFill>
                              <a:latin typeface="Cambria Math" panose="02040503050406030204" pitchFamily="18" charset="0"/>
                            </a:rPr>
                            <m:t>𝑆</m:t>
                          </m:r>
                        </m:sub>
                      </m:sSub>
                    </m:oMath>
                  </m:oMathPara>
                </a14:m>
                <a:endParaRPr kumimoji="1" lang="zh-CN" altLang="en-US" dirty="0">
                  <a:solidFill>
                    <a:schemeClr val="tx1"/>
                  </a:solidFill>
                </a:endParaRPr>
              </a:p>
            </p:txBody>
          </p:sp>
        </mc:Choice>
        <mc:Fallback>
          <p:sp>
            <p:nvSpPr>
              <p:cNvPr id="22" name="文本框 21"/>
              <p:cNvSpPr txBox="1">
                <a:spLocks noRot="1" noChangeAspect="1" noMove="1" noResize="1" noEditPoints="1" noAdjustHandles="1" noChangeArrowheads="1" noChangeShapeType="1" noTextEdit="1"/>
              </p:cNvSpPr>
              <p:nvPr/>
            </p:nvSpPr>
            <p:spPr>
              <a:xfrm>
                <a:off x="1487488" y="3010778"/>
                <a:ext cx="2438688" cy="369332"/>
              </a:xfrm>
              <a:prstGeom prst="rect">
                <a:avLst/>
              </a:prstGeom>
              <a:blipFill rotWithShape="1">
                <a:blip r:embed="rId6"/>
                <a:stretch>
                  <a:fillRect l="-13" t="-66" r="25"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3935412" y="3380136"/>
                <a:ext cx="432117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𝑏</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𝑥</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m:t>
                              </m:r>
                            </m:e>
                            <m:sub>
                              <m:r>
                                <a:rPr kumimoji="1" lang="en-US" altLang="zh-CN" b="0" i="1" smtClean="0">
                                  <a:solidFill>
                                    <a:schemeClr val="tx1"/>
                                  </a:solidFill>
                                  <a:latin typeface="Cambria Math" panose="02040503050406030204" pitchFamily="18" charset="0"/>
                                </a:rPr>
                                <m:t>?</m:t>
                              </m:r>
                            </m:sub>
                          </m:sSub>
                          <m:r>
                            <a:rPr kumimoji="1" lang="en-US" altLang="zh-CN" b="0" i="1" smtClean="0">
                              <a:solidFill>
                                <a:schemeClr val="tx1"/>
                              </a:solidFill>
                              <a:latin typeface="Cambria Math" panose="02040503050406030204" pitchFamily="18" charset="0"/>
                            </a:rPr>
                            <m:t>𝑦</m:t>
                          </m:r>
                        </m:e>
                      </m:d>
                    </m:oMath>
                  </m:oMathPara>
                </a14:m>
                <a:endParaRPr kumimoji="1" lang="zh-CN" altLang="en-US" dirty="0">
                  <a:solidFill>
                    <a:schemeClr val="tx1"/>
                  </a:solidFill>
                </a:endParaRPr>
              </a:p>
            </p:txBody>
          </p:sp>
        </mc:Choice>
        <mc:Fallback>
          <p:sp>
            <p:nvSpPr>
              <p:cNvPr id="23" name="文本框 22"/>
              <p:cNvSpPr txBox="1">
                <a:spLocks noRot="1" noChangeAspect="1" noMove="1" noResize="1" noEditPoints="1" noAdjustHandles="1" noChangeArrowheads="1" noChangeShapeType="1" noTextEdit="1"/>
              </p:cNvSpPr>
              <p:nvPr/>
            </p:nvSpPr>
            <p:spPr>
              <a:xfrm>
                <a:off x="3935412" y="3380136"/>
                <a:ext cx="4321176" cy="369332"/>
              </a:xfrm>
              <a:prstGeom prst="rect">
                <a:avLst/>
              </a:prstGeom>
              <a:blipFill rotWithShape="1">
                <a:blip r:embed="rId7"/>
                <a:stretch>
                  <a:fillRect l="-7" t="-8" r="7" b="116"/>
                </a:stretch>
              </a:blipFill>
            </p:spPr>
            <p:txBody>
              <a:bodyPr/>
              <a:lstStyle/>
              <a:p>
                <a:r>
                  <a:rPr lang="zh-CN" altLang="en-US">
                    <a:noFill/>
                  </a:rPr>
                  <a:t> </a:t>
                </a:r>
              </a:p>
            </p:txBody>
          </p:sp>
        </mc:Fallback>
      </mc:AlternateContent>
      <p:sp>
        <p:nvSpPr>
          <p:cNvPr id="24" name="五边形 23"/>
          <p:cNvSpPr/>
          <p:nvPr/>
        </p:nvSpPr>
        <p:spPr>
          <a:xfrm>
            <a:off x="272761" y="3824288"/>
            <a:ext cx="1926976"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PEQT</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Researches</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pic>
        <p:nvPicPr>
          <p:cNvPr id="1026" name="Picture 2" descr="4-bit Digital Equality Comparator Logic Gates Diagra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24456" y="3824288"/>
            <a:ext cx="3313255" cy="26654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1" name="矩形 30"/>
              <p:cNvSpPr/>
              <p:nvPr/>
            </p:nvSpPr>
            <p:spPr>
              <a:xfrm>
                <a:off x="277089" y="4293506"/>
                <a:ext cx="7979499" cy="2057647"/>
              </a:xfrm>
              <a:prstGeom prst="rect">
                <a:avLst/>
              </a:prstGeom>
            </p:spPr>
            <p:txBody>
              <a:bodyPr wrap="square" anchor="t" anchorCtr="0">
                <a:noAutofit/>
              </a:bodyPr>
              <a:lstStyle/>
              <a:p>
                <a:pPr>
                  <a:lnSpc>
                    <a:spcPct val="150000"/>
                  </a:lnSpc>
                </a:pPr>
                <a:r>
                  <a:rPr lang="en-US" altLang="zh-CN" b="1" dirty="0">
                    <a:latin typeface="Times New Roman" panose="02020503050405090304" pitchFamily="18" charset="0"/>
                    <a:cs typeface="Times New Roman" panose="02020503050405090304" pitchFamily="18" charset="0"/>
                  </a:rPr>
                  <a:t>Trivial</a:t>
                </a:r>
                <a:r>
                  <a:rPr lang="zh-CN" altLang="en-US"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solution</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use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general</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2PC</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to</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implement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the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standard</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equality</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comparator.</a:t>
                </a:r>
                <a:endParaRPr lang="en-US" altLang="zh-CN" dirty="0">
                  <a:latin typeface="Times New Roman" panose="02020503050405090304" pitchFamily="18" charset="0"/>
                  <a:cs typeface="Times New Roman" panose="02020503050405090304" pitchFamily="18" charset="0"/>
                </a:endParaRPr>
              </a:p>
              <a:p>
                <a:pPr>
                  <a:lnSpc>
                    <a:spcPct val="150000"/>
                  </a:lnSpc>
                </a:pPr>
                <a:r>
                  <a:rPr lang="en-US" altLang="zh-CN" b="1" dirty="0">
                    <a:latin typeface="Times New Roman" panose="02020503050405090304" pitchFamily="18" charset="0"/>
                    <a:cs typeface="Times New Roman" panose="02020503050405090304" pitchFamily="18" charset="0"/>
                  </a:rPr>
                  <a:t>Improved</a:t>
                </a:r>
                <a:r>
                  <a:rPr lang="zh-CN" altLang="en-US"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solution</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XOR</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and</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NOT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are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free;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batch</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AND</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to</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make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it</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func>
                      <m:funcPr>
                        <m:ctrlPr>
                          <a:rPr lang="en-GB" altLang="zh-CN" i="1" smtClean="0">
                            <a:latin typeface="Cambria Math" panose="02040503050406030204" pitchFamily="18" charset="0"/>
                            <a:cs typeface="Times New Roman" panose="02020503050405090304" pitchFamily="18" charset="0"/>
                          </a:rPr>
                        </m:ctrlPr>
                      </m:funcPr>
                      <m:fName>
                        <m:r>
                          <m:rPr>
                            <m:sty m:val="p"/>
                          </m:rPr>
                          <a:rPr lang="en-GB" altLang="zh-CN" i="0" smtClean="0">
                            <a:latin typeface="Cambria Math" panose="02040503050406030204" pitchFamily="18" charset="0"/>
                            <a:cs typeface="Times New Roman" panose="02020503050405090304" pitchFamily="18" charset="0"/>
                          </a:rPr>
                          <m:t>log</m:t>
                        </m:r>
                      </m:fName>
                      <m:e>
                        <m:r>
                          <a:rPr lang="en-US" altLang="zh-CN" b="0" i="1" smtClean="0">
                            <a:latin typeface="Cambria Math" panose="02040503050406030204" pitchFamily="18" charset="0"/>
                            <a:cs typeface="Times New Roman" panose="02020503050405090304" pitchFamily="18" charset="0"/>
                          </a:rPr>
                          <m:t>𝑙</m:t>
                        </m:r>
                      </m:e>
                    </m:func>
                  </m:oMath>
                </a14:m>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rounds.</a:t>
                </a:r>
                <a:endParaRPr lang="en-US" altLang="zh-CN" dirty="0">
                  <a:latin typeface="Times New Roman" panose="02020503050405090304" pitchFamily="18" charset="0"/>
                  <a:cs typeface="Times New Roman" panose="02020503050405090304" pitchFamily="18" charset="0"/>
                </a:endParaRPr>
              </a:p>
              <a:p>
                <a:pPr>
                  <a:lnSpc>
                    <a:spcPct val="150000"/>
                  </a:lnSpc>
                </a:pPr>
                <a:r>
                  <a:rPr lang="en-US" altLang="zh-CN" b="1" dirty="0">
                    <a:latin typeface="Times New Roman" panose="02020503050405090304" pitchFamily="18" charset="0"/>
                    <a:cs typeface="Times New Roman" panose="02020503050405090304" pitchFamily="18" charset="0"/>
                  </a:rPr>
                  <a:t>Advanced</a:t>
                </a:r>
                <a:r>
                  <a:rPr lang="zh-CN" altLang="en-US"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solution</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use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1-out-of-N</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OT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and</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general</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2PC</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to</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reduce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communication.</a:t>
                </a:r>
                <a:endParaRPr lang="en-US" altLang="zh-CN" dirty="0">
                  <a:latin typeface="Times New Roman" panose="02020503050405090304" pitchFamily="18" charset="0"/>
                  <a:cs typeface="Times New Roman" panose="02020503050405090304" pitchFamily="18" charset="0"/>
                </a:endParaRPr>
              </a:p>
              <a:p>
                <a:pPr marL="285750" indent="-285750">
                  <a:lnSpc>
                    <a:spcPct val="150000"/>
                  </a:lnSpc>
                  <a:buFont typeface="Arial" panose="020B0604020202090204" pitchFamily="34" charset="0"/>
                  <a:buChar char="•"/>
                </a:pPr>
                <a:r>
                  <a:rPr lang="en-US" altLang="zh-CN" dirty="0">
                    <a:latin typeface="Times New Roman" panose="02020503050405090304" pitchFamily="18" charset="0"/>
                    <a:cs typeface="Times New Roman" panose="02020503050405090304" pitchFamily="18" charset="0"/>
                  </a:rPr>
                  <a:t>The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idea</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comes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from</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the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protocol</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for</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Millionaires'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in</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CrypTFlow2</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[RRK+20].</a:t>
                </a:r>
                <a:endParaRPr lang="en-US" altLang="zh-CN" dirty="0">
                  <a:latin typeface="Times New Roman" panose="02020503050405090304" pitchFamily="18" charset="0"/>
                  <a:cs typeface="Times New Roman" panose="02020503050405090304" pitchFamily="18" charset="0"/>
                </a:endParaRPr>
              </a:p>
              <a:p>
                <a:pPr marL="285750" indent="-285750">
                  <a:lnSpc>
                    <a:spcPct val="150000"/>
                  </a:lnSpc>
                  <a:buFont typeface="Arial" panose="020B0604020202090204" pitchFamily="34" charset="0"/>
                  <a:buChar char="•"/>
                </a:pPr>
                <a:r>
                  <a:rPr lang="en-US" altLang="zh-CN" dirty="0">
                    <a:latin typeface="Times New Roman" panose="02020503050405090304" pitchFamily="18" charset="0"/>
                    <a:cs typeface="Times New Roman" panose="02020503050405090304" pitchFamily="18" charset="0"/>
                  </a:rPr>
                  <a:t>It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introduced</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in</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PEQT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and</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in</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Private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Membership</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Test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(PMT)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[CGS22].</a:t>
                </a:r>
                <a:endParaRPr lang="en-US" altLang="zh-CN" dirty="0">
                  <a:latin typeface="Times New Roman" panose="02020503050405090304" pitchFamily="18" charset="0"/>
                  <a:cs typeface="Times New Roman" panose="02020503050405090304" pitchFamily="18" charset="0"/>
                </a:endParaRPr>
              </a:p>
              <a:p>
                <a:pPr marL="285750" indent="-285750">
                  <a:lnSpc>
                    <a:spcPct val="150000"/>
                  </a:lnSpc>
                  <a:buFont typeface="Arial" panose="020B0604020202090204" pitchFamily="34" charset="0"/>
                  <a:buChar char="•"/>
                </a:pPr>
                <a:endParaRPr lang="en-US" altLang="zh-CN" dirty="0">
                  <a:latin typeface="Times New Roman" panose="02020503050405090304" pitchFamily="18" charset="0"/>
                  <a:cs typeface="Times New Roman" panose="02020503050405090304" pitchFamily="18" charset="0"/>
                </a:endParaRPr>
              </a:p>
              <a:p>
                <a:pPr marL="285750" indent="-285750">
                  <a:lnSpc>
                    <a:spcPct val="150000"/>
                  </a:lnSpc>
                  <a:buFont typeface="Arial" panose="020B0604020202090204" pitchFamily="34" charset="0"/>
                  <a:buChar char="•"/>
                </a:pPr>
                <a:endParaRPr lang="en-US" altLang="zh-CN" dirty="0">
                  <a:latin typeface="Times New Roman" panose="02020503050405090304" pitchFamily="18" charset="0"/>
                  <a:cs typeface="Times New Roman" panose="02020503050405090304" pitchFamily="18" charset="0"/>
                </a:endParaRPr>
              </a:p>
            </p:txBody>
          </p:sp>
        </mc:Choice>
        <mc:Fallback>
          <p:sp>
            <p:nvSpPr>
              <p:cNvPr id="31" name="矩形 30"/>
              <p:cNvSpPr>
                <a:spLocks noRot="1" noChangeAspect="1" noMove="1" noResize="1" noEditPoints="1" noAdjustHandles="1" noChangeArrowheads="1" noChangeShapeType="1" noTextEdit="1"/>
              </p:cNvSpPr>
              <p:nvPr/>
            </p:nvSpPr>
            <p:spPr>
              <a:xfrm>
                <a:off x="277089" y="4293506"/>
                <a:ext cx="7979499" cy="2057647"/>
              </a:xfrm>
              <a:prstGeom prst="rect">
                <a:avLst/>
              </a:prstGeom>
              <a:blipFill rotWithShape="1">
                <a:blip r:embed="rId9"/>
                <a:stretch>
                  <a:fillRect l="-3" t="-13" r="4" b="-45617"/>
                </a:stretch>
              </a:blipFill>
            </p:spPr>
            <p:txBody>
              <a:bodyPr/>
              <a:lstStyle/>
              <a:p>
                <a:r>
                  <a:rPr lang="zh-CN" altLang="en-US">
                    <a:noFill/>
                  </a:rPr>
                  <a:t> </a:t>
                </a:r>
              </a:p>
            </p:txBody>
          </p:sp>
        </mc:Fallback>
      </mc:AlternateContent>
      <p:sp>
        <p:nvSpPr>
          <p:cNvPr id="2" name="矩形 1"/>
          <p:cNvSpPr/>
          <p:nvPr/>
        </p:nvSpPr>
        <p:spPr>
          <a:xfrm>
            <a:off x="263525" y="6502459"/>
            <a:ext cx="11664947" cy="357568"/>
          </a:xfrm>
          <a:prstGeom prst="rect">
            <a:avLst/>
          </a:prstGeom>
          <a:noFill/>
        </p:spPr>
        <p:txBody>
          <a:bodyPr wrap="square" anchor="ctr" anchorCtr="0">
            <a:noAutofit/>
          </a:bodyPr>
          <a:lstStyle/>
          <a:p>
            <a:r>
              <a:rPr lang="en-US" altLang="zh-CN" sz="1200" dirty="0"/>
              <a:t>[RRK+20]</a:t>
            </a:r>
            <a:r>
              <a:rPr lang="zh-CN" altLang="en-US" sz="1200" dirty="0"/>
              <a:t> </a:t>
            </a:r>
            <a:r>
              <a:rPr lang="en-US" altLang="zh-CN" sz="1200" dirty="0"/>
              <a:t>D.</a:t>
            </a:r>
            <a:r>
              <a:rPr lang="zh-CN" altLang="en-US" sz="1200" dirty="0"/>
              <a:t> </a:t>
            </a:r>
            <a:r>
              <a:rPr lang="en-GB" altLang="zh-CN" sz="1200" dirty="0" err="1"/>
              <a:t>Rathee</a:t>
            </a:r>
            <a:r>
              <a:rPr lang="en-GB" altLang="zh-CN" sz="1200" dirty="0"/>
              <a:t>, M</a:t>
            </a:r>
            <a:r>
              <a:rPr lang="en-US" altLang="zh-CN" sz="1200" dirty="0"/>
              <a:t>.</a:t>
            </a:r>
            <a:r>
              <a:rPr lang="en-GB" altLang="zh-CN" sz="1200" dirty="0"/>
              <a:t> </a:t>
            </a:r>
            <a:r>
              <a:rPr lang="en-GB" altLang="zh-CN" sz="1200" dirty="0" err="1"/>
              <a:t>Rathee</a:t>
            </a:r>
            <a:r>
              <a:rPr lang="en-GB" altLang="zh-CN" sz="1200" dirty="0"/>
              <a:t>, N</a:t>
            </a:r>
            <a:r>
              <a:rPr lang="en-US" altLang="zh-CN" sz="1200" dirty="0"/>
              <a:t>.</a:t>
            </a:r>
            <a:r>
              <a:rPr lang="en-GB" altLang="zh-CN" sz="1200" dirty="0"/>
              <a:t> Kumar, N</a:t>
            </a:r>
            <a:r>
              <a:rPr lang="en-US" altLang="zh-CN" sz="1200" dirty="0"/>
              <a:t>.</a:t>
            </a:r>
            <a:r>
              <a:rPr lang="en-GB" altLang="zh-CN" sz="1200" dirty="0"/>
              <a:t> Chandran, D</a:t>
            </a:r>
            <a:r>
              <a:rPr lang="en-US" altLang="zh-CN" sz="1200" dirty="0"/>
              <a:t>.</a:t>
            </a:r>
            <a:r>
              <a:rPr lang="en-GB" altLang="zh-CN" sz="1200" dirty="0"/>
              <a:t> Gupta, A</a:t>
            </a:r>
            <a:r>
              <a:rPr lang="en-US" altLang="zh-CN" sz="1200" dirty="0"/>
              <a:t>.</a:t>
            </a:r>
            <a:r>
              <a:rPr lang="en-GB" altLang="zh-CN" sz="1200" dirty="0"/>
              <a:t> Rastogi, R</a:t>
            </a:r>
            <a:r>
              <a:rPr lang="en-US" altLang="zh-CN" sz="1200" dirty="0"/>
              <a:t>.</a:t>
            </a:r>
            <a:r>
              <a:rPr lang="en-GB" altLang="zh-CN" sz="1200" dirty="0"/>
              <a:t> Sharma. </a:t>
            </a:r>
            <a:r>
              <a:rPr lang="en-GB" altLang="zh-CN" sz="1200" dirty="0" err="1"/>
              <a:t>CrypT</a:t>
            </a:r>
            <a:r>
              <a:rPr lang="en-US" altLang="zh-CN" sz="1200" dirty="0"/>
              <a:t>F</a:t>
            </a:r>
            <a:r>
              <a:rPr lang="en-GB" altLang="zh-CN" sz="1200" dirty="0"/>
              <a:t>low2: Practical 2-party secure inference.</a:t>
            </a:r>
            <a:r>
              <a:rPr lang="zh-CN" altLang="en-US" sz="1200" dirty="0"/>
              <a:t> </a:t>
            </a:r>
            <a:r>
              <a:rPr lang="en-US" altLang="zh-CN" sz="1200" dirty="0"/>
              <a:t>CCS</a:t>
            </a:r>
            <a:r>
              <a:rPr lang="zh-CN" altLang="en-US" sz="1200" dirty="0"/>
              <a:t> </a:t>
            </a:r>
            <a:r>
              <a:rPr lang="en-US" altLang="zh-CN" sz="1200" dirty="0"/>
              <a:t>2020</a:t>
            </a:r>
            <a:r>
              <a:rPr lang="en-GB" altLang="zh-CN" sz="1200" dirty="0"/>
              <a:t>, pp. 325-342.</a:t>
            </a:r>
            <a:endParaRPr lang="en-US" altLang="zh-CN" sz="1200" dirty="0"/>
          </a:p>
          <a:p>
            <a:r>
              <a:rPr lang="en-US" altLang="zh-CN" sz="1200" dirty="0"/>
              <a:t>[CGS22]</a:t>
            </a:r>
            <a:r>
              <a:rPr lang="zh-CN" altLang="en-US" sz="1200" dirty="0"/>
              <a:t> </a:t>
            </a:r>
            <a:r>
              <a:rPr lang="en-US" altLang="zh-CN" sz="1200" dirty="0"/>
              <a:t>N.</a:t>
            </a:r>
            <a:r>
              <a:rPr lang="zh-CN" altLang="en-US" sz="1200" dirty="0"/>
              <a:t> </a:t>
            </a:r>
            <a:r>
              <a:rPr lang="en-GB" altLang="zh-CN" sz="1200" dirty="0"/>
              <a:t>Chandran, D</a:t>
            </a:r>
            <a:r>
              <a:rPr lang="en-US" altLang="zh-CN" sz="1200" dirty="0"/>
              <a:t>.</a:t>
            </a:r>
            <a:r>
              <a:rPr lang="en-GB" altLang="zh-CN" sz="1200" dirty="0"/>
              <a:t> Gupta, A</a:t>
            </a:r>
            <a:r>
              <a:rPr lang="en-US" altLang="zh-CN" sz="1200" dirty="0"/>
              <a:t>.</a:t>
            </a:r>
            <a:r>
              <a:rPr lang="en-GB" altLang="zh-CN" sz="1200" dirty="0"/>
              <a:t> Shah. Circuit-PSI with linear complexity via relaxed batch OPPRF. </a:t>
            </a:r>
            <a:r>
              <a:rPr lang="en-US" altLang="zh-CN" sz="1200" dirty="0"/>
              <a:t>PETS</a:t>
            </a:r>
            <a:r>
              <a:rPr lang="zh-CN" altLang="en-US" sz="1200" dirty="0"/>
              <a:t> </a:t>
            </a:r>
            <a:r>
              <a:rPr lang="en-US" altLang="zh-CN" sz="1200" dirty="0"/>
              <a:t>2022.</a:t>
            </a:r>
            <a:endParaRPr lang="en-US" altLang="zh-CN"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0"/>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Outline</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grpSp>
        <p:nvGrpSpPr>
          <p:cNvPr id="9" name="组合 8"/>
          <p:cNvGrpSpPr/>
          <p:nvPr/>
        </p:nvGrpSpPr>
        <p:grpSpPr>
          <a:xfrm>
            <a:off x="1974249" y="3213317"/>
            <a:ext cx="8250166" cy="1149166"/>
            <a:chOff x="2238540" y="915506"/>
            <a:chExt cx="8250166" cy="1149166"/>
          </a:xfrm>
        </p:grpSpPr>
        <p:sp>
          <p:nvSpPr>
            <p:cNvPr id="10" name="前言"/>
            <p:cNvSpPr txBox="1"/>
            <p:nvPr/>
          </p:nvSpPr>
          <p:spPr>
            <a:xfrm>
              <a:off x="4412784" y="915506"/>
              <a:ext cx="6075922" cy="1149166"/>
            </a:xfrm>
            <a:prstGeom prst="rect">
              <a:avLst/>
            </a:prstGeom>
            <a:ln w="12700">
              <a:miter lim="400000"/>
            </a:ln>
          </p:spPr>
          <p:txBody>
            <a:bodyPr lIns="50800" tIns="50800" rIns="50800" bIns="50800" anchor="ctr">
              <a:normAutofit/>
            </a:bodyPr>
            <a:lstStyle>
              <a:lvl1pPr algn="l">
                <a:defRPr sz="4800" b="0">
                  <a:solidFill>
                    <a:srgbClr val="5E5E5E"/>
                  </a:solidFill>
                  <a:latin typeface="微软雅黑"/>
                  <a:ea typeface="微软雅黑"/>
                  <a:cs typeface="微软雅黑"/>
                  <a:sym typeface="微软雅黑"/>
                </a:defRPr>
              </a:lvl1pPr>
            </a:lstStyle>
            <a:p>
              <a:r>
                <a:rPr lang="en-US" altLang="zh-CN" sz="2800" dirty="0">
                  <a:solidFill>
                    <a:schemeClr val="tx1"/>
                  </a:solidFill>
                  <a:latin typeface="Times New Roman" panose="02020503050405090304" pitchFamily="18" charset="0"/>
                  <a:cs typeface="Times New Roman" panose="02020503050405090304" pitchFamily="18" charset="0"/>
                </a:rPr>
                <a:t>OKVR and UCPSI Construction</a:t>
              </a:r>
              <a:endParaRPr lang="en-US" altLang="zh-CN" sz="2800" dirty="0">
                <a:solidFill>
                  <a:schemeClr val="tx1"/>
                </a:solidFill>
                <a:latin typeface="Times New Roman" panose="02020503050405090304" pitchFamily="18" charset="0"/>
                <a:cs typeface="Times New Roman" panose="02020503050405090304" pitchFamily="18" charset="0"/>
              </a:endParaRPr>
            </a:p>
          </p:txBody>
        </p:sp>
        <p:sp>
          <p:nvSpPr>
            <p:cNvPr id="11" name="00"/>
            <p:cNvSpPr txBox="1"/>
            <p:nvPr/>
          </p:nvSpPr>
          <p:spPr>
            <a:xfrm>
              <a:off x="2238540" y="1168598"/>
              <a:ext cx="1322094" cy="642982"/>
            </a:xfrm>
            <a:prstGeom prst="rect">
              <a:avLst/>
            </a:prstGeom>
            <a:ln w="12700">
              <a:miter lim="400000"/>
            </a:ln>
          </p:spPr>
          <p:txBody>
            <a:bodyPr lIns="50800" tIns="50800" rIns="50800" bIns="50800" anchor="ctr">
              <a:normAutofit/>
            </a:bodyPr>
            <a:lstStyle>
              <a:lvl1pPr>
                <a:defRPr sz="6900" b="0">
                  <a:solidFill>
                    <a:srgbClr val="F66901"/>
                  </a:solidFill>
                  <a:latin typeface="+mn-lt"/>
                  <a:ea typeface="+mn-ea"/>
                  <a:cs typeface="+mn-cs"/>
                  <a:sym typeface="Helvetica Neue Medium" panose="02000503000000020004"/>
                </a:defRPr>
              </a:lvl1pPr>
            </a:lstStyle>
            <a:p>
              <a:r>
                <a:rPr lang="en-US" altLang="zh-CN" sz="3200" dirty="0">
                  <a:solidFill>
                    <a:schemeClr val="tx1"/>
                  </a:solidFill>
                </a:rPr>
                <a:t>03</a:t>
              </a:r>
              <a:endParaRPr sz="3200" dirty="0">
                <a:solidFill>
                  <a:schemeClr val="tx1"/>
                </a:solidFill>
              </a:endParaRPr>
            </a:p>
          </p:txBody>
        </p:sp>
        <p:cxnSp>
          <p:nvCxnSpPr>
            <p:cNvPr id="12" name="直线连接符 11"/>
            <p:cNvCxnSpPr/>
            <p:nvPr/>
          </p:nvCxnSpPr>
          <p:spPr>
            <a:xfrm>
              <a:off x="3532100" y="1337335"/>
              <a:ext cx="0" cy="3055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63525" y="3120601"/>
            <a:ext cx="1056408" cy="1468583"/>
            <a:chOff x="277087" y="1581727"/>
            <a:chExt cx="1089025" cy="1468583"/>
          </a:xfrm>
        </p:grpSpPr>
        <p:pic>
          <p:nvPicPr>
            <p:cNvPr id="6" name="图片 5"/>
            <p:cNvPicPr>
              <a:picLocks noChangeAspect="1"/>
            </p:cNvPicPr>
            <p:nvPr/>
          </p:nvPicPr>
          <p:blipFill>
            <a:blip r:embed="rId1"/>
            <a:stretch>
              <a:fillRect/>
            </a:stretch>
          </p:blipFill>
          <p:spPr>
            <a:xfrm>
              <a:off x="277087" y="1581727"/>
              <a:ext cx="1089025" cy="1089025"/>
            </a:xfrm>
            <a:prstGeom prst="rect">
              <a:avLst/>
            </a:prstGeom>
          </p:spPr>
        </p:pic>
        <p:sp>
          <p:nvSpPr>
            <p:cNvPr id="7" name="文本框 6"/>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8" name="组合 7"/>
          <p:cNvGrpSpPr/>
          <p:nvPr/>
        </p:nvGrpSpPr>
        <p:grpSpPr>
          <a:xfrm>
            <a:off x="10882164" y="3128416"/>
            <a:ext cx="1046311" cy="1460768"/>
            <a:chOff x="10835984" y="1584181"/>
            <a:chExt cx="1089025" cy="1460768"/>
          </a:xfrm>
        </p:grpSpPr>
        <p:pic>
          <p:nvPicPr>
            <p:cNvPr id="9" name="图片 8"/>
            <p:cNvPicPr>
              <a:picLocks noChangeAspect="1"/>
            </p:cNvPicPr>
            <p:nvPr/>
          </p:nvPicPr>
          <p:blipFill>
            <a:blip r:embed="rId2"/>
            <a:stretch>
              <a:fillRect/>
            </a:stretch>
          </p:blipFill>
          <p:spPr>
            <a:xfrm>
              <a:off x="10838438" y="1584181"/>
              <a:ext cx="1086571" cy="1086571"/>
            </a:xfrm>
            <a:prstGeom prst="rect">
              <a:avLst/>
            </a:prstGeom>
          </p:spPr>
        </p:pic>
        <p:sp>
          <p:nvSpPr>
            <p:cNvPr id="10" name="文本框 9"/>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sp>
        <p:nvSpPr>
          <p:cNvPr id="40" name="文本框 39"/>
          <p:cNvSpPr txBox="1"/>
          <p:nvPr/>
        </p:nvSpPr>
        <p:spPr>
          <a:xfrm>
            <a:off x="263525" y="6494377"/>
            <a:ext cx="11664950" cy="363623"/>
          </a:xfrm>
          <a:prstGeom prst="rect">
            <a:avLst/>
          </a:prstGeom>
          <a:noFill/>
        </p:spPr>
        <p:txBody>
          <a:bodyPr wrap="square" anchor="ctr" anchorCtr="0">
            <a:noAutofit/>
          </a:bodyPr>
          <a:lstStyle>
            <a:defPPr>
              <a:defRPr lang="zh-CN"/>
            </a:defPPr>
            <a:lvl1pPr>
              <a:defRPr sz="1200"/>
            </a:lvl1pPr>
          </a:lstStyle>
          <a:p>
            <a:r>
              <a:rPr lang="en-US" altLang="zh-CN" dirty="0"/>
              <a:t>[PSTY19]</a:t>
            </a:r>
            <a:r>
              <a:rPr lang="zh-CN" altLang="en-US" dirty="0"/>
              <a:t> </a:t>
            </a:r>
            <a:r>
              <a:rPr lang="en-GB" altLang="zh-CN" dirty="0"/>
              <a:t>B</a:t>
            </a:r>
            <a:r>
              <a:rPr lang="en-US" altLang="zh-CN" dirty="0"/>
              <a:t>.</a:t>
            </a:r>
            <a:r>
              <a:rPr lang="zh-CN" altLang="en-US" dirty="0"/>
              <a:t> </a:t>
            </a:r>
            <a:r>
              <a:rPr lang="en-US" altLang="zh-CN" dirty="0" err="1"/>
              <a:t>Pinkas</a:t>
            </a:r>
            <a:r>
              <a:rPr lang="en-GB" altLang="zh-CN" dirty="0"/>
              <a:t>, T</a:t>
            </a:r>
            <a:r>
              <a:rPr lang="en-US" altLang="zh-CN" dirty="0"/>
              <a:t>.</a:t>
            </a:r>
            <a:r>
              <a:rPr lang="en-GB" altLang="zh-CN" dirty="0"/>
              <a:t> Schneider, O</a:t>
            </a:r>
            <a:r>
              <a:rPr lang="en-US" altLang="zh-CN" dirty="0"/>
              <a:t>.</a:t>
            </a:r>
            <a:r>
              <a:rPr lang="en-GB" altLang="zh-CN" dirty="0"/>
              <a:t> </a:t>
            </a:r>
            <a:r>
              <a:rPr lang="en-GB" altLang="zh-CN" dirty="0" err="1"/>
              <a:t>Tkachenko</a:t>
            </a:r>
            <a:r>
              <a:rPr lang="en-GB" altLang="zh-CN" dirty="0"/>
              <a:t>, A</a:t>
            </a:r>
            <a:r>
              <a:rPr lang="en-US" altLang="zh-CN" dirty="0"/>
              <a:t>.</a:t>
            </a:r>
            <a:r>
              <a:rPr lang="en-GB" altLang="zh-CN" dirty="0"/>
              <a:t> </a:t>
            </a:r>
            <a:r>
              <a:rPr lang="en-GB" altLang="zh-CN" dirty="0" err="1"/>
              <a:t>Yanai</a:t>
            </a:r>
            <a:r>
              <a:rPr lang="en-GB" altLang="zh-CN" dirty="0"/>
              <a:t>. Efficient circuit-based PSI with linear communication.</a:t>
            </a:r>
            <a:r>
              <a:rPr lang="zh-CN" altLang="en-US" dirty="0"/>
              <a:t> </a:t>
            </a:r>
            <a:r>
              <a:rPr lang="en-US" altLang="zh-CN" dirty="0"/>
              <a:t>EUROCRYPT</a:t>
            </a:r>
            <a:r>
              <a:rPr lang="zh-CN" altLang="en-US" dirty="0"/>
              <a:t> </a:t>
            </a:r>
            <a:r>
              <a:rPr lang="en-US" altLang="zh-CN" dirty="0"/>
              <a:t>2019,</a:t>
            </a:r>
            <a:r>
              <a:rPr lang="zh-CN" altLang="en-US" dirty="0"/>
              <a:t> </a:t>
            </a:r>
            <a:r>
              <a:rPr lang="en-GB" altLang="zh-CN" dirty="0"/>
              <a:t>pp. 122-153.</a:t>
            </a:r>
            <a:endParaRPr lang="zh-CN" altLang="en-US" dirty="0"/>
          </a:p>
        </p:txBody>
      </p:sp>
      <p:sp>
        <p:nvSpPr>
          <p:cNvPr id="41" name="文本框 40"/>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3.1</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Communication</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Bottleneck</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of</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Existing</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UCPSI</a:t>
            </a:r>
            <a:r>
              <a:rPr kumimoji="1" lang="zh-CN" altLang="en-US" sz="2800" b="1" dirty="0">
                <a:latin typeface="Times New Roman" panose="02020503050405090304" pitchFamily="18" charset="0"/>
                <a:ea typeface="微软雅黑" charset="-122"/>
                <a:cs typeface="Times New Roman" panose="02020503050405090304" pitchFamily="18" charset="0"/>
              </a:rPr>
              <a:t> </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mc:AlternateContent xmlns:mc="http://schemas.openxmlformats.org/markup-compatibility/2006">
        <mc:Choice xmlns:a14="http://schemas.microsoft.com/office/drawing/2010/main" Requires="a14">
          <p:sp>
            <p:nvSpPr>
              <p:cNvPr id="42" name="文本框 41"/>
              <p:cNvSpPr txBox="1"/>
              <p:nvPr/>
            </p:nvSpPr>
            <p:spPr>
              <a:xfrm>
                <a:off x="4305873" y="4609690"/>
                <a:ext cx="3590350" cy="369332"/>
              </a:xfrm>
              <a:prstGeom prst="rect">
                <a:avLst/>
              </a:prstGeom>
              <a:noFill/>
              <a:ln>
                <a:noFill/>
                <a:prstDash val="dash"/>
              </a:ln>
            </p:spPr>
            <p:txBody>
              <a:bodyPr wrap="square">
                <a:spAutoFit/>
              </a:bodyPr>
              <a:lstStyle/>
              <a:p>
                <a:pPr algn="ctr"/>
                <a14:m>
                  <m:oMath xmlns:m="http://schemas.openxmlformats.org/officeDocument/2006/math">
                    <m:r>
                      <a:rPr kumimoji="1" lang="en-US" altLang="zh-CN" b="0" i="1" smtClean="0">
                        <a:solidFill>
                          <a:srgbClr val="FF0000"/>
                        </a:solidFill>
                        <a:latin typeface="Cambria Math" panose="02040503050406030204" pitchFamily="18" charset="0"/>
                      </a:rPr>
                      <m:t>𝑂</m:t>
                    </m:r>
                    <m:d>
                      <m:dPr>
                        <m:ctrlPr>
                          <a:rPr kumimoji="1" lang="en-US" altLang="zh-CN" b="0" i="1" smtClean="0">
                            <a:solidFill>
                              <a:srgbClr val="FF0000"/>
                            </a:solidFill>
                            <a:latin typeface="Cambria Math" panose="02040503050406030204" pitchFamily="18" charset="0"/>
                          </a:rPr>
                        </m:ctrlPr>
                      </m:dPr>
                      <m:e>
                        <m:r>
                          <a:rPr kumimoji="1" lang="en-US" altLang="zh-CN" b="0" i="1" smtClean="0">
                            <a:solidFill>
                              <a:srgbClr val="FF0000"/>
                            </a:solidFill>
                            <a:latin typeface="Cambria Math" panose="02040503050406030204" pitchFamily="18" charset="0"/>
                          </a:rPr>
                          <m:t>𝑛</m:t>
                        </m:r>
                      </m:e>
                    </m:d>
                  </m:oMath>
                </a14:m>
                <a:r>
                  <a:rPr kumimoji="1" lang="zh-CN" altLang="en-US" dirty="0">
                    <a:solidFill>
                      <a:srgbClr val="FF0000"/>
                    </a:solidFill>
                  </a:rPr>
                  <a:t> </a:t>
                </a:r>
                <a:r>
                  <a:rPr kumimoji="1" lang="en-US" altLang="zh-CN" dirty="0">
                    <a:solidFill>
                      <a:srgbClr val="FF0000"/>
                    </a:solidFill>
                  </a:rPr>
                  <a:t>communication!</a:t>
                </a:r>
                <a:endParaRPr kumimoji="1" lang="zh-CN" altLang="en-US" dirty="0">
                  <a:solidFill>
                    <a:srgbClr val="FF0000"/>
                  </a:solidFill>
                </a:endParaRPr>
              </a:p>
            </p:txBody>
          </p:sp>
        </mc:Choice>
        <mc:Fallback>
          <p:sp>
            <p:nvSpPr>
              <p:cNvPr id="42" name="文本框 41"/>
              <p:cNvSpPr txBox="1">
                <a:spLocks noRot="1" noChangeAspect="1" noMove="1" noResize="1" noEditPoints="1" noAdjustHandles="1" noChangeArrowheads="1" noChangeShapeType="1" noTextEdit="1"/>
              </p:cNvSpPr>
              <p:nvPr/>
            </p:nvSpPr>
            <p:spPr>
              <a:xfrm>
                <a:off x="4305873" y="4609690"/>
                <a:ext cx="3590350" cy="369332"/>
              </a:xfrm>
              <a:prstGeom prst="rect">
                <a:avLst/>
              </a:prstGeom>
              <a:blipFill rotWithShape="1">
                <a:blip r:embed="rId3"/>
                <a:stretch>
                  <a:fillRect l="-16" t="-61" r="18" b="168"/>
                </a:stretch>
              </a:blipFill>
              <a:ln>
                <a:no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本框 42"/>
              <p:cNvSpPr txBox="1"/>
              <p:nvPr/>
            </p:nvSpPr>
            <p:spPr>
              <a:xfrm>
                <a:off x="7896224" y="1098262"/>
                <a:ext cx="28082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43" name="文本框 42"/>
              <p:cNvSpPr txBox="1">
                <a:spLocks noRot="1" noChangeAspect="1" noMove="1" noResize="1" noEditPoints="1" noAdjustHandles="1" noChangeArrowheads="1" noChangeShapeType="1" noTextEdit="1"/>
              </p:cNvSpPr>
              <p:nvPr/>
            </p:nvSpPr>
            <p:spPr>
              <a:xfrm>
                <a:off x="7896224" y="1098262"/>
                <a:ext cx="2808288" cy="369332"/>
              </a:xfrm>
              <a:prstGeom prst="rect">
                <a:avLst/>
              </a:prstGeom>
              <a:blipFill rotWithShape="1">
                <a:blip r:embed="rId4"/>
                <a:stretch>
                  <a:fillRect l="-23" t="-94" r="11"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43"/>
              <p:cNvSpPr txBox="1"/>
              <p:nvPr/>
            </p:nvSpPr>
            <p:spPr>
              <a:xfrm>
                <a:off x="1496724" y="1094919"/>
                <a:ext cx="2799050" cy="369332"/>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𝑛</m:t>
                              </m:r>
                            </m:sub>
                          </m:sSub>
                        </m:e>
                      </m:d>
                    </m:oMath>
                  </m:oMathPara>
                </a14:m>
                <a:endParaRPr kumimoji="1" lang="zh-CN" altLang="en-US" dirty="0">
                  <a:solidFill>
                    <a:schemeClr val="tx1"/>
                  </a:solidFill>
                </a:endParaRPr>
              </a:p>
            </p:txBody>
          </p:sp>
        </mc:Choice>
        <mc:Fallback>
          <p:sp>
            <p:nvSpPr>
              <p:cNvPr id="44" name="文本框 43"/>
              <p:cNvSpPr txBox="1">
                <a:spLocks noRot="1" noChangeAspect="1" noMove="1" noResize="1" noEditPoints="1" noAdjustHandles="1" noChangeArrowheads="1" noChangeShapeType="1" noTextEdit="1"/>
              </p:cNvSpPr>
              <p:nvPr/>
            </p:nvSpPr>
            <p:spPr>
              <a:xfrm>
                <a:off x="1496724" y="1094919"/>
                <a:ext cx="2799050" cy="369332"/>
              </a:xfrm>
              <a:prstGeom prst="rect">
                <a:avLst/>
              </a:prstGeom>
              <a:blipFill rotWithShape="1">
                <a:blip r:embed="rId5"/>
                <a:stretch>
                  <a:fillRect l="-1" t="-48" r="23" b="156"/>
                </a:stretch>
              </a:blipFill>
              <a:ln>
                <a:no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本框 44"/>
              <p:cNvSpPr txBox="1"/>
              <p:nvPr/>
            </p:nvSpPr>
            <p:spPr>
              <a:xfrm>
                <a:off x="8256587" y="3260981"/>
                <a:ext cx="243407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45" name="文本框 44"/>
              <p:cNvSpPr txBox="1">
                <a:spLocks noRot="1" noChangeAspect="1" noMove="1" noResize="1" noEditPoints="1" noAdjustHandles="1" noChangeArrowheads="1" noChangeShapeType="1" noTextEdit="1"/>
              </p:cNvSpPr>
              <p:nvPr/>
            </p:nvSpPr>
            <p:spPr>
              <a:xfrm>
                <a:off x="8256587" y="3260981"/>
                <a:ext cx="2434070" cy="369332"/>
              </a:xfrm>
              <a:prstGeom prst="rect">
                <a:avLst/>
              </a:prstGeom>
              <a:blipFill rotWithShape="1">
                <a:blip r:embed="rId6"/>
                <a:stretch>
                  <a:fillRect l="-13" t="-69" r="18" b="5"/>
                </a:stretch>
              </a:blipFill>
            </p:spPr>
            <p:txBody>
              <a:bodyPr/>
              <a:lstStyle/>
              <a:p>
                <a:r>
                  <a:rPr lang="zh-CN" altLang="en-US">
                    <a:noFill/>
                  </a:rPr>
                  <a:t> </a:t>
                </a:r>
              </a:p>
            </p:txBody>
          </p:sp>
        </mc:Fallback>
      </mc:AlternateContent>
      <p:cxnSp>
        <p:nvCxnSpPr>
          <p:cNvPr id="46" name="直线箭头连接符 45"/>
          <p:cNvCxnSpPr/>
          <p:nvPr/>
        </p:nvCxnSpPr>
        <p:spPr>
          <a:xfrm>
            <a:off x="4295773" y="5809233"/>
            <a:ext cx="115071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矩形 46"/>
              <p:cNvSpPr/>
              <p:nvPr/>
            </p:nvSpPr>
            <p:spPr>
              <a:xfrm>
                <a:off x="5446491" y="5668168"/>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b="0" i="0" dirty="0" smtClean="0">
                          <a:solidFill>
                            <a:schemeClr val="tx1"/>
                          </a:solidFill>
                          <a:latin typeface="Cambria Math" panose="02040503050406030204" pitchFamily="18" charset="0"/>
                        </a:rPr>
                        <m:t>PEQT</m:t>
                      </m:r>
                    </m:oMath>
                  </m:oMathPara>
                </a14:m>
                <a:endParaRPr kumimoji="1" lang="zh-CN" altLang="en-US" dirty="0">
                  <a:solidFill>
                    <a:schemeClr val="tx1"/>
                  </a:solidFill>
                </a:endParaRPr>
              </a:p>
            </p:txBody>
          </p:sp>
        </mc:Choice>
        <mc:Fallback>
          <p:sp>
            <p:nvSpPr>
              <p:cNvPr id="47" name="矩形 46"/>
              <p:cNvSpPr>
                <a:spLocks noRot="1" noChangeAspect="1" noMove="1" noResize="1" noEditPoints="1" noAdjustHandles="1" noChangeArrowheads="1" noChangeShapeType="1" noTextEdit="1"/>
              </p:cNvSpPr>
              <p:nvPr/>
            </p:nvSpPr>
            <p:spPr>
              <a:xfrm>
                <a:off x="5446491" y="5668168"/>
                <a:ext cx="1323762" cy="768859"/>
              </a:xfrm>
              <a:prstGeom prst="rect">
                <a:avLst/>
              </a:prstGeom>
              <a:blipFill rotWithShape="1">
                <a:blip r:embed="rId7"/>
                <a:stretch>
                  <a:fillRect l="-727" t="-1259" r="-680" b="-1235"/>
                </a:stretch>
              </a:blipFill>
              <a:ln w="19050"/>
            </p:spPr>
            <p:style>
              <a:lnRef idx="2">
                <a:schemeClr val="accent1">
                  <a:shade val="15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48" name="直线箭头连接符 47"/>
          <p:cNvCxnSpPr/>
          <p:nvPr/>
        </p:nvCxnSpPr>
        <p:spPr>
          <a:xfrm flipH="1">
            <a:off x="6770253" y="5818469"/>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p:nvPr/>
        </p:nvCxnSpPr>
        <p:spPr>
          <a:xfrm>
            <a:off x="6779489" y="6310452"/>
            <a:ext cx="1116736"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文本框 49"/>
              <p:cNvSpPr txBox="1"/>
              <p:nvPr/>
            </p:nvSpPr>
            <p:spPr>
              <a:xfrm>
                <a:off x="8270443" y="6119473"/>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1</m:t>
                                  </m:r>
                                </m:sub>
                              </m:sSub>
                            </m:e>
                          </m:d>
                        </m:e>
                        <m:sub>
                          <m:r>
                            <a:rPr kumimoji="1" lang="en-US" altLang="zh-CN" i="1">
                              <a:latin typeface="Cambria Math" panose="02040503050406030204" pitchFamily="18" charset="0"/>
                            </a:rPr>
                            <m:t>𝐶</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2</m:t>
                                  </m:r>
                                </m:sub>
                              </m:sSub>
                            </m:e>
                          </m:d>
                        </m:e>
                        <m:sub>
                          <m:r>
                            <a:rPr kumimoji="1" lang="en-US" altLang="zh-CN" i="1">
                              <a:latin typeface="Cambria Math" panose="02040503050406030204" pitchFamily="18" charset="0"/>
                            </a:rPr>
                            <m:t>𝐶</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𝑚</m:t>
                                  </m:r>
                                </m:sub>
                              </m:sSub>
                            </m:e>
                          </m:d>
                        </m:e>
                        <m:sub>
                          <m:r>
                            <a:rPr kumimoji="1" lang="en-US" altLang="zh-CN" i="1">
                              <a:latin typeface="Cambria Math" panose="02040503050406030204" pitchFamily="18" charset="0"/>
                            </a:rPr>
                            <m:t>𝐶</m:t>
                          </m:r>
                        </m:sub>
                      </m:sSub>
                    </m:oMath>
                  </m:oMathPara>
                </a14:m>
                <a:endParaRPr kumimoji="1" lang="zh-CN" altLang="en-US" dirty="0">
                  <a:solidFill>
                    <a:schemeClr val="tx1"/>
                  </a:solidFill>
                </a:endParaRPr>
              </a:p>
            </p:txBody>
          </p:sp>
        </mc:Choice>
        <mc:Fallback>
          <p:sp>
            <p:nvSpPr>
              <p:cNvPr id="50" name="文本框 49"/>
              <p:cNvSpPr txBox="1">
                <a:spLocks noRot="1" noChangeAspect="1" noMove="1" noResize="1" noEditPoints="1" noAdjustHandles="1" noChangeArrowheads="1" noChangeShapeType="1" noTextEdit="1"/>
              </p:cNvSpPr>
              <p:nvPr/>
            </p:nvSpPr>
            <p:spPr>
              <a:xfrm>
                <a:off x="8270443" y="6119473"/>
                <a:ext cx="2438688" cy="369332"/>
              </a:xfrm>
              <a:prstGeom prst="rect">
                <a:avLst/>
              </a:prstGeom>
              <a:blipFill rotWithShape="1">
                <a:blip r:embed="rId8"/>
                <a:stretch>
                  <a:fillRect l="-8" t="-166" r="20" b="10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p:cNvSpPr txBox="1"/>
              <p:nvPr/>
            </p:nvSpPr>
            <p:spPr>
              <a:xfrm>
                <a:off x="7896223" y="5622218"/>
                <a:ext cx="28082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𝑧</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𝑧</m:t>
                          </m:r>
                        </m:e>
                        <m:sub>
                          <m:r>
                            <a:rPr kumimoji="1" lang="en-US" altLang="zh-CN" b="0" i="1" smtClean="0">
                              <a:solidFill>
                                <a:schemeClr val="tx1"/>
                              </a:solidFill>
                              <a:latin typeface="Cambria Math" panose="02040503050406030204" pitchFamily="18" charset="0"/>
                            </a:rPr>
                            <m:t>𝑚</m:t>
                          </m:r>
                        </m:sub>
                      </m:sSub>
                    </m:oMath>
                  </m:oMathPara>
                </a14:m>
                <a:endParaRPr kumimoji="1" lang="zh-CN" altLang="en-US" dirty="0">
                  <a:solidFill>
                    <a:schemeClr val="tx1"/>
                  </a:solidFill>
                </a:endParaRPr>
              </a:p>
            </p:txBody>
          </p:sp>
        </mc:Choice>
        <mc:Fallback>
          <p:sp>
            <p:nvSpPr>
              <p:cNvPr id="51" name="文本框 50"/>
              <p:cNvSpPr txBox="1">
                <a:spLocks noRot="1" noChangeAspect="1" noMove="1" noResize="1" noEditPoints="1" noAdjustHandles="1" noChangeArrowheads="1" noChangeShapeType="1" noTextEdit="1"/>
              </p:cNvSpPr>
              <p:nvPr/>
            </p:nvSpPr>
            <p:spPr>
              <a:xfrm>
                <a:off x="7896223" y="5622218"/>
                <a:ext cx="2808289" cy="369332"/>
              </a:xfrm>
              <a:prstGeom prst="rect">
                <a:avLst/>
              </a:prstGeom>
              <a:blipFill rotWithShape="1">
                <a:blip r:embed="rId9"/>
                <a:stretch>
                  <a:fillRect l="-23" t="-152" r="11"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本框 51"/>
              <p:cNvSpPr txBox="1"/>
              <p:nvPr/>
            </p:nvSpPr>
            <p:spPr>
              <a:xfrm>
                <a:off x="1496725" y="5622218"/>
                <a:ext cx="279904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𝑟</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𝑟</m:t>
                          </m:r>
                        </m:e>
                        <m:sub>
                          <m:r>
                            <a:rPr kumimoji="1" lang="en-US" altLang="zh-CN" b="0" i="1" smtClean="0">
                              <a:solidFill>
                                <a:schemeClr val="tx1"/>
                              </a:solidFill>
                              <a:latin typeface="Cambria Math" panose="02040503050406030204" pitchFamily="18" charset="0"/>
                            </a:rPr>
                            <m:t>𝑚</m:t>
                          </m:r>
                        </m:sub>
                      </m:sSub>
                    </m:oMath>
                  </m:oMathPara>
                </a14:m>
                <a:endParaRPr kumimoji="1" lang="zh-CN" altLang="en-US" dirty="0">
                  <a:solidFill>
                    <a:schemeClr val="tx1"/>
                  </a:solidFill>
                </a:endParaRPr>
              </a:p>
            </p:txBody>
          </p:sp>
        </mc:Choice>
        <mc:Fallback>
          <p:sp>
            <p:nvSpPr>
              <p:cNvPr id="52" name="文本框 51"/>
              <p:cNvSpPr txBox="1">
                <a:spLocks noRot="1" noChangeAspect="1" noMove="1" noResize="1" noEditPoints="1" noAdjustHandles="1" noChangeArrowheads="1" noChangeShapeType="1" noTextEdit="1"/>
              </p:cNvSpPr>
              <p:nvPr/>
            </p:nvSpPr>
            <p:spPr>
              <a:xfrm>
                <a:off x="1496725" y="5622218"/>
                <a:ext cx="2799048" cy="369332"/>
              </a:xfrm>
              <a:prstGeom prst="rect">
                <a:avLst/>
              </a:prstGeom>
              <a:blipFill rotWithShape="1">
                <a:blip r:embed="rId10"/>
                <a:stretch>
                  <a:fillRect l="-1" t="-152" r="23" b="88"/>
                </a:stretch>
              </a:blipFill>
            </p:spPr>
            <p:txBody>
              <a:bodyPr/>
              <a:lstStyle/>
              <a:p>
                <a:r>
                  <a:rPr lang="zh-CN" altLang="en-US">
                    <a:noFill/>
                  </a:rPr>
                  <a:t> </a:t>
                </a:r>
              </a:p>
            </p:txBody>
          </p:sp>
        </mc:Fallback>
      </mc:AlternateContent>
      <p:cxnSp>
        <p:nvCxnSpPr>
          <p:cNvPr id="53" name="直线连接符 52"/>
          <p:cNvCxnSpPr/>
          <p:nvPr/>
        </p:nvCxnSpPr>
        <p:spPr>
          <a:xfrm>
            <a:off x="1487487" y="1486175"/>
            <a:ext cx="921240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a:off x="1513054" y="2278940"/>
            <a:ext cx="920778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文本框 54"/>
              <p:cNvSpPr txBox="1"/>
              <p:nvPr/>
            </p:nvSpPr>
            <p:spPr>
              <a:xfrm>
                <a:off x="1221132" y="4241376"/>
                <a:ext cx="3092905" cy="767839"/>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d>
                            <m:dPr>
                              <m:begChr m:val="{"/>
                              <m:endChr m:val="}"/>
                              <m:ctrlPr>
                                <a:rPr kumimoji="1" lang="en-US" altLang="zh-CN" b="0"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𝑖</m:t>
                                  </m:r>
                                </m:sub>
                              </m:sSub>
                            </m:e>
                          </m:d>
                        </m:e>
                        <m:sub>
                          <m:r>
                            <a:rPr kumimoji="1" lang="en-US" altLang="zh-CN" i="1">
                              <a:latin typeface="Cambria Math" panose="02040503050406030204" pitchFamily="18" charset="0"/>
                              <a:ea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m:t>
                          </m:r>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𝑚</m:t>
                              </m:r>
                            </m:e>
                          </m:d>
                        </m:sub>
                      </m:sSub>
                      <m:groupChr>
                        <m:groupChrPr>
                          <m:chr m:val="←"/>
                          <m:vertJc m:val="bot"/>
                          <m:ctrlPr>
                            <a:rPr kumimoji="1" lang="en-US" altLang="zh-CN" b="0" i="1" smtClean="0">
                              <a:solidFill>
                                <a:schemeClr val="tx1"/>
                              </a:solidFill>
                              <a:latin typeface="Cambria Math" panose="02040503050406030204" pitchFamily="18" charset="0"/>
                            </a:rPr>
                          </m:ctrlPr>
                        </m:groupChrPr>
                        <m:e>
                          <m:r>
                            <m:rPr>
                              <m:brk m:alnAt="2"/>
                            </m:rPr>
                            <a:rPr kumimoji="1" lang="en-US" altLang="zh-CN" b="0" i="1" smtClean="0">
                              <a:solidFill>
                                <a:schemeClr val="tx1"/>
                              </a:solidFill>
                              <a:latin typeface="Cambria Math" panose="02040503050406030204" pitchFamily="18" charset="0"/>
                            </a:rPr>
                            <m:t>𝑅</m:t>
                          </m:r>
                        </m:e>
                      </m:groupChr>
                      <m:r>
                        <a:rPr kumimoji="1" lang="en-US" altLang="zh-CN" b="0" i="1" smtClean="0">
                          <a:solidFill>
                            <a:schemeClr val="tx1"/>
                          </a:solidFill>
                          <a:latin typeface="Cambria Math" panose="02040503050406030204" pitchFamily="18" charset="0"/>
                        </a:rPr>
                        <m:t>$</m:t>
                      </m:r>
                    </m:oMath>
                  </m:oMathPara>
                </a14:m>
                <a:endParaRPr kumimoji="1" lang="en-US" altLang="zh-CN"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b="0" i="1" smtClean="0">
                              <a:latin typeface="Cambria Math" panose="02040503050406030204" pitchFamily="18" charset="0"/>
                            </a:rPr>
                            <m:t>𝑖</m:t>
                          </m:r>
                        </m:sub>
                      </m:sSub>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m:t>
                          </m:r>
                        </m:e>
                      </m:d>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𝑖</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𝐹</m:t>
                          </m:r>
                        </m:e>
                        <m:sub>
                          <m:r>
                            <a:rPr kumimoji="1" lang="en-US" altLang="zh-CN" i="1">
                              <a:latin typeface="Cambria Math" panose="02040503050406030204" pitchFamily="18" charset="0"/>
                              <a:ea typeface="Cambria Math" panose="02040503050406030204" pitchFamily="18" charset="0"/>
                            </a:rPr>
                            <m:t>𝑘</m:t>
                          </m:r>
                        </m:sub>
                      </m:sSub>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𝑏</m:t>
                              </m:r>
                            </m:e>
                            <m:sub>
                              <m:r>
                                <a:rPr kumimoji="1" lang="en-US" altLang="zh-CN" b="0" i="1" smtClean="0">
                                  <a:latin typeface="Cambria Math" panose="02040503050406030204" pitchFamily="18" charset="0"/>
                                  <a:ea typeface="Cambria Math" panose="02040503050406030204" pitchFamily="18" charset="0"/>
                                </a:rPr>
                                <m:t>𝑆</m:t>
                              </m:r>
                            </m:sub>
                          </m:sSub>
                          <m:d>
                            <m:dPr>
                              <m:begChr m:val="["/>
                              <m:endChr m:val="]"/>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𝑖</m:t>
                              </m:r>
                            </m:e>
                          </m:d>
                        </m:e>
                      </m:d>
                    </m:oMath>
                  </m:oMathPara>
                </a14:m>
                <a:endParaRPr kumimoji="1" lang="en-US" altLang="zh-CN" dirty="0">
                  <a:solidFill>
                    <a:schemeClr val="tx1"/>
                  </a:solidFill>
                </a:endParaRPr>
              </a:p>
            </p:txBody>
          </p:sp>
        </mc:Choice>
        <mc:Fallback>
          <p:sp>
            <p:nvSpPr>
              <p:cNvPr id="55" name="文本框 54"/>
              <p:cNvSpPr txBox="1">
                <a:spLocks noRot="1" noChangeAspect="1" noMove="1" noResize="1" noEditPoints="1" noAdjustHandles="1" noChangeArrowheads="1" noChangeShapeType="1" noTextEdit="1"/>
              </p:cNvSpPr>
              <p:nvPr/>
            </p:nvSpPr>
            <p:spPr>
              <a:xfrm>
                <a:off x="1221132" y="4241376"/>
                <a:ext cx="3092905" cy="767839"/>
              </a:xfrm>
              <a:prstGeom prst="rect">
                <a:avLst/>
              </a:prstGeom>
              <a:blipFill rotWithShape="1">
                <a:blip r:embed="rId11"/>
                <a:stretch>
                  <a:fillRect l="-1" t="-27" r="16" b="44"/>
                </a:stretch>
              </a:blipFill>
              <a:ln>
                <a:noFill/>
                <a:prstDash val="dash"/>
              </a:ln>
            </p:spPr>
            <p:txBody>
              <a:bodyPr/>
              <a:lstStyle/>
              <a:p>
                <a:r>
                  <a:rPr lang="zh-CN" altLang="en-US">
                    <a:noFill/>
                  </a:rPr>
                  <a:t> </a:t>
                </a:r>
              </a:p>
            </p:txBody>
          </p:sp>
        </mc:Fallback>
      </mc:AlternateContent>
      <p:cxnSp>
        <p:nvCxnSpPr>
          <p:cNvPr id="56" name="直线箭头连接符 55"/>
          <p:cNvCxnSpPr/>
          <p:nvPr/>
        </p:nvCxnSpPr>
        <p:spPr>
          <a:xfrm>
            <a:off x="4303939" y="4623146"/>
            <a:ext cx="360045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文本框 56"/>
              <p:cNvSpPr txBox="1"/>
              <p:nvPr/>
            </p:nvSpPr>
            <p:spPr>
              <a:xfrm>
                <a:off x="4303938" y="4104815"/>
                <a:ext cx="3600450" cy="506870"/>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𝐷</m:t>
                      </m:r>
                      <m:r>
                        <a:rPr kumimoji="1" lang="en-US" altLang="zh-CN" i="1">
                          <a:latin typeface="Cambria Math" panose="02040503050406030204" pitchFamily="18" charset="0"/>
                          <a:cs typeface="Arial" panose="020B0604020202090204" pitchFamily="34" charset="0"/>
                        </a:rPr>
                        <m:t>=</m:t>
                      </m:r>
                      <m:r>
                        <m:rPr>
                          <m:nor/>
                        </m:rPr>
                        <a:rPr kumimoji="1" lang="en-US" altLang="zh-CN">
                          <a:latin typeface="Arial" panose="020B0604020202090204" pitchFamily="34" charset="0"/>
                          <a:cs typeface="Arial" panose="020B0604020202090204" pitchFamily="34" charset="0"/>
                        </a:rPr>
                        <m:t>Enc</m:t>
                      </m:r>
                      <m:d>
                        <m:dPr>
                          <m:ctrlPr>
                            <a:rPr kumimoji="1" lang="en-US" altLang="zh-CN" i="1">
                              <a:latin typeface="Cambria Math" panose="02040503050406030204" pitchFamily="18" charset="0"/>
                              <a:cs typeface="Arial" panose="020B0604020202090204" pitchFamily="34" charset="0"/>
                            </a:rPr>
                          </m:ctrlPr>
                        </m:dPr>
                        <m:e>
                          <m:sSub>
                            <m:sSubPr>
                              <m:ctrlPr>
                                <a:rPr kumimoji="1" lang="en-US" altLang="zh-CN" i="1">
                                  <a:latin typeface="Cambria Math" panose="02040503050406030204" pitchFamily="18" charset="0"/>
                                  <a:cs typeface="Arial" panose="020B0604020202090204" pitchFamily="34" charset="0"/>
                                </a:rPr>
                              </m:ctrlPr>
                            </m:sSubPr>
                            <m:e>
                              <m:d>
                                <m:dPr>
                                  <m:ctrlPr>
                                    <a:rPr kumimoji="1" lang="en-US" altLang="zh-CN" i="1">
                                      <a:latin typeface="Cambria Math" panose="02040503050406030204" pitchFamily="18" charset="0"/>
                                      <a:cs typeface="Arial" panose="020B0604020202090204" pitchFamily="34" charset="0"/>
                                    </a:rPr>
                                  </m:ctrlPr>
                                </m:dPr>
                                <m:e>
                                  <m:sSub>
                                    <m:sSubPr>
                                      <m:ctrlPr>
                                        <a:rPr kumimoji="1" lang="en-US" altLang="zh-CN" i="1">
                                          <a:latin typeface="Cambria Math" panose="02040503050406030204" pitchFamily="18" charset="0"/>
                                          <a:cs typeface="Arial" panose="020B0604020202090204" pitchFamily="34" charset="0"/>
                                        </a:rPr>
                                      </m:ctrlPr>
                                    </m:sSubPr>
                                    <m:e>
                                      <m:r>
                                        <a:rPr kumimoji="1" lang="en-US" altLang="zh-CN" i="1">
                                          <a:latin typeface="Cambria Math" panose="02040503050406030204" pitchFamily="18" charset="0"/>
                                          <a:cs typeface="Arial" panose="020B0604020202090204" pitchFamily="34" charset="0"/>
                                        </a:rPr>
                                        <m:t>𝑏</m:t>
                                      </m:r>
                                    </m:e>
                                    <m:sub>
                                      <m:r>
                                        <a:rPr kumimoji="1" lang="en-US" altLang="zh-CN" i="1">
                                          <a:latin typeface="Cambria Math" panose="02040503050406030204" pitchFamily="18" charset="0"/>
                                          <a:cs typeface="Arial" panose="020B0604020202090204" pitchFamily="34" charset="0"/>
                                        </a:rPr>
                                        <m:t>𝑆</m:t>
                                      </m:r>
                                    </m:sub>
                                  </m:sSub>
                                  <m:d>
                                    <m:dPr>
                                      <m:begChr m:val="["/>
                                      <m:endChr m:val="]"/>
                                      <m:ctrlPr>
                                        <a:rPr kumimoji="1" lang="en-US" altLang="zh-CN" i="1">
                                          <a:latin typeface="Cambria Math" panose="02040503050406030204" pitchFamily="18" charset="0"/>
                                          <a:cs typeface="Arial" panose="020B0604020202090204" pitchFamily="34" charset="0"/>
                                        </a:rPr>
                                      </m:ctrlPr>
                                    </m:dPr>
                                    <m:e>
                                      <m:r>
                                        <a:rPr kumimoji="1" lang="en-US" altLang="zh-CN" i="1">
                                          <a:latin typeface="Cambria Math" panose="02040503050406030204" pitchFamily="18" charset="0"/>
                                          <a:cs typeface="Arial" panose="020B0604020202090204" pitchFamily="34" charset="0"/>
                                        </a:rPr>
                                        <m:t>𝑖</m:t>
                                      </m:r>
                                    </m:e>
                                  </m:d>
                                  <m:r>
                                    <a:rPr kumimoji="1" lang="en-US" altLang="zh-CN" i="1">
                                      <a:latin typeface="Cambria Math" panose="02040503050406030204" pitchFamily="18" charset="0"/>
                                      <a:cs typeface="Arial" panose="020B0604020202090204" pitchFamily="34" charset="0"/>
                                    </a:rPr>
                                    <m:t>,</m:t>
                                  </m:r>
                                  <m:sSub>
                                    <m:sSubPr>
                                      <m:ctrlPr>
                                        <a:rPr kumimoji="1" lang="en-US" altLang="zh-CN" i="1">
                                          <a:latin typeface="Cambria Math" panose="02040503050406030204" pitchFamily="18" charset="0"/>
                                          <a:cs typeface="Arial" panose="020B0604020202090204" pitchFamily="34" charset="0"/>
                                        </a:rPr>
                                      </m:ctrlPr>
                                    </m:sSubPr>
                                    <m:e>
                                      <m:r>
                                        <a:rPr kumimoji="1" lang="en-US" altLang="zh-CN" i="1">
                                          <a:latin typeface="Cambria Math" panose="02040503050406030204" pitchFamily="18" charset="0"/>
                                          <a:cs typeface="Arial" panose="020B0604020202090204" pitchFamily="34" charset="0"/>
                                        </a:rPr>
                                        <m:t>𝑣</m:t>
                                      </m:r>
                                    </m:e>
                                    <m:sub>
                                      <m:r>
                                        <a:rPr kumimoji="1" lang="en-US" altLang="zh-CN" i="1">
                                          <a:latin typeface="Cambria Math" panose="02040503050406030204" pitchFamily="18" charset="0"/>
                                          <a:cs typeface="Arial" panose="020B0604020202090204" pitchFamily="34" charset="0"/>
                                        </a:rPr>
                                        <m:t>𝑖</m:t>
                                      </m:r>
                                    </m:sub>
                                  </m:sSub>
                                  <m:d>
                                    <m:dPr>
                                      <m:begChr m:val="["/>
                                      <m:endChr m:val="]"/>
                                      <m:ctrlPr>
                                        <a:rPr kumimoji="1" lang="en-US" altLang="zh-CN" i="1">
                                          <a:latin typeface="Cambria Math" panose="02040503050406030204" pitchFamily="18" charset="0"/>
                                          <a:cs typeface="Arial" panose="020B0604020202090204" pitchFamily="34" charset="0"/>
                                        </a:rPr>
                                      </m:ctrlPr>
                                    </m:dPr>
                                    <m:e>
                                      <m:r>
                                        <a:rPr kumimoji="1" lang="en-US" altLang="zh-CN" i="1">
                                          <a:latin typeface="Cambria Math" panose="02040503050406030204" pitchFamily="18" charset="0"/>
                                          <a:cs typeface="Arial" panose="020B0604020202090204" pitchFamily="34" charset="0"/>
                                        </a:rPr>
                                        <m:t>..</m:t>
                                      </m:r>
                                    </m:e>
                                  </m:d>
                                </m:e>
                              </m:d>
                            </m:e>
                            <m:sub>
                              <m:r>
                                <a:rPr kumimoji="1" lang="en-US" altLang="zh-CN" i="1">
                                  <a:latin typeface="Cambria Math" panose="02040503050406030204" pitchFamily="18" charset="0"/>
                                  <a:ea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m:t>
                              </m:r>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𝑚</m:t>
                                  </m:r>
                                </m:e>
                              </m:d>
                            </m:sub>
                          </m:sSub>
                        </m:e>
                      </m:d>
                    </m:oMath>
                  </m:oMathPara>
                </a14:m>
                <a:endParaRPr kumimoji="1" lang="zh-CN" altLang="en-US" dirty="0">
                  <a:solidFill>
                    <a:schemeClr val="tx1"/>
                  </a:solidFill>
                </a:endParaRPr>
              </a:p>
            </p:txBody>
          </p:sp>
        </mc:Choice>
        <mc:Fallback>
          <p:sp>
            <p:nvSpPr>
              <p:cNvPr id="57" name="文本框 56"/>
              <p:cNvSpPr txBox="1">
                <a:spLocks noRot="1" noChangeAspect="1" noMove="1" noResize="1" noEditPoints="1" noAdjustHandles="1" noChangeArrowheads="1" noChangeShapeType="1" noTextEdit="1"/>
              </p:cNvSpPr>
              <p:nvPr/>
            </p:nvSpPr>
            <p:spPr>
              <a:xfrm>
                <a:off x="4303938" y="4104815"/>
                <a:ext cx="3600450" cy="506870"/>
              </a:xfrm>
              <a:prstGeom prst="rect">
                <a:avLst/>
              </a:prstGeom>
              <a:blipFill rotWithShape="1">
                <a:blip r:embed="rId12"/>
                <a:stretch>
                  <a:fillRect l="-15" t="-35" r="15" b="62"/>
                </a:stretch>
              </a:blipFill>
              <a:ln>
                <a:noFill/>
                <a:prstDash val="dash"/>
              </a:ln>
            </p:spPr>
            <p:txBody>
              <a:bodyPr/>
              <a:lstStyle/>
              <a:p>
                <a:r>
                  <a:rPr lang="zh-CN" altLang="en-US">
                    <a:noFill/>
                  </a:rPr>
                  <a:t> </a:t>
                </a:r>
              </a:p>
            </p:txBody>
          </p:sp>
        </mc:Fallback>
      </mc:AlternateContent>
      <p:cxnSp>
        <p:nvCxnSpPr>
          <p:cNvPr id="59" name="直线连接符 58"/>
          <p:cNvCxnSpPr/>
          <p:nvPr/>
        </p:nvCxnSpPr>
        <p:spPr>
          <a:xfrm>
            <a:off x="1496725" y="5243887"/>
            <a:ext cx="9203169"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496868" y="1417928"/>
            <a:ext cx="2798906"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1</a:t>
            </a:r>
            <a:r>
              <a:rPr lang="en-US" altLang="zh-CN" dirty="0"/>
              <a:t>:</a:t>
            </a:r>
            <a:r>
              <a:rPr lang="zh-CN" altLang="en-US" dirty="0"/>
              <a:t> </a:t>
            </a:r>
            <a:r>
              <a:rPr lang="en-US" altLang="zh-CN" dirty="0"/>
              <a:t>Hash-to-Bin</a:t>
            </a:r>
            <a:endParaRPr lang="en-US" altLang="zh-CN" dirty="0">
              <a:latin typeface="Times New Roman" panose="02020503050405090304" pitchFamily="18" charset="0"/>
              <a:cs typeface="Times New Roman" panose="02020503050405090304" pitchFamily="18" charset="0"/>
            </a:endParaRPr>
          </a:p>
        </p:txBody>
      </p:sp>
      <mc:AlternateContent xmlns:mc="http://schemas.openxmlformats.org/markup-compatibility/2006">
        <mc:Choice xmlns:a14="http://schemas.microsoft.com/office/drawing/2010/main" Requires="a14">
          <p:sp>
            <p:nvSpPr>
              <p:cNvPr id="61" name="文本框 60"/>
              <p:cNvSpPr txBox="1"/>
              <p:nvPr/>
            </p:nvSpPr>
            <p:spPr>
              <a:xfrm>
                <a:off x="7896225" y="1874369"/>
                <a:ext cx="28082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𝐶</m:t>
                          </m:r>
                        </m:sub>
                      </m:sSub>
                      <m:d>
                        <m:dPr>
                          <m:begChr m:val="["/>
                          <m:endChr m:val="]"/>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1</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𝑚</m:t>
                          </m:r>
                        </m:e>
                      </m:d>
                      <m:r>
                        <a:rPr kumimoji="1" lang="en-US" altLang="zh-CN" b="0" i="1" smtClean="0">
                          <a:solidFill>
                            <a:schemeClr val="tx1"/>
                          </a:solidFill>
                          <a:latin typeface="Cambria Math" panose="02040503050406030204" pitchFamily="18" charset="0"/>
                        </a:rPr>
                        <m:t>=</m:t>
                      </m:r>
                      <m:sSub>
                        <m:sSubPr>
                          <m:ctrlPr>
                            <a:rPr kumimoji="1" lang="en-US" altLang="zh-CN" i="1">
                              <a:latin typeface="Cambria Math" panose="02040503050406030204" pitchFamily="18" charset="0"/>
                              <a:cs typeface="Arial" panose="020B0604020202090204" pitchFamily="34" charset="0"/>
                            </a:rPr>
                          </m:ctrlPr>
                        </m:sSubPr>
                        <m:e>
                          <m:r>
                            <m:rPr>
                              <m:nor/>
                            </m:rPr>
                            <a:rPr kumimoji="1" lang="en-US" altLang="zh-CN">
                              <a:latin typeface="Arial" panose="020B0604020202090204" pitchFamily="34" charset="0"/>
                              <a:cs typeface="Arial" panose="020B0604020202090204" pitchFamily="34" charset="0"/>
                            </a:rPr>
                            <m:t>CuckooH</m:t>
                          </m:r>
                        </m:e>
                        <m:sub>
                          <m:r>
                            <a:rPr kumimoji="1" lang="en-US" altLang="zh-CN" i="1">
                              <a:latin typeface="Cambria Math" panose="02040503050406030204" pitchFamily="18" charset="0"/>
                              <a:ea typeface="Cambria Math" panose="02040503050406030204" pitchFamily="18" charset="0"/>
                              <a:cs typeface="Arial" panose="020B0604020202090204" pitchFamily="34" charset="0"/>
                            </a:rPr>
                            <m:t>𝜅</m:t>
                          </m:r>
                        </m:sub>
                      </m:sSub>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oMath>
                  </m:oMathPara>
                </a14:m>
                <a:endParaRPr kumimoji="1" lang="zh-CN" altLang="en-US" dirty="0">
                  <a:solidFill>
                    <a:schemeClr val="tx1"/>
                  </a:solidFill>
                </a:endParaRPr>
              </a:p>
            </p:txBody>
          </p:sp>
        </mc:Choice>
        <mc:Fallback>
          <p:sp>
            <p:nvSpPr>
              <p:cNvPr id="61" name="文本框 60"/>
              <p:cNvSpPr txBox="1">
                <a:spLocks noRot="1" noChangeAspect="1" noMove="1" noResize="1" noEditPoints="1" noAdjustHandles="1" noChangeArrowheads="1" noChangeShapeType="1" noTextEdit="1"/>
              </p:cNvSpPr>
              <p:nvPr/>
            </p:nvSpPr>
            <p:spPr>
              <a:xfrm>
                <a:off x="7896225" y="1874369"/>
                <a:ext cx="2808288" cy="369332"/>
              </a:xfrm>
              <a:prstGeom prst="rect">
                <a:avLst/>
              </a:prstGeom>
              <a:blipFill rotWithShape="1">
                <a:blip r:embed="rId13"/>
                <a:stretch>
                  <a:fillRect t="-131" r="11"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本框 61"/>
              <p:cNvSpPr txBox="1"/>
              <p:nvPr/>
            </p:nvSpPr>
            <p:spPr>
              <a:xfrm>
                <a:off x="1496721" y="1874369"/>
                <a:ext cx="279905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𝑆</m:t>
                          </m:r>
                        </m:sub>
                      </m:sSub>
                      <m:d>
                        <m:dPr>
                          <m:begChr m:val="["/>
                          <m:endChr m:val="]"/>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1</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𝑚</m:t>
                          </m:r>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cs typeface="Arial" panose="020B0604020202090204" pitchFamily="34" charset="0"/>
                            </a:rPr>
                          </m:ctrlPr>
                        </m:sSubPr>
                        <m:e>
                          <m:r>
                            <m:rPr>
                              <m:nor/>
                            </m:rPr>
                            <a:rPr kumimoji="1" lang="en-US" altLang="zh-CN" b="0" i="0" smtClean="0">
                              <a:solidFill>
                                <a:schemeClr val="tx1"/>
                              </a:solidFill>
                              <a:latin typeface="Arial" panose="020B0604020202090204" pitchFamily="34" charset="0"/>
                              <a:cs typeface="Arial" panose="020B0604020202090204" pitchFamily="34" charset="0"/>
                            </a:rPr>
                            <m:t>SimpleH</m:t>
                          </m:r>
                        </m:e>
                        <m:sub>
                          <m:r>
                            <a:rPr kumimoji="1" lang="en-US" altLang="zh-CN" b="0" i="1" smtClean="0">
                              <a:solidFill>
                                <a:schemeClr val="tx1"/>
                              </a:solidFill>
                              <a:latin typeface="Cambria Math" panose="02040503050406030204" pitchFamily="18" charset="0"/>
                              <a:ea typeface="Cambria Math" panose="02040503050406030204" pitchFamily="18" charset="0"/>
                              <a:cs typeface="Arial" panose="020B0604020202090204" pitchFamily="34" charset="0"/>
                            </a:rPr>
                            <m:t>𝜅</m:t>
                          </m:r>
                        </m:sub>
                      </m:sSub>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oMath>
                  </m:oMathPara>
                </a14:m>
                <a:endParaRPr kumimoji="1" lang="zh-CN" altLang="en-US" dirty="0">
                  <a:solidFill>
                    <a:schemeClr val="tx1"/>
                  </a:solidFill>
                </a:endParaRPr>
              </a:p>
            </p:txBody>
          </p:sp>
        </mc:Choice>
        <mc:Fallback>
          <p:sp>
            <p:nvSpPr>
              <p:cNvPr id="62" name="文本框 61"/>
              <p:cNvSpPr txBox="1">
                <a:spLocks noRot="1" noChangeAspect="1" noMove="1" noResize="1" noEditPoints="1" noAdjustHandles="1" noChangeArrowheads="1" noChangeShapeType="1" noTextEdit="1"/>
              </p:cNvSpPr>
              <p:nvPr/>
            </p:nvSpPr>
            <p:spPr>
              <a:xfrm>
                <a:off x="1496721" y="1874369"/>
                <a:ext cx="2799053" cy="369332"/>
              </a:xfrm>
              <a:prstGeom prst="rect">
                <a:avLst/>
              </a:prstGeom>
              <a:blipFill rotWithShape="1">
                <a:blip r:embed="rId14"/>
                <a:stretch>
                  <a:fillRect l="-1" t="-131" r="23" b="67"/>
                </a:stretch>
              </a:blipFill>
            </p:spPr>
            <p:txBody>
              <a:bodyPr/>
              <a:lstStyle/>
              <a:p>
                <a:r>
                  <a:rPr lang="zh-CN" altLang="en-US">
                    <a:noFill/>
                  </a:rPr>
                  <a:t> </a:t>
                </a:r>
              </a:p>
            </p:txBody>
          </p:sp>
        </mc:Fallback>
      </mc:AlternateContent>
      <p:sp>
        <p:nvSpPr>
          <p:cNvPr id="63" name="矩形 62"/>
          <p:cNvSpPr/>
          <p:nvPr/>
        </p:nvSpPr>
        <p:spPr>
          <a:xfrm>
            <a:off x="1496722" y="5173217"/>
            <a:ext cx="2799051"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3</a:t>
            </a:r>
            <a:r>
              <a:rPr lang="en-US" altLang="zh-CN" dirty="0"/>
              <a:t>:</a:t>
            </a:r>
            <a:r>
              <a:rPr lang="zh-CN" altLang="en-US" dirty="0"/>
              <a:t> </a:t>
            </a:r>
            <a:r>
              <a:rPr lang="en-US" altLang="zh-CN" dirty="0"/>
              <a:t>PEQT</a:t>
            </a:r>
            <a:endParaRPr lang="en-US" altLang="zh-CN" dirty="0">
              <a:latin typeface="Times New Roman" panose="02020503050405090304" pitchFamily="18" charset="0"/>
              <a:cs typeface="Times New Roman" panose="02020503050405090304" pitchFamily="18" charset="0"/>
            </a:endParaRPr>
          </a:p>
        </p:txBody>
      </p:sp>
      <p:cxnSp>
        <p:nvCxnSpPr>
          <p:cNvPr id="64" name="直线箭头连接符 63"/>
          <p:cNvCxnSpPr/>
          <p:nvPr/>
        </p:nvCxnSpPr>
        <p:spPr>
          <a:xfrm flipH="1">
            <a:off x="4295773" y="6314621"/>
            <a:ext cx="115071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文本框 64"/>
              <p:cNvSpPr txBox="1"/>
              <p:nvPr/>
            </p:nvSpPr>
            <p:spPr>
              <a:xfrm>
                <a:off x="1496721" y="6125045"/>
                <a:ext cx="2799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1</m:t>
                                  </m:r>
                                </m:sub>
                              </m:sSub>
                            </m:e>
                          </m:d>
                        </m:e>
                        <m:sub>
                          <m:r>
                            <a:rPr kumimoji="1" lang="en-US" altLang="zh-CN" b="0" i="1" smtClean="0">
                              <a:latin typeface="Cambria Math" panose="02040503050406030204" pitchFamily="18" charset="0"/>
                            </a:rPr>
                            <m:t>𝑆</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2</m:t>
                                  </m:r>
                                </m:sub>
                              </m:sSub>
                            </m:e>
                          </m:d>
                        </m:e>
                        <m:sub>
                          <m:r>
                            <a:rPr kumimoji="1" lang="en-US" altLang="zh-CN" b="0" i="1" smtClean="0">
                              <a:latin typeface="Cambria Math" panose="02040503050406030204" pitchFamily="18" charset="0"/>
                            </a:rPr>
                            <m:t>𝑆</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𝑚</m:t>
                                  </m:r>
                                </m:sub>
                              </m:sSub>
                            </m:e>
                          </m:d>
                        </m:e>
                        <m:sub>
                          <m:r>
                            <a:rPr kumimoji="1" lang="en-US" altLang="zh-CN" b="0" i="1" smtClean="0">
                              <a:latin typeface="Cambria Math" panose="02040503050406030204" pitchFamily="18" charset="0"/>
                            </a:rPr>
                            <m:t>𝑆</m:t>
                          </m:r>
                        </m:sub>
                      </m:sSub>
                    </m:oMath>
                  </m:oMathPara>
                </a14:m>
                <a:endParaRPr kumimoji="1" lang="zh-CN" altLang="en-US" dirty="0">
                  <a:solidFill>
                    <a:schemeClr val="tx1"/>
                  </a:solidFill>
                </a:endParaRPr>
              </a:p>
            </p:txBody>
          </p:sp>
        </mc:Choice>
        <mc:Fallback>
          <p:sp>
            <p:nvSpPr>
              <p:cNvPr id="65" name="文本框 64"/>
              <p:cNvSpPr txBox="1">
                <a:spLocks noRot="1" noChangeAspect="1" noMove="1" noResize="1" noEditPoints="1" noAdjustHandles="1" noChangeArrowheads="1" noChangeShapeType="1" noTextEdit="1"/>
              </p:cNvSpPr>
              <p:nvPr/>
            </p:nvSpPr>
            <p:spPr>
              <a:xfrm>
                <a:off x="1496721" y="6125045"/>
                <a:ext cx="2799052" cy="369332"/>
              </a:xfrm>
              <a:prstGeom prst="rect">
                <a:avLst/>
              </a:prstGeom>
              <a:blipFill rotWithShape="1">
                <a:blip r:embed="rId15"/>
                <a:stretch>
                  <a:fillRect l="-1" t="-127" r="23" b="63"/>
                </a:stretch>
              </a:blipFill>
            </p:spPr>
            <p:txBody>
              <a:bodyPr/>
              <a:lstStyle/>
              <a:p>
                <a:r>
                  <a:rPr lang="zh-CN" altLang="en-US">
                    <a:noFill/>
                  </a:rPr>
                  <a:t> </a:t>
                </a:r>
              </a:p>
            </p:txBody>
          </p:sp>
        </mc:Fallback>
      </mc:AlternateContent>
      <p:cxnSp>
        <p:nvCxnSpPr>
          <p:cNvPr id="66" name="直线连接符 65"/>
          <p:cNvCxnSpPr/>
          <p:nvPr/>
        </p:nvCxnSpPr>
        <p:spPr>
          <a:xfrm>
            <a:off x="1501343" y="3684586"/>
            <a:ext cx="920778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487487" y="3652891"/>
            <a:ext cx="2808286"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3</a:t>
            </a:r>
            <a:r>
              <a:rPr lang="en-US" altLang="zh-CN" dirty="0"/>
              <a:t>:</a:t>
            </a:r>
            <a:r>
              <a:rPr lang="zh-CN" altLang="en-US" dirty="0"/>
              <a:t> </a:t>
            </a:r>
            <a:r>
              <a:rPr lang="en-US" altLang="zh-CN" dirty="0"/>
              <a:t>OKVS</a:t>
            </a:r>
            <a:endParaRPr lang="en-US" altLang="zh-CN" dirty="0">
              <a:latin typeface="Times New Roman" panose="02020503050405090304" pitchFamily="18" charset="0"/>
              <a:cs typeface="Times New Roman" panose="02020503050405090304" pitchFamily="18" charset="0"/>
            </a:endParaRPr>
          </a:p>
        </p:txBody>
      </p:sp>
      <p:cxnSp>
        <p:nvCxnSpPr>
          <p:cNvPr id="68" name="直线箭头连接符 67"/>
          <p:cNvCxnSpPr/>
          <p:nvPr/>
        </p:nvCxnSpPr>
        <p:spPr>
          <a:xfrm>
            <a:off x="4312104" y="2951862"/>
            <a:ext cx="1138344"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5453584" y="2801561"/>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OPRF</a:t>
            </a:r>
            <a:endParaRPr kumimoji="1" lang="zh-CN" altLang="en-US" dirty="0">
              <a:solidFill>
                <a:schemeClr val="tx1"/>
              </a:solidFill>
            </a:endParaRPr>
          </a:p>
        </p:txBody>
      </p:sp>
      <p:cxnSp>
        <p:nvCxnSpPr>
          <p:cNvPr id="70" name="直线箭头连接符 69"/>
          <p:cNvCxnSpPr/>
          <p:nvPr/>
        </p:nvCxnSpPr>
        <p:spPr>
          <a:xfrm flipH="1">
            <a:off x="6777346" y="2951862"/>
            <a:ext cx="113520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p:nvPr/>
        </p:nvCxnSpPr>
        <p:spPr>
          <a:xfrm>
            <a:off x="6786582" y="3443845"/>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2" name="文本框 71"/>
              <p:cNvSpPr txBox="1"/>
              <p:nvPr/>
            </p:nvSpPr>
            <p:spPr>
              <a:xfrm>
                <a:off x="1513054" y="2711780"/>
                <a:ext cx="2434070" cy="464486"/>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𝑘</m:t>
                      </m:r>
                      <m:groupChr>
                        <m:groupChrPr>
                          <m:chr m:val="←"/>
                          <m:vertJc m:val="bot"/>
                          <m:ctrlPr>
                            <a:rPr kumimoji="1" lang="en-US" altLang="zh-CN" b="0" i="1" smtClean="0">
                              <a:solidFill>
                                <a:schemeClr val="tx1"/>
                              </a:solidFill>
                              <a:latin typeface="Cambria Math" panose="02040503050406030204" pitchFamily="18" charset="0"/>
                            </a:rPr>
                          </m:ctrlPr>
                        </m:groupChrPr>
                        <m:e>
                          <m:r>
                            <m:rPr>
                              <m:brk m:alnAt="2"/>
                            </m:rPr>
                            <a:rPr kumimoji="1" lang="en-US" altLang="zh-CN" b="0" i="1" smtClean="0">
                              <a:solidFill>
                                <a:schemeClr val="tx1"/>
                              </a:solidFill>
                              <a:latin typeface="Cambria Math" panose="02040503050406030204" pitchFamily="18" charset="0"/>
                            </a:rPr>
                            <m:t>𝑅</m:t>
                          </m:r>
                        </m:e>
                      </m:groupChr>
                      <m:r>
                        <a:rPr kumimoji="1" lang="en-US" altLang="zh-CN" b="0" i="1" smtClean="0">
                          <a:solidFill>
                            <a:schemeClr val="tx1"/>
                          </a:solidFill>
                          <a:latin typeface="Cambria Math" panose="02040503050406030204" pitchFamily="18" charset="0"/>
                        </a:rPr>
                        <m:t>𝐾</m:t>
                      </m:r>
                    </m:oMath>
                  </m:oMathPara>
                </a14:m>
                <a:endParaRPr kumimoji="1" lang="zh-CN" altLang="en-US" dirty="0">
                  <a:solidFill>
                    <a:schemeClr val="tx1"/>
                  </a:solidFill>
                </a:endParaRPr>
              </a:p>
            </p:txBody>
          </p:sp>
        </mc:Choice>
        <mc:Fallback>
          <p:sp>
            <p:nvSpPr>
              <p:cNvPr id="72" name="文本框 71"/>
              <p:cNvSpPr txBox="1">
                <a:spLocks noRot="1" noChangeAspect="1" noMove="1" noResize="1" noEditPoints="1" noAdjustHandles="1" noChangeArrowheads="1" noChangeShapeType="1" noTextEdit="1"/>
              </p:cNvSpPr>
              <p:nvPr/>
            </p:nvSpPr>
            <p:spPr>
              <a:xfrm>
                <a:off x="1513054" y="2711780"/>
                <a:ext cx="2434070" cy="464486"/>
              </a:xfrm>
              <a:prstGeom prst="rect">
                <a:avLst/>
              </a:prstGeom>
              <a:blipFill rotWithShape="1">
                <a:blip r:embed="rId16"/>
                <a:stretch>
                  <a:fillRect l="-20" t="-71" r="25" b="136"/>
                </a:stretch>
              </a:blipFill>
              <a:ln>
                <a:no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文本框 72"/>
              <p:cNvSpPr txBox="1"/>
              <p:nvPr/>
            </p:nvSpPr>
            <p:spPr>
              <a:xfrm>
                <a:off x="8282153" y="2708136"/>
                <a:ext cx="2434070" cy="369332"/>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73" name="文本框 72"/>
              <p:cNvSpPr txBox="1">
                <a:spLocks noRot="1" noChangeAspect="1" noMove="1" noResize="1" noEditPoints="1" noAdjustHandles="1" noChangeArrowheads="1" noChangeShapeType="1" noTextEdit="1"/>
              </p:cNvSpPr>
              <p:nvPr/>
            </p:nvSpPr>
            <p:spPr>
              <a:xfrm>
                <a:off x="8282153" y="2708136"/>
                <a:ext cx="2434070" cy="369332"/>
              </a:xfrm>
              <a:prstGeom prst="rect">
                <a:avLst/>
              </a:prstGeom>
              <a:blipFill rotWithShape="1">
                <a:blip r:embed="rId17"/>
                <a:stretch>
                  <a:fillRect l="-20" t="-134" r="25" b="70"/>
                </a:stretch>
              </a:blipFill>
              <a:ln>
                <a:noFill/>
                <a:prstDash val="dash"/>
              </a:ln>
            </p:spPr>
            <p:txBody>
              <a:bodyPr/>
              <a:lstStyle/>
              <a:p>
                <a:r>
                  <a:rPr lang="zh-CN" altLang="en-US">
                    <a:noFill/>
                  </a:rPr>
                  <a:t> </a:t>
                </a:r>
              </a:p>
            </p:txBody>
          </p:sp>
        </mc:Fallback>
      </mc:AlternateContent>
      <p:sp>
        <p:nvSpPr>
          <p:cNvPr id="74" name="矩形 73"/>
          <p:cNvSpPr/>
          <p:nvPr/>
        </p:nvSpPr>
        <p:spPr>
          <a:xfrm>
            <a:off x="1503816" y="2188667"/>
            <a:ext cx="2808287"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2</a:t>
            </a:r>
            <a:r>
              <a:rPr lang="en-US" altLang="zh-CN" dirty="0"/>
              <a:t>:</a:t>
            </a:r>
            <a:r>
              <a:rPr lang="zh-CN" altLang="en-US" dirty="0"/>
              <a:t> </a:t>
            </a:r>
            <a:r>
              <a:rPr lang="en-US" altLang="zh-CN" dirty="0"/>
              <a:t>OPRF</a:t>
            </a:r>
            <a:endParaRPr lang="en-US" altLang="zh-CN" dirty="0">
              <a:latin typeface="Times New Roman" panose="02020503050405090304" pitchFamily="18" charset="0"/>
              <a:cs typeface="Times New Roman" panose="02020503050405090304" pitchFamily="18" charset="0"/>
            </a:endParaRPr>
          </a:p>
        </p:txBody>
      </p:sp>
      <mc:AlternateContent xmlns:mc="http://schemas.openxmlformats.org/markup-compatibility/2006">
        <mc:Choice xmlns:a14="http://schemas.microsoft.com/office/drawing/2010/main" Requires="a14">
          <p:sp>
            <p:nvSpPr>
              <p:cNvPr id="75" name="文本框 74"/>
              <p:cNvSpPr txBox="1"/>
              <p:nvPr/>
            </p:nvSpPr>
            <p:spPr>
              <a:xfrm>
                <a:off x="7611608" y="4705287"/>
                <a:ext cx="309290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𝑧</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r>
                        <m:rPr>
                          <m:nor/>
                        </m:rPr>
                        <a:rPr kumimoji="1" lang="en-US" altLang="zh-CN">
                          <a:latin typeface="Arial" panose="020B0604020202090204" pitchFamily="34" charset="0"/>
                          <a:cs typeface="Arial" panose="020B0604020202090204" pitchFamily="34" charset="0"/>
                        </a:rPr>
                        <m:t>Dec</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𝐷</m:t>
                          </m:r>
                          <m:r>
                            <a:rPr kumimoji="1" lang="en-US" altLang="zh-CN" i="1">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𝐶</m:t>
                              </m:r>
                            </m:sub>
                          </m:sSub>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𝑖</m:t>
                              </m:r>
                            </m:e>
                          </m:d>
                        </m:e>
                      </m:d>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𝐹</m:t>
                          </m:r>
                        </m:e>
                        <m:sub>
                          <m:r>
                            <a:rPr kumimoji="1" lang="en-US" altLang="zh-CN" i="1">
                              <a:latin typeface="Cambria Math" panose="02040503050406030204" pitchFamily="18" charset="0"/>
                              <a:ea typeface="Cambria Math" panose="02040503050406030204" pitchFamily="18" charset="0"/>
                            </a:rPr>
                            <m:t>𝑘</m:t>
                          </m:r>
                        </m:sub>
                      </m:sSub>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𝐶</m:t>
                              </m:r>
                            </m:sub>
                          </m:sSub>
                          <m:d>
                            <m:dPr>
                              <m:begChr m:val="["/>
                              <m:endChr m:val="]"/>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e>
                      </m:d>
                    </m:oMath>
                  </m:oMathPara>
                </a14:m>
                <a:endParaRPr kumimoji="1" lang="zh-CN" altLang="en-US" dirty="0">
                  <a:solidFill>
                    <a:schemeClr val="tx1"/>
                  </a:solidFill>
                </a:endParaRPr>
              </a:p>
            </p:txBody>
          </p:sp>
        </mc:Choice>
        <mc:Fallback>
          <p:sp>
            <p:nvSpPr>
              <p:cNvPr id="75" name="文本框 74"/>
              <p:cNvSpPr txBox="1">
                <a:spLocks noRot="1" noChangeAspect="1" noMove="1" noResize="1" noEditPoints="1" noAdjustHandles="1" noChangeArrowheads="1" noChangeShapeType="1" noTextEdit="1"/>
              </p:cNvSpPr>
              <p:nvPr/>
            </p:nvSpPr>
            <p:spPr>
              <a:xfrm>
                <a:off x="7611608" y="4705287"/>
                <a:ext cx="3092905" cy="369332"/>
              </a:xfrm>
              <a:prstGeom prst="rect">
                <a:avLst/>
              </a:prstGeom>
              <a:blipFill rotWithShape="1">
                <a:blip r:embed="rId18"/>
                <a:stretch>
                  <a:fillRect l="-16" t="-155" r="10" b="90"/>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Outline</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grpSp>
        <p:nvGrpSpPr>
          <p:cNvPr id="5" name="组合 4"/>
          <p:cNvGrpSpPr/>
          <p:nvPr/>
        </p:nvGrpSpPr>
        <p:grpSpPr>
          <a:xfrm>
            <a:off x="1974249" y="1242680"/>
            <a:ext cx="8250166" cy="1149166"/>
            <a:chOff x="2238540" y="915506"/>
            <a:chExt cx="8250166" cy="1149166"/>
          </a:xfrm>
        </p:grpSpPr>
        <p:sp>
          <p:nvSpPr>
            <p:cNvPr id="6" name="前言"/>
            <p:cNvSpPr txBox="1"/>
            <p:nvPr/>
          </p:nvSpPr>
          <p:spPr>
            <a:xfrm>
              <a:off x="4412784" y="915506"/>
              <a:ext cx="6075922" cy="1149166"/>
            </a:xfrm>
            <a:prstGeom prst="rect">
              <a:avLst/>
            </a:prstGeom>
            <a:ln w="12700">
              <a:miter lim="400000"/>
            </a:ln>
          </p:spPr>
          <p:txBody>
            <a:bodyPr lIns="50800" tIns="50800" rIns="50800" bIns="50800" anchor="ctr">
              <a:normAutofit/>
            </a:bodyPr>
            <a:lstStyle>
              <a:lvl1pPr algn="l">
                <a:defRPr sz="4800" b="0">
                  <a:solidFill>
                    <a:srgbClr val="5E5E5E"/>
                  </a:solidFill>
                  <a:latin typeface="微软雅黑"/>
                  <a:ea typeface="微软雅黑"/>
                  <a:cs typeface="微软雅黑"/>
                  <a:sym typeface="微软雅黑"/>
                </a:defRPr>
              </a:lvl1pPr>
            </a:lstStyle>
            <a:p>
              <a:r>
                <a:rPr lang="en-US" altLang="zh-CN" sz="2800" dirty="0">
                  <a:solidFill>
                    <a:schemeClr val="tx1"/>
                  </a:solidFill>
                  <a:latin typeface="Times New Roman" panose="02020503050405090304" pitchFamily="18" charset="0"/>
                  <a:cs typeface="Times New Roman" panose="02020503050405090304" pitchFamily="18" charset="0"/>
                </a:rPr>
                <a:t>Introduction</a:t>
              </a:r>
              <a:r>
                <a:rPr lang="zh-CN" altLang="en-US" sz="2800" dirty="0">
                  <a:solidFill>
                    <a:schemeClr val="tx1"/>
                  </a:solidFill>
                  <a:latin typeface="Times New Roman" panose="02020503050405090304" pitchFamily="18" charset="0"/>
                  <a:cs typeface="Times New Roman" panose="02020503050405090304" pitchFamily="18" charset="0"/>
                </a:rPr>
                <a:t> </a:t>
              </a:r>
              <a:r>
                <a:rPr lang="en-US" altLang="zh-CN" sz="2800" dirty="0">
                  <a:solidFill>
                    <a:schemeClr val="tx1"/>
                  </a:solidFill>
                  <a:latin typeface="Times New Roman" panose="02020503050405090304" pitchFamily="18" charset="0"/>
                  <a:cs typeface="Times New Roman" panose="02020503050405090304" pitchFamily="18" charset="0"/>
                </a:rPr>
                <a:t>to</a:t>
              </a:r>
              <a:r>
                <a:rPr lang="zh-CN" altLang="en-US" sz="2800" dirty="0">
                  <a:solidFill>
                    <a:schemeClr val="tx1"/>
                  </a:solidFill>
                  <a:latin typeface="Times New Roman" panose="02020503050405090304" pitchFamily="18" charset="0"/>
                  <a:cs typeface="Times New Roman" panose="02020503050405090304" pitchFamily="18" charset="0"/>
                </a:rPr>
                <a:t> </a:t>
              </a:r>
              <a:r>
                <a:rPr lang="en-US" altLang="zh-CN" sz="2800" dirty="0">
                  <a:solidFill>
                    <a:schemeClr val="tx1"/>
                  </a:solidFill>
                  <a:latin typeface="Times New Roman" panose="02020503050405090304" pitchFamily="18" charset="0"/>
                  <a:cs typeface="Times New Roman" panose="02020503050405090304" pitchFamily="18" charset="0"/>
                </a:rPr>
                <a:t>Circuit-PSI</a:t>
              </a:r>
              <a:endParaRPr sz="2800" dirty="0">
                <a:solidFill>
                  <a:schemeClr val="tx1"/>
                </a:solidFill>
                <a:latin typeface="Times New Roman" panose="02020503050405090304" pitchFamily="18" charset="0"/>
                <a:cs typeface="Times New Roman" panose="02020503050405090304" pitchFamily="18" charset="0"/>
              </a:endParaRPr>
            </a:p>
          </p:txBody>
        </p:sp>
        <p:sp>
          <p:nvSpPr>
            <p:cNvPr id="7" name="00"/>
            <p:cNvSpPr txBox="1"/>
            <p:nvPr/>
          </p:nvSpPr>
          <p:spPr>
            <a:xfrm>
              <a:off x="2238540" y="1168598"/>
              <a:ext cx="1322094" cy="642982"/>
            </a:xfrm>
            <a:prstGeom prst="rect">
              <a:avLst/>
            </a:prstGeom>
            <a:ln w="12700">
              <a:miter lim="400000"/>
            </a:ln>
          </p:spPr>
          <p:txBody>
            <a:bodyPr lIns="50800" tIns="50800" rIns="50800" bIns="50800" anchor="ctr">
              <a:normAutofit/>
            </a:bodyPr>
            <a:lstStyle>
              <a:lvl1pPr>
                <a:defRPr sz="6900" b="0">
                  <a:solidFill>
                    <a:srgbClr val="F66901"/>
                  </a:solidFill>
                  <a:latin typeface="+mn-lt"/>
                  <a:ea typeface="+mn-ea"/>
                  <a:cs typeface="+mn-cs"/>
                  <a:sym typeface="Helvetica Neue Medium" panose="02000503000000020004"/>
                </a:defRPr>
              </a:lvl1pPr>
            </a:lstStyle>
            <a:p>
              <a:r>
                <a:rPr lang="en-US" altLang="zh-CN" sz="3200" dirty="0">
                  <a:solidFill>
                    <a:schemeClr val="tx1"/>
                  </a:solidFill>
                  <a:latin typeface="Times New Roman" panose="02020503050405090304" pitchFamily="18" charset="0"/>
                  <a:cs typeface="Times New Roman" panose="02020503050405090304" pitchFamily="18" charset="0"/>
                </a:rPr>
                <a:t>01</a:t>
              </a:r>
              <a:endParaRPr sz="3200" dirty="0">
                <a:solidFill>
                  <a:schemeClr val="tx1"/>
                </a:solidFill>
                <a:latin typeface="Times New Roman" panose="02020503050405090304" pitchFamily="18" charset="0"/>
                <a:cs typeface="Times New Roman" panose="02020503050405090304" pitchFamily="18" charset="0"/>
              </a:endParaRPr>
            </a:p>
          </p:txBody>
        </p:sp>
        <p:cxnSp>
          <p:nvCxnSpPr>
            <p:cNvPr id="8" name="直线连接符 7"/>
            <p:cNvCxnSpPr/>
            <p:nvPr/>
          </p:nvCxnSpPr>
          <p:spPr>
            <a:xfrm>
              <a:off x="3532100" y="1337335"/>
              <a:ext cx="0" cy="3055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1974249" y="2560621"/>
            <a:ext cx="8250166" cy="1149167"/>
            <a:chOff x="2238540" y="2037207"/>
            <a:chExt cx="8250166" cy="1149167"/>
          </a:xfrm>
        </p:grpSpPr>
        <p:sp>
          <p:nvSpPr>
            <p:cNvPr id="10" name="标题一"/>
            <p:cNvSpPr txBox="1"/>
            <p:nvPr/>
          </p:nvSpPr>
          <p:spPr>
            <a:xfrm>
              <a:off x="4412784" y="2037207"/>
              <a:ext cx="6075922" cy="1149167"/>
            </a:xfrm>
            <a:prstGeom prst="rect">
              <a:avLst/>
            </a:prstGeom>
            <a:ln w="12700">
              <a:miter lim="400000"/>
            </a:ln>
          </p:spPr>
          <p:txBody>
            <a:bodyPr lIns="50800" tIns="50800" rIns="50800" bIns="50800" anchor="ctr">
              <a:normAutofit/>
            </a:bodyPr>
            <a:lstStyle>
              <a:lvl1pPr algn="l">
                <a:defRPr sz="4800" b="0">
                  <a:solidFill>
                    <a:srgbClr val="5E5E5E"/>
                  </a:solidFill>
                  <a:latin typeface="微软雅黑"/>
                  <a:ea typeface="微软雅黑"/>
                  <a:cs typeface="微软雅黑"/>
                  <a:sym typeface="微软雅黑"/>
                </a:defRPr>
              </a:lvl1pPr>
            </a:lstStyle>
            <a:p>
              <a:r>
                <a:rPr lang="en-US" altLang="zh-CN" sz="2800" dirty="0">
                  <a:solidFill>
                    <a:schemeClr val="tx1"/>
                  </a:solidFill>
                  <a:latin typeface="Times New Roman" panose="02020503050405090304" pitchFamily="18" charset="0"/>
                  <a:cs typeface="Times New Roman" panose="02020503050405090304" pitchFamily="18" charset="0"/>
                </a:rPr>
                <a:t>Existing</a:t>
              </a:r>
              <a:r>
                <a:rPr lang="zh-CN" altLang="en-US" sz="2800" dirty="0">
                  <a:solidFill>
                    <a:schemeClr val="tx1"/>
                  </a:solidFill>
                  <a:latin typeface="Times New Roman" panose="02020503050405090304" pitchFamily="18" charset="0"/>
                  <a:cs typeface="Times New Roman" panose="02020503050405090304" pitchFamily="18" charset="0"/>
                </a:rPr>
                <a:t> </a:t>
              </a:r>
              <a:r>
                <a:rPr lang="en-US" altLang="zh-CN" sz="2800" dirty="0">
                  <a:solidFill>
                    <a:schemeClr val="tx1"/>
                  </a:solidFill>
                  <a:latin typeface="Times New Roman" panose="02020503050405090304" pitchFamily="18" charset="0"/>
                  <a:cs typeface="Times New Roman" panose="02020503050405090304" pitchFamily="18" charset="0"/>
                </a:rPr>
                <a:t>CPSI</a:t>
              </a:r>
              <a:r>
                <a:rPr lang="zh-CN" altLang="en-US" sz="2800" dirty="0">
                  <a:solidFill>
                    <a:schemeClr val="tx1"/>
                  </a:solidFill>
                  <a:latin typeface="Times New Roman" panose="02020503050405090304" pitchFamily="18" charset="0"/>
                  <a:cs typeface="Times New Roman" panose="02020503050405090304" pitchFamily="18" charset="0"/>
                </a:rPr>
                <a:t> </a:t>
              </a:r>
              <a:r>
                <a:rPr lang="en-US" altLang="zh-CN" sz="2800" dirty="0">
                  <a:solidFill>
                    <a:schemeClr val="tx1"/>
                  </a:solidFill>
                  <a:latin typeface="Times New Roman" panose="02020503050405090304" pitchFamily="18" charset="0"/>
                  <a:cs typeface="Times New Roman" panose="02020503050405090304" pitchFamily="18" charset="0"/>
                </a:rPr>
                <a:t>Framework</a:t>
              </a:r>
              <a:endParaRPr sz="2800" dirty="0">
                <a:solidFill>
                  <a:schemeClr val="tx1"/>
                </a:solidFill>
                <a:latin typeface="Times New Roman" panose="02020503050405090304" pitchFamily="18" charset="0"/>
                <a:cs typeface="Times New Roman" panose="02020503050405090304" pitchFamily="18" charset="0"/>
              </a:endParaRPr>
            </a:p>
          </p:txBody>
        </p:sp>
        <p:sp>
          <p:nvSpPr>
            <p:cNvPr id="11" name="00"/>
            <p:cNvSpPr txBox="1"/>
            <p:nvPr/>
          </p:nvSpPr>
          <p:spPr>
            <a:xfrm>
              <a:off x="2238540" y="2290299"/>
              <a:ext cx="1322094" cy="642982"/>
            </a:xfrm>
            <a:prstGeom prst="rect">
              <a:avLst/>
            </a:prstGeom>
            <a:ln w="12700">
              <a:miter lim="400000"/>
            </a:ln>
          </p:spPr>
          <p:txBody>
            <a:bodyPr lIns="50800" tIns="50800" rIns="50800" bIns="50800" anchor="ctr">
              <a:normAutofit/>
            </a:bodyPr>
            <a:lstStyle>
              <a:lvl1pPr>
                <a:defRPr sz="6900" b="0">
                  <a:solidFill>
                    <a:srgbClr val="F66901"/>
                  </a:solidFill>
                  <a:latin typeface="+mn-lt"/>
                  <a:ea typeface="+mn-ea"/>
                  <a:cs typeface="+mn-cs"/>
                  <a:sym typeface="Helvetica Neue Medium" panose="02000503000000020004"/>
                </a:defRPr>
              </a:lvl1pPr>
            </a:lstStyle>
            <a:p>
              <a:r>
                <a:rPr lang="en-US" altLang="zh-CN" sz="3200" dirty="0">
                  <a:solidFill>
                    <a:schemeClr val="tx1"/>
                  </a:solidFill>
                  <a:latin typeface="Times New Roman" panose="02020503050405090304" pitchFamily="18" charset="0"/>
                  <a:cs typeface="Times New Roman" panose="02020503050405090304" pitchFamily="18" charset="0"/>
                </a:rPr>
                <a:t>02</a:t>
              </a:r>
              <a:endParaRPr sz="3200" dirty="0">
                <a:solidFill>
                  <a:schemeClr val="tx1"/>
                </a:solidFill>
                <a:latin typeface="Times New Roman" panose="02020503050405090304" pitchFamily="18" charset="0"/>
                <a:cs typeface="Times New Roman" panose="02020503050405090304" pitchFamily="18" charset="0"/>
              </a:endParaRPr>
            </a:p>
          </p:txBody>
        </p:sp>
        <p:cxnSp>
          <p:nvCxnSpPr>
            <p:cNvPr id="12" name="直线连接符 11"/>
            <p:cNvCxnSpPr/>
            <p:nvPr/>
          </p:nvCxnSpPr>
          <p:spPr>
            <a:xfrm>
              <a:off x="3532100" y="2459036"/>
              <a:ext cx="0" cy="3055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974249" y="3878563"/>
            <a:ext cx="8250166" cy="1149167"/>
            <a:chOff x="2238540" y="3158909"/>
            <a:chExt cx="8250166" cy="1149167"/>
          </a:xfrm>
        </p:grpSpPr>
        <p:sp>
          <p:nvSpPr>
            <p:cNvPr id="14" name="标题二"/>
            <p:cNvSpPr txBox="1"/>
            <p:nvPr/>
          </p:nvSpPr>
          <p:spPr>
            <a:xfrm>
              <a:off x="4412784" y="3158909"/>
              <a:ext cx="6075922" cy="1149167"/>
            </a:xfrm>
            <a:prstGeom prst="rect">
              <a:avLst/>
            </a:prstGeom>
            <a:ln w="12700">
              <a:miter lim="400000"/>
            </a:ln>
          </p:spPr>
          <p:txBody>
            <a:bodyPr lIns="50800" tIns="50800" rIns="50800" bIns="50800" anchor="ctr">
              <a:normAutofit/>
            </a:bodyPr>
            <a:lstStyle>
              <a:lvl1pPr algn="l">
                <a:defRPr sz="4800" b="0">
                  <a:solidFill>
                    <a:srgbClr val="5E5E5E"/>
                  </a:solidFill>
                  <a:latin typeface="微软雅黑"/>
                  <a:ea typeface="微软雅黑"/>
                  <a:cs typeface="微软雅黑"/>
                  <a:sym typeface="微软雅黑"/>
                </a:defRPr>
              </a:lvl1pPr>
            </a:lstStyle>
            <a:p>
              <a:r>
                <a:rPr lang="en-US" altLang="zh-CN" sz="2800" dirty="0">
                  <a:solidFill>
                    <a:schemeClr val="tx1"/>
                  </a:solidFill>
                  <a:latin typeface="Times New Roman" panose="02020503050405090304" pitchFamily="18" charset="0"/>
                  <a:cs typeface="Times New Roman" panose="02020503050405090304" pitchFamily="18" charset="0"/>
                </a:rPr>
                <a:t>OKVR</a:t>
              </a:r>
              <a:r>
                <a:rPr lang="zh-CN" altLang="en-US" sz="2800" dirty="0">
                  <a:solidFill>
                    <a:schemeClr val="tx1"/>
                  </a:solidFill>
                  <a:latin typeface="Times New Roman" panose="02020503050405090304" pitchFamily="18" charset="0"/>
                  <a:cs typeface="Times New Roman" panose="02020503050405090304" pitchFamily="18" charset="0"/>
                </a:rPr>
                <a:t> </a:t>
              </a:r>
              <a:r>
                <a:rPr lang="en-US" altLang="zh-CN" sz="2800" dirty="0">
                  <a:solidFill>
                    <a:schemeClr val="tx1"/>
                  </a:solidFill>
                  <a:latin typeface="Times New Roman" panose="02020503050405090304" pitchFamily="18" charset="0"/>
                  <a:cs typeface="Times New Roman" panose="02020503050405090304" pitchFamily="18" charset="0"/>
                </a:rPr>
                <a:t>and</a:t>
              </a:r>
              <a:r>
                <a:rPr lang="zh-CN" altLang="en-US" sz="2800" dirty="0">
                  <a:solidFill>
                    <a:schemeClr val="tx1"/>
                  </a:solidFill>
                  <a:latin typeface="Times New Roman" panose="02020503050405090304" pitchFamily="18" charset="0"/>
                  <a:cs typeface="Times New Roman" panose="02020503050405090304" pitchFamily="18" charset="0"/>
                </a:rPr>
                <a:t> </a:t>
              </a:r>
              <a:r>
                <a:rPr lang="en-US" altLang="zh-CN" sz="2800" dirty="0">
                  <a:solidFill>
                    <a:schemeClr val="tx1"/>
                  </a:solidFill>
                  <a:latin typeface="Times New Roman" panose="02020503050405090304" pitchFamily="18" charset="0"/>
                  <a:cs typeface="Times New Roman" panose="02020503050405090304" pitchFamily="18" charset="0"/>
                </a:rPr>
                <a:t>UCPSI</a:t>
              </a:r>
              <a:r>
                <a:rPr lang="zh-CN" altLang="en-US" sz="2800" dirty="0">
                  <a:solidFill>
                    <a:schemeClr val="tx1"/>
                  </a:solidFill>
                  <a:latin typeface="Times New Roman" panose="02020503050405090304" pitchFamily="18" charset="0"/>
                  <a:cs typeface="Times New Roman" panose="02020503050405090304" pitchFamily="18" charset="0"/>
                </a:rPr>
                <a:t> </a:t>
              </a:r>
              <a:r>
                <a:rPr lang="en-US" altLang="zh-CN" sz="2800" dirty="0">
                  <a:solidFill>
                    <a:schemeClr val="tx1"/>
                  </a:solidFill>
                  <a:latin typeface="Times New Roman" panose="02020503050405090304" pitchFamily="18" charset="0"/>
                  <a:cs typeface="Times New Roman" panose="02020503050405090304" pitchFamily="18" charset="0"/>
                </a:rPr>
                <a:t>Construction</a:t>
              </a:r>
              <a:endParaRPr sz="2800" dirty="0">
                <a:solidFill>
                  <a:schemeClr val="tx1"/>
                </a:solidFill>
                <a:latin typeface="Times New Roman" panose="02020503050405090304" pitchFamily="18" charset="0"/>
                <a:cs typeface="Times New Roman" panose="02020503050405090304" pitchFamily="18" charset="0"/>
              </a:endParaRPr>
            </a:p>
          </p:txBody>
        </p:sp>
        <p:sp>
          <p:nvSpPr>
            <p:cNvPr id="15" name="00"/>
            <p:cNvSpPr txBox="1"/>
            <p:nvPr/>
          </p:nvSpPr>
          <p:spPr>
            <a:xfrm>
              <a:off x="2238540" y="3412001"/>
              <a:ext cx="1322094" cy="642982"/>
            </a:xfrm>
            <a:prstGeom prst="rect">
              <a:avLst/>
            </a:prstGeom>
            <a:ln w="12700">
              <a:miter lim="400000"/>
            </a:ln>
          </p:spPr>
          <p:txBody>
            <a:bodyPr lIns="50800" tIns="50800" rIns="50800" bIns="50800" anchor="ctr">
              <a:normAutofit/>
            </a:bodyPr>
            <a:lstStyle>
              <a:lvl1pPr>
                <a:defRPr sz="6900" b="0">
                  <a:solidFill>
                    <a:srgbClr val="F66901"/>
                  </a:solidFill>
                  <a:latin typeface="+mn-lt"/>
                  <a:ea typeface="+mn-ea"/>
                  <a:cs typeface="+mn-cs"/>
                  <a:sym typeface="Helvetica Neue Medium" panose="02000503000000020004"/>
                </a:defRPr>
              </a:lvl1pPr>
            </a:lstStyle>
            <a:p>
              <a:r>
                <a:rPr lang="en-US" altLang="zh-CN" sz="3200" dirty="0">
                  <a:solidFill>
                    <a:schemeClr val="tx1"/>
                  </a:solidFill>
                  <a:latin typeface="Times New Roman" panose="02020503050405090304" pitchFamily="18" charset="0"/>
                  <a:cs typeface="Times New Roman" panose="02020503050405090304" pitchFamily="18" charset="0"/>
                </a:rPr>
                <a:t>03</a:t>
              </a:r>
              <a:endParaRPr sz="3200" dirty="0">
                <a:solidFill>
                  <a:schemeClr val="tx1"/>
                </a:solidFill>
                <a:latin typeface="Times New Roman" panose="02020503050405090304" pitchFamily="18" charset="0"/>
                <a:cs typeface="Times New Roman" panose="02020503050405090304" pitchFamily="18" charset="0"/>
              </a:endParaRPr>
            </a:p>
          </p:txBody>
        </p:sp>
        <p:cxnSp>
          <p:nvCxnSpPr>
            <p:cNvPr id="16" name="直线连接符 15"/>
            <p:cNvCxnSpPr/>
            <p:nvPr/>
          </p:nvCxnSpPr>
          <p:spPr>
            <a:xfrm>
              <a:off x="3532100" y="3580738"/>
              <a:ext cx="0" cy="3055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974249" y="5196504"/>
            <a:ext cx="8250166" cy="1149167"/>
            <a:chOff x="2238540" y="2037207"/>
            <a:chExt cx="8250166" cy="1149167"/>
          </a:xfrm>
        </p:grpSpPr>
        <p:sp>
          <p:nvSpPr>
            <p:cNvPr id="3" name="标题一"/>
            <p:cNvSpPr txBox="1"/>
            <p:nvPr/>
          </p:nvSpPr>
          <p:spPr>
            <a:xfrm>
              <a:off x="4412784" y="2037207"/>
              <a:ext cx="6075922" cy="1149167"/>
            </a:xfrm>
            <a:prstGeom prst="rect">
              <a:avLst/>
            </a:prstGeom>
            <a:ln w="12700">
              <a:miter lim="400000"/>
            </a:ln>
          </p:spPr>
          <p:txBody>
            <a:bodyPr lIns="50800" tIns="50800" rIns="50800" bIns="50800" anchor="ctr">
              <a:normAutofit/>
            </a:bodyPr>
            <a:lstStyle>
              <a:lvl1pPr algn="l">
                <a:defRPr sz="4800" b="0">
                  <a:solidFill>
                    <a:srgbClr val="5E5E5E"/>
                  </a:solidFill>
                  <a:latin typeface="微软雅黑"/>
                  <a:ea typeface="微软雅黑"/>
                  <a:cs typeface="微软雅黑"/>
                  <a:sym typeface="微软雅黑"/>
                </a:defRPr>
              </a:lvl1pPr>
            </a:lstStyle>
            <a:p>
              <a:r>
                <a:rPr lang="en-US" altLang="zh-CN" sz="2800" dirty="0">
                  <a:solidFill>
                    <a:schemeClr val="tx1"/>
                  </a:solidFill>
                  <a:latin typeface="Times New Roman" panose="02020503050405090304" pitchFamily="18" charset="0"/>
                  <a:cs typeface="Times New Roman" panose="02020503050405090304" pitchFamily="18" charset="0"/>
                </a:rPr>
                <a:t>Implementation</a:t>
              </a:r>
              <a:r>
                <a:rPr lang="zh-CN" altLang="en-US" sz="2800" dirty="0">
                  <a:solidFill>
                    <a:schemeClr val="tx1"/>
                  </a:solidFill>
                  <a:latin typeface="Times New Roman" panose="02020503050405090304" pitchFamily="18" charset="0"/>
                  <a:cs typeface="Times New Roman" panose="02020503050405090304" pitchFamily="18" charset="0"/>
                </a:rPr>
                <a:t> </a:t>
              </a:r>
              <a:r>
                <a:rPr lang="en-US" altLang="zh-CN" sz="2800" dirty="0">
                  <a:solidFill>
                    <a:schemeClr val="tx1"/>
                  </a:solidFill>
                  <a:latin typeface="Times New Roman" panose="02020503050405090304" pitchFamily="18" charset="0"/>
                  <a:cs typeface="Times New Roman" panose="02020503050405090304" pitchFamily="18" charset="0"/>
                </a:rPr>
                <a:t>and</a:t>
              </a:r>
              <a:r>
                <a:rPr lang="zh-CN" altLang="en-US" sz="2800" dirty="0">
                  <a:solidFill>
                    <a:schemeClr val="tx1"/>
                  </a:solidFill>
                  <a:latin typeface="Times New Roman" panose="02020503050405090304" pitchFamily="18" charset="0"/>
                  <a:cs typeface="Times New Roman" panose="02020503050405090304" pitchFamily="18" charset="0"/>
                </a:rPr>
                <a:t> </a:t>
              </a:r>
              <a:r>
                <a:rPr lang="en-US" altLang="zh-CN" sz="2800" dirty="0">
                  <a:solidFill>
                    <a:schemeClr val="tx1"/>
                  </a:solidFill>
                  <a:latin typeface="Times New Roman" panose="02020503050405090304" pitchFamily="18" charset="0"/>
                  <a:cs typeface="Times New Roman" panose="02020503050405090304" pitchFamily="18" charset="0"/>
                </a:rPr>
                <a:t>Performance</a:t>
              </a:r>
              <a:endParaRPr sz="2800" dirty="0">
                <a:solidFill>
                  <a:schemeClr val="tx1"/>
                </a:solidFill>
                <a:latin typeface="Times New Roman" panose="02020503050405090304" pitchFamily="18" charset="0"/>
                <a:cs typeface="Times New Roman" panose="02020503050405090304" pitchFamily="18" charset="0"/>
              </a:endParaRPr>
            </a:p>
          </p:txBody>
        </p:sp>
        <p:sp>
          <p:nvSpPr>
            <p:cNvPr id="17" name="00"/>
            <p:cNvSpPr txBox="1"/>
            <p:nvPr/>
          </p:nvSpPr>
          <p:spPr>
            <a:xfrm>
              <a:off x="2238540" y="2290299"/>
              <a:ext cx="1322094" cy="642982"/>
            </a:xfrm>
            <a:prstGeom prst="rect">
              <a:avLst/>
            </a:prstGeom>
            <a:ln w="12700">
              <a:miter lim="400000"/>
            </a:ln>
          </p:spPr>
          <p:txBody>
            <a:bodyPr lIns="50800" tIns="50800" rIns="50800" bIns="50800" anchor="ctr">
              <a:normAutofit/>
            </a:bodyPr>
            <a:lstStyle>
              <a:lvl1pPr>
                <a:defRPr sz="6900" b="0">
                  <a:solidFill>
                    <a:srgbClr val="F66901"/>
                  </a:solidFill>
                  <a:latin typeface="+mn-lt"/>
                  <a:ea typeface="+mn-ea"/>
                  <a:cs typeface="+mn-cs"/>
                  <a:sym typeface="Helvetica Neue Medium" panose="02000503000000020004"/>
                </a:defRPr>
              </a:lvl1pPr>
            </a:lstStyle>
            <a:p>
              <a:r>
                <a:rPr lang="en-US" altLang="zh-CN" sz="3200" dirty="0">
                  <a:solidFill>
                    <a:schemeClr val="tx1"/>
                  </a:solidFill>
                  <a:latin typeface="Times New Roman" panose="02020503050405090304" pitchFamily="18" charset="0"/>
                  <a:cs typeface="Times New Roman" panose="02020503050405090304" pitchFamily="18" charset="0"/>
                </a:rPr>
                <a:t>04</a:t>
              </a:r>
              <a:endParaRPr sz="3200" dirty="0">
                <a:solidFill>
                  <a:schemeClr val="tx1"/>
                </a:solidFill>
                <a:latin typeface="Times New Roman" panose="02020503050405090304" pitchFamily="18" charset="0"/>
                <a:cs typeface="Times New Roman" panose="02020503050405090304" pitchFamily="18" charset="0"/>
              </a:endParaRPr>
            </a:p>
          </p:txBody>
        </p:sp>
        <p:cxnSp>
          <p:nvCxnSpPr>
            <p:cNvPr id="18" name="直线连接符 17"/>
            <p:cNvCxnSpPr/>
            <p:nvPr/>
          </p:nvCxnSpPr>
          <p:spPr>
            <a:xfrm>
              <a:off x="3532100" y="2459036"/>
              <a:ext cx="0" cy="3055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3.2</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New</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Framework</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for</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UCPSI</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sp>
        <p:nvSpPr>
          <p:cNvPr id="5" name="矩形 4"/>
          <p:cNvSpPr/>
          <p:nvPr/>
        </p:nvSpPr>
        <p:spPr>
          <a:xfrm>
            <a:off x="263525" y="1437203"/>
            <a:ext cx="11664948" cy="530526"/>
          </a:xfrm>
          <a:prstGeom prst="rect">
            <a:avLst/>
          </a:prstGeom>
        </p:spPr>
        <p:txBody>
          <a:bodyPr wrap="square" anchor="t" anchorCtr="0">
            <a:noAutofit/>
          </a:bodyPr>
          <a:lstStyle/>
          <a:p>
            <a:pPr>
              <a:lnSpc>
                <a:spcPct val="150000"/>
              </a:lnSpc>
            </a:pPr>
            <a:r>
              <a:rPr lang="en-US" altLang="zh-CN" dirty="0"/>
              <a:t>Our</a:t>
            </a:r>
            <a:r>
              <a:rPr lang="zh-CN" altLang="en-US" dirty="0"/>
              <a:t> </a:t>
            </a:r>
            <a:r>
              <a:rPr lang="en-US" altLang="zh-CN" dirty="0"/>
              <a:t>UCPSI</a:t>
            </a:r>
            <a:r>
              <a:rPr lang="zh-CN" altLang="en-US" dirty="0"/>
              <a:t> </a:t>
            </a:r>
            <a:r>
              <a:rPr lang="en-US" altLang="zh-CN" dirty="0"/>
              <a:t>is</a:t>
            </a:r>
            <a:r>
              <a:rPr lang="zh-CN" altLang="en-US" dirty="0"/>
              <a:t> </a:t>
            </a:r>
            <a:r>
              <a:rPr lang="en-US" altLang="zh-CN" dirty="0"/>
              <a:t>constructed</a:t>
            </a:r>
            <a:r>
              <a:rPr lang="zh-CN" altLang="en-US" dirty="0"/>
              <a:t> </a:t>
            </a:r>
            <a:r>
              <a:rPr lang="en-US" altLang="zh-CN" dirty="0"/>
              <a:t>from</a:t>
            </a:r>
            <a:r>
              <a:rPr lang="zh-CN" altLang="en-US" dirty="0"/>
              <a:t> </a:t>
            </a:r>
            <a:r>
              <a:rPr lang="en-US" altLang="zh-CN" dirty="0">
                <a:solidFill>
                  <a:srgbClr val="FF0000"/>
                </a:solidFill>
              </a:rPr>
              <a:t>Oblivious</a:t>
            </a:r>
            <a:r>
              <a:rPr lang="zh-CN" altLang="en-US" dirty="0">
                <a:solidFill>
                  <a:srgbClr val="FF0000"/>
                </a:solidFill>
              </a:rPr>
              <a:t> </a:t>
            </a:r>
            <a:r>
              <a:rPr lang="en-US" altLang="zh-CN" dirty="0">
                <a:solidFill>
                  <a:srgbClr val="FF0000"/>
                </a:solidFill>
              </a:rPr>
              <a:t>Key-Value</a:t>
            </a:r>
            <a:r>
              <a:rPr lang="zh-CN" altLang="en-US" dirty="0">
                <a:solidFill>
                  <a:srgbClr val="FF0000"/>
                </a:solidFill>
              </a:rPr>
              <a:t> </a:t>
            </a:r>
            <a:r>
              <a:rPr lang="en-US" altLang="zh-CN" dirty="0">
                <a:solidFill>
                  <a:srgbClr val="FF0000"/>
                </a:solidFill>
              </a:rPr>
              <a:t>Retrieval</a:t>
            </a:r>
            <a:r>
              <a:rPr lang="zh-CN" altLang="en-US" dirty="0"/>
              <a:t> </a:t>
            </a:r>
            <a:r>
              <a:rPr lang="en-US" altLang="zh-CN" dirty="0"/>
              <a:t>(OKVR).</a:t>
            </a:r>
            <a:r>
              <a:rPr lang="zh-CN" altLang="en-US" dirty="0"/>
              <a:t> </a:t>
            </a:r>
            <a:r>
              <a:rPr lang="en-US" altLang="zh-CN" dirty="0"/>
              <a:t>The</a:t>
            </a:r>
            <a:r>
              <a:rPr lang="zh-CN" altLang="en-US" dirty="0"/>
              <a:t> </a:t>
            </a:r>
            <a:r>
              <a:rPr lang="en-US" altLang="zh-CN" dirty="0"/>
              <a:t>core</a:t>
            </a:r>
            <a:r>
              <a:rPr lang="zh-CN" altLang="en-US" dirty="0"/>
              <a:t> </a:t>
            </a:r>
            <a:r>
              <a:rPr lang="en-US" altLang="zh-CN" dirty="0"/>
              <a:t>of</a:t>
            </a:r>
            <a:r>
              <a:rPr lang="zh-CN" altLang="en-US" dirty="0"/>
              <a:t> </a:t>
            </a:r>
            <a:r>
              <a:rPr lang="en-US" altLang="zh-CN" dirty="0"/>
              <a:t>OKVR</a:t>
            </a:r>
            <a:r>
              <a:rPr lang="zh-CN" altLang="en-US" dirty="0"/>
              <a:t> </a:t>
            </a:r>
            <a:r>
              <a:rPr lang="en-US" altLang="zh-CN" dirty="0"/>
              <a:t>is</a:t>
            </a:r>
            <a:r>
              <a:rPr lang="zh-CN" altLang="en-US" dirty="0"/>
              <a:t> </a:t>
            </a:r>
            <a:r>
              <a:rPr lang="en-US" altLang="zh-CN" dirty="0">
                <a:solidFill>
                  <a:srgbClr val="FF0000"/>
                </a:solidFill>
              </a:rPr>
              <a:t>Sparse</a:t>
            </a:r>
            <a:r>
              <a:rPr lang="zh-CN" altLang="en-US" dirty="0">
                <a:solidFill>
                  <a:srgbClr val="FF0000"/>
                </a:solidFill>
              </a:rPr>
              <a:t> </a:t>
            </a:r>
            <a:r>
              <a:rPr lang="en-US" altLang="zh-CN" dirty="0">
                <a:solidFill>
                  <a:srgbClr val="FF0000"/>
                </a:solidFill>
              </a:rPr>
              <a:t>OKVS</a:t>
            </a:r>
            <a:r>
              <a:rPr lang="en-US" altLang="zh-CN" dirty="0"/>
              <a:t>.</a:t>
            </a:r>
            <a:endParaRPr lang="en-US" altLang="zh-CN" dirty="0">
              <a:latin typeface="Times New Roman" panose="02020503050405090304" pitchFamily="18" charset="0"/>
              <a:cs typeface="Times New Roman" panose="02020503050405090304" pitchFamily="18" charset="0"/>
            </a:endParaRPr>
          </a:p>
        </p:txBody>
      </p:sp>
      <p:sp>
        <p:nvSpPr>
          <p:cNvPr id="7" name="圆角矩形 6"/>
          <p:cNvSpPr/>
          <p:nvPr/>
        </p:nvSpPr>
        <p:spPr>
          <a:xfrm>
            <a:off x="1412416" y="3224890"/>
            <a:ext cx="1722665" cy="3837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Sparse</a:t>
            </a:r>
            <a:r>
              <a:rPr kumimoji="1" lang="zh-CN" altLang="en-US" dirty="0">
                <a:solidFill>
                  <a:schemeClr val="tx1"/>
                </a:solidFill>
              </a:rPr>
              <a:t> </a:t>
            </a:r>
            <a:r>
              <a:rPr kumimoji="1" lang="en-US" altLang="zh-CN" dirty="0">
                <a:solidFill>
                  <a:schemeClr val="tx1"/>
                </a:solidFill>
              </a:rPr>
              <a:t>OKVS</a:t>
            </a:r>
            <a:endParaRPr kumimoji="1" lang="zh-CN" altLang="en-US" dirty="0">
              <a:solidFill>
                <a:schemeClr val="tx1"/>
              </a:solidFill>
            </a:endParaRPr>
          </a:p>
        </p:txBody>
      </p:sp>
      <p:sp>
        <p:nvSpPr>
          <p:cNvPr id="8" name="圆角矩形 7"/>
          <p:cNvSpPr/>
          <p:nvPr/>
        </p:nvSpPr>
        <p:spPr>
          <a:xfrm>
            <a:off x="3458930" y="3224890"/>
            <a:ext cx="1722665" cy="383722"/>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mqOPRF</a:t>
            </a:r>
            <a:endParaRPr kumimoji="1" lang="zh-CN" altLang="en-US" dirty="0">
              <a:solidFill>
                <a:schemeClr val="tx1"/>
              </a:solidFill>
            </a:endParaRPr>
          </a:p>
        </p:txBody>
      </p:sp>
      <p:sp>
        <p:nvSpPr>
          <p:cNvPr id="9" name="圆角矩形 8"/>
          <p:cNvSpPr/>
          <p:nvPr/>
        </p:nvSpPr>
        <p:spPr>
          <a:xfrm>
            <a:off x="5505444" y="3224890"/>
            <a:ext cx="1722665" cy="383722"/>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BatchPIR</a:t>
            </a:r>
            <a:endParaRPr kumimoji="1" lang="zh-CN" altLang="en-US" dirty="0">
              <a:solidFill>
                <a:schemeClr val="tx1"/>
              </a:solidFill>
            </a:endParaRPr>
          </a:p>
        </p:txBody>
      </p:sp>
      <p:sp>
        <p:nvSpPr>
          <p:cNvPr id="10" name="圆角矩形 9"/>
          <p:cNvSpPr/>
          <p:nvPr/>
        </p:nvSpPr>
        <p:spPr>
          <a:xfrm>
            <a:off x="3458930" y="2500350"/>
            <a:ext cx="1722665" cy="3837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OKVR</a:t>
            </a:r>
            <a:endParaRPr kumimoji="1" lang="zh-CN" altLang="en-US" dirty="0">
              <a:solidFill>
                <a:schemeClr val="tx1"/>
              </a:solidFill>
            </a:endParaRPr>
          </a:p>
        </p:txBody>
      </p:sp>
      <p:sp>
        <p:nvSpPr>
          <p:cNvPr id="11" name="圆角矩形 10"/>
          <p:cNvSpPr/>
          <p:nvPr/>
        </p:nvSpPr>
        <p:spPr>
          <a:xfrm>
            <a:off x="5505443" y="1916672"/>
            <a:ext cx="1722665" cy="3837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UCPSI</a:t>
            </a:r>
            <a:endParaRPr kumimoji="1" lang="zh-CN" altLang="en-US" dirty="0">
              <a:solidFill>
                <a:schemeClr val="tx1"/>
              </a:solidFill>
            </a:endParaRPr>
          </a:p>
        </p:txBody>
      </p:sp>
      <p:sp>
        <p:nvSpPr>
          <p:cNvPr id="12" name="圆角矩形 11"/>
          <p:cNvSpPr/>
          <p:nvPr/>
        </p:nvSpPr>
        <p:spPr>
          <a:xfrm>
            <a:off x="7651065" y="2500350"/>
            <a:ext cx="1722665" cy="383722"/>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PEQT</a:t>
            </a:r>
            <a:endParaRPr kumimoji="1" lang="zh-CN" altLang="en-US" dirty="0">
              <a:solidFill>
                <a:schemeClr val="tx1"/>
              </a:solidFill>
            </a:endParaRPr>
          </a:p>
        </p:txBody>
      </p:sp>
      <p:cxnSp>
        <p:nvCxnSpPr>
          <p:cNvPr id="14" name="直线箭头连接符 13"/>
          <p:cNvCxnSpPr>
            <a:stCxn id="7" idx="0"/>
          </p:cNvCxnSpPr>
          <p:nvPr/>
        </p:nvCxnSpPr>
        <p:spPr>
          <a:xfrm flipV="1">
            <a:off x="2273749" y="2884072"/>
            <a:ext cx="1185180" cy="3408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stCxn id="8" idx="0"/>
          </p:cNvCxnSpPr>
          <p:nvPr/>
        </p:nvCxnSpPr>
        <p:spPr>
          <a:xfrm flipV="1">
            <a:off x="4320263" y="2917113"/>
            <a:ext cx="0" cy="307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9" idx="0"/>
          </p:cNvCxnSpPr>
          <p:nvPr/>
        </p:nvCxnSpPr>
        <p:spPr>
          <a:xfrm flipH="1" flipV="1">
            <a:off x="5181595" y="2917113"/>
            <a:ext cx="1185182" cy="307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0" idx="0"/>
          </p:cNvCxnSpPr>
          <p:nvPr/>
        </p:nvCxnSpPr>
        <p:spPr>
          <a:xfrm flipV="1">
            <a:off x="4320263" y="2300394"/>
            <a:ext cx="1185180" cy="1999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2" idx="0"/>
          </p:cNvCxnSpPr>
          <p:nvPr/>
        </p:nvCxnSpPr>
        <p:spPr>
          <a:xfrm flipH="1" flipV="1">
            <a:off x="7228108" y="2300394"/>
            <a:ext cx="1284290" cy="1999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8934227" y="3222042"/>
            <a:ext cx="2847490" cy="307777"/>
            <a:chOff x="9024031" y="3409821"/>
            <a:chExt cx="2847490" cy="307777"/>
          </a:xfrm>
        </p:grpSpPr>
        <p:sp>
          <p:nvSpPr>
            <p:cNvPr id="30" name="圆角矩形 29"/>
            <p:cNvSpPr/>
            <p:nvPr/>
          </p:nvSpPr>
          <p:spPr>
            <a:xfrm>
              <a:off x="9024031" y="3465784"/>
              <a:ext cx="879248" cy="19585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1" name="文本框 30"/>
            <p:cNvSpPr txBox="1"/>
            <p:nvPr/>
          </p:nvSpPr>
          <p:spPr>
            <a:xfrm>
              <a:off x="9945719" y="3409821"/>
              <a:ext cx="1925802" cy="307777"/>
            </a:xfrm>
            <a:prstGeom prst="rect">
              <a:avLst/>
            </a:prstGeom>
            <a:noFill/>
          </p:spPr>
          <p:txBody>
            <a:bodyPr wrap="square">
              <a:spAutoFit/>
            </a:bodyPr>
            <a:lstStyle/>
            <a:p>
              <a:r>
                <a:rPr lang="en-US" altLang="zh-CN" sz="1400" dirty="0">
                  <a:latin typeface="Times New Roman" panose="02020503050405090304" pitchFamily="18" charset="0"/>
                  <a:cs typeface="Times New Roman" panose="02020503050405090304" pitchFamily="18" charset="0"/>
                </a:rPr>
                <a:t>denotes new techniques</a:t>
              </a:r>
              <a:endParaRPr lang="zh-CN" altLang="en-US" sz="1400" dirty="0">
                <a:latin typeface="Times New Roman" panose="02020503050405090304" pitchFamily="18" charset="0"/>
                <a:cs typeface="Times New Roman" panose="02020503050405090304" pitchFamily="18" charset="0"/>
              </a:endParaRPr>
            </a:p>
          </p:txBody>
        </p:sp>
      </p:grpSp>
      <p:sp>
        <p:nvSpPr>
          <p:cNvPr id="33" name="五边形 32"/>
          <p:cNvSpPr/>
          <p:nvPr/>
        </p:nvSpPr>
        <p:spPr>
          <a:xfrm>
            <a:off x="272761" y="1090071"/>
            <a:ext cx="1719326"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New</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Framework</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
        <p:nvSpPr>
          <p:cNvPr id="39" name="五边形 38"/>
          <p:cNvSpPr/>
          <p:nvPr/>
        </p:nvSpPr>
        <p:spPr>
          <a:xfrm>
            <a:off x="263525" y="3701823"/>
            <a:ext cx="1557111"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Sparse</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OKVS</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
        <p:nvSpPr>
          <p:cNvPr id="50" name="文本框 49"/>
          <p:cNvSpPr txBox="1"/>
          <p:nvPr/>
        </p:nvSpPr>
        <p:spPr>
          <a:xfrm>
            <a:off x="2041645" y="5105341"/>
            <a:ext cx="1201495" cy="369332"/>
          </a:xfrm>
          <a:prstGeom prst="rect">
            <a:avLst/>
          </a:prstGeom>
          <a:noFill/>
        </p:spPr>
        <p:txBody>
          <a:bodyPr wrap="square" rtlCol="0">
            <a:spAutoFit/>
          </a:bodyPr>
          <a:lstStyle/>
          <a:p>
            <a:pPr algn="ctr"/>
            <a:r>
              <a:rPr kumimoji="1" lang="en-US" altLang="zh-CN" dirty="0">
                <a:latin typeface="Arial" panose="020B0604020202090204" pitchFamily="34" charset="0"/>
                <a:cs typeface="Arial" panose="020B0604020202090204" pitchFamily="34" charset="0"/>
              </a:rPr>
              <a:t>Encode</a:t>
            </a:r>
            <a:endParaRPr kumimoji="1" lang="zh-CN" altLang="en-US" dirty="0">
              <a:latin typeface="Arial" panose="020B0604020202090204" pitchFamily="34" charset="0"/>
              <a:cs typeface="Arial" panose="020B0604020202090204" pitchFamily="34" charset="0"/>
            </a:endParaRPr>
          </a:p>
        </p:txBody>
      </p:sp>
      <p:sp>
        <p:nvSpPr>
          <p:cNvPr id="52" name="文本框 51"/>
          <p:cNvSpPr txBox="1"/>
          <p:nvPr/>
        </p:nvSpPr>
        <p:spPr>
          <a:xfrm>
            <a:off x="4449825" y="4190199"/>
            <a:ext cx="1646176" cy="1792241"/>
          </a:xfrm>
          <a:prstGeom prst="rect">
            <a:avLst/>
          </a:prstGeom>
          <a:noFill/>
        </p:spPr>
        <p:txBody>
          <a:bodyPr wrap="square" rtlCol="0" anchor="ctr" anchorCtr="1">
            <a:noAutofit/>
          </a:bodyPr>
          <a:lstStyle/>
          <a:p>
            <a:pPr algn="ctr"/>
            <a:r>
              <a:rPr kumimoji="1" lang="en-US" altLang="zh-CN" dirty="0">
                <a:solidFill>
                  <a:srgbClr val="FF0000"/>
                </a:solidFill>
                <a:latin typeface="Times New Roman" panose="02020503050405090304" pitchFamily="18" charset="0"/>
                <a:cs typeface="Times New Roman" panose="02020503050405090304" pitchFamily="18" charset="0"/>
              </a:rPr>
              <a:t>Sparse</a:t>
            </a:r>
            <a:r>
              <a:rPr kumimoji="1" lang="zh-CN" altLang="en-US" dirty="0">
                <a:latin typeface="Times New Roman" panose="02020503050405090304" pitchFamily="18" charset="0"/>
                <a:cs typeface="Times New Roman" panose="02020503050405090304" pitchFamily="18" charset="0"/>
              </a:rPr>
              <a:t> </a:t>
            </a:r>
            <a:r>
              <a:rPr kumimoji="1" lang="en-US" altLang="zh-CN" dirty="0">
                <a:latin typeface="Times New Roman" panose="02020503050405090304" pitchFamily="18" charset="0"/>
                <a:cs typeface="Times New Roman" panose="02020503050405090304" pitchFamily="18" charset="0"/>
              </a:rPr>
              <a:t>Part</a:t>
            </a:r>
            <a:endParaRPr kumimoji="1" lang="zh-CN" altLang="en-US" dirty="0">
              <a:latin typeface="Times New Roman" panose="02020503050405090304" pitchFamily="18" charset="0"/>
              <a:cs typeface="Times New Roman" panose="02020503050405090304" pitchFamily="18" charset="0"/>
            </a:endParaRPr>
          </a:p>
        </p:txBody>
      </p:sp>
      <mc:AlternateContent xmlns:mc="http://schemas.openxmlformats.org/markup-compatibility/2006" xmlns:a14="http://schemas.microsoft.com/office/drawing/2010/main">
        <mc:Choice Requires="a14">
          <p:graphicFrame>
            <p:nvGraphicFramePr>
              <p:cNvPr id="55" name="表格 54"/>
              <p:cNvGraphicFramePr>
                <a:graphicFrameLocks noGrp="1"/>
              </p:cNvGraphicFramePr>
              <p:nvPr/>
            </p:nvGraphicFramePr>
            <p:xfrm>
              <a:off x="272761" y="4575923"/>
              <a:ext cx="1214728" cy="1506064"/>
            </p:xfrm>
            <a:graphic>
              <a:graphicData uri="http://schemas.openxmlformats.org/drawingml/2006/table">
                <a:tbl>
                  <a:tblPr firstRow="1" bandRow="1">
                    <a:tableStyleId>{2D5ABB26-0587-4C30-8999-92F81FD0307C}</a:tableStyleId>
                  </a:tblPr>
                  <a:tblGrid>
                    <a:gridCol w="1214728"/>
                  </a:tblGrid>
                  <a:tr h="376516">
                    <a:tc>
                      <a:txBody>
                        <a:bodyPr/>
                        <a:lstStyle/>
                        <a:p>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e>
                                </m:d>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6516">
                    <a:tc>
                      <a:txBody>
                        <a:bodyPr/>
                        <a:lstStyle/>
                        <a:p>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e>
                                </m:d>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6516">
                    <a:tc>
                      <a:txBody>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6516">
                    <a:tc>
                      <a:txBody>
                        <a:bodyPr/>
                        <a:lstStyle/>
                        <a:p>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𝑛</m:t>
                                        </m:r>
                                      </m:sub>
                                    </m:sSub>
                                  </m:e>
                                </m:d>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55" name="表格 54"/>
              <p:cNvGraphicFramePr>
                <a:graphicFrameLocks noGrp="1"/>
              </p:cNvGraphicFramePr>
              <p:nvPr/>
            </p:nvGraphicFramePr>
            <p:xfrm>
              <a:off x="272761" y="4575923"/>
              <a:ext cx="1214728" cy="1506064"/>
            </p:xfrm>
            <a:graphic>
              <a:graphicData uri="http://schemas.openxmlformats.org/drawingml/2006/table">
                <a:tbl>
                  <a:tblPr firstRow="1" bandRow="1">
                    <a:tableStyleId>{2D5ABB26-0587-4C30-8999-92F81FD0307C}</a:tableStyleId>
                  </a:tblPr>
                  <a:tblGrid>
                    <a:gridCol w="1214728"/>
                  </a:tblGrid>
                  <a:tr h="41275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1275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1275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1275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p:sp>
        <p:nvSpPr>
          <p:cNvPr id="57" name="梯形 56"/>
          <p:cNvSpPr/>
          <p:nvPr/>
        </p:nvSpPr>
        <p:spPr>
          <a:xfrm rot="16200000">
            <a:off x="1501295" y="4728567"/>
            <a:ext cx="2282685" cy="1214728"/>
          </a:xfrm>
          <a:prstGeom prst="trapezoid">
            <a:avLst>
              <a:gd name="adj" fmla="val 31554"/>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endParaRPr kumimoji="1" lang="zh-CN" altLang="en-US" dirty="0"/>
          </a:p>
        </p:txBody>
      </p:sp>
      <mc:AlternateContent xmlns:mc="http://schemas.openxmlformats.org/markup-compatibility/2006">
        <mc:Choice xmlns:a14="http://schemas.microsoft.com/office/drawing/2010/main" Requires="a14">
          <p:sp>
            <p:nvSpPr>
              <p:cNvPr id="58" name="文本框 57"/>
              <p:cNvSpPr txBox="1"/>
              <p:nvPr/>
            </p:nvSpPr>
            <p:spPr>
              <a:xfrm>
                <a:off x="3738434" y="3822848"/>
                <a:ext cx="72062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𝐷</m:t>
                      </m:r>
                    </m:oMath>
                  </m:oMathPara>
                </a14:m>
                <a:endParaRPr kumimoji="1" lang="zh-CN" altLang="en-US" dirty="0">
                  <a:latin typeface="Times New Roman" panose="02020503050405090304" pitchFamily="18" charset="0"/>
                  <a:cs typeface="Times New Roman" panose="02020503050405090304" pitchFamily="18" charset="0"/>
                </a:endParaRPr>
              </a:p>
            </p:txBody>
          </p:sp>
        </mc:Choice>
        <mc:Fallback>
          <p:sp>
            <p:nvSpPr>
              <p:cNvPr id="58" name="文本框 57"/>
              <p:cNvSpPr txBox="1">
                <a:spLocks noRot="1" noChangeAspect="1" noMove="1" noResize="1" noEditPoints="1" noAdjustHandles="1" noChangeArrowheads="1" noChangeShapeType="1" noTextEdit="1"/>
              </p:cNvSpPr>
              <p:nvPr/>
            </p:nvSpPr>
            <p:spPr>
              <a:xfrm>
                <a:off x="3738434" y="3822848"/>
                <a:ext cx="720627" cy="369332"/>
              </a:xfrm>
              <a:prstGeom prst="rect">
                <a:avLst/>
              </a:prstGeom>
              <a:blipFill rotWithShape="1">
                <a:blip r:embed="rId2"/>
                <a:stretch>
                  <a:fillRect l="-26" t="-40" r="13" b="148"/>
                </a:stretch>
              </a:blipFill>
            </p:spPr>
            <p:txBody>
              <a:bodyPr/>
              <a:lstStyle/>
              <a:p>
                <a:r>
                  <a:rPr lang="zh-CN" altLang="en-US">
                    <a:noFill/>
                  </a:rPr>
                  <a:t> </a:t>
                </a:r>
              </a:p>
            </p:txBody>
          </p:sp>
        </mc:Fallback>
      </mc:AlternateContent>
      <p:cxnSp>
        <p:nvCxnSpPr>
          <p:cNvPr id="59" name="直线箭头连接符 58"/>
          <p:cNvCxnSpPr/>
          <p:nvPr/>
        </p:nvCxnSpPr>
        <p:spPr>
          <a:xfrm>
            <a:off x="1585457" y="4749291"/>
            <a:ext cx="349475" cy="53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1585457" y="5138389"/>
            <a:ext cx="349475" cy="53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p:nvPr/>
        </p:nvCxnSpPr>
        <p:spPr>
          <a:xfrm>
            <a:off x="1585457" y="5916584"/>
            <a:ext cx="349475" cy="53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p:nvPr/>
        </p:nvCxnSpPr>
        <p:spPr>
          <a:xfrm>
            <a:off x="3350348" y="5333604"/>
            <a:ext cx="349475" cy="53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p:nvPr/>
        </p:nvCxnSpPr>
        <p:spPr>
          <a:xfrm>
            <a:off x="1585457" y="5527487"/>
            <a:ext cx="349475" cy="53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矩形 63"/>
              <p:cNvSpPr/>
              <p:nvPr/>
            </p:nvSpPr>
            <p:spPr>
              <a:xfrm>
                <a:off x="3738434" y="4192180"/>
                <a:ext cx="711390" cy="179224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dirty="0" smtClean="0">
                              <a:solidFill>
                                <a:schemeClr val="tx1"/>
                              </a:solidFill>
                              <a:latin typeface="Cambria Math" panose="02040503050406030204" pitchFamily="18" charset="0"/>
                            </a:rPr>
                          </m:ctrlPr>
                        </m:sSubPr>
                        <m:e>
                          <m:r>
                            <a:rPr kumimoji="1" lang="en-US" altLang="zh-CN" i="1" dirty="0" smtClean="0">
                              <a:solidFill>
                                <a:schemeClr val="tx1"/>
                              </a:solidFill>
                              <a:latin typeface="Cambria Math" panose="02040503050406030204" pitchFamily="18" charset="0"/>
                            </a:rPr>
                            <m:t>𝐷</m:t>
                          </m:r>
                        </m:e>
                        <m:sub>
                          <m:r>
                            <a:rPr kumimoji="1" lang="en-US" altLang="zh-CN" i="1" dirty="0" smtClean="0">
                              <a:solidFill>
                                <a:schemeClr val="tx1"/>
                              </a:solidFill>
                              <a:latin typeface="Cambria Math" panose="02040503050406030204" pitchFamily="18" charset="0"/>
                            </a:rPr>
                            <m:t>0</m:t>
                          </m:r>
                        </m:sub>
                      </m:sSub>
                    </m:oMath>
                  </m:oMathPara>
                </a14:m>
                <a:endParaRPr kumimoji="1" lang="zh-CN" altLang="en-US" dirty="0">
                  <a:solidFill>
                    <a:schemeClr val="tx1"/>
                  </a:solidFill>
                </a:endParaRPr>
              </a:p>
            </p:txBody>
          </p:sp>
        </mc:Choice>
        <mc:Fallback>
          <p:sp>
            <p:nvSpPr>
              <p:cNvPr id="64" name="矩形 63"/>
              <p:cNvSpPr>
                <a:spLocks noRot="1" noChangeAspect="1" noMove="1" noResize="1" noEditPoints="1" noAdjustHandles="1" noChangeArrowheads="1" noChangeShapeType="1" noTextEdit="1"/>
              </p:cNvSpPr>
              <p:nvPr/>
            </p:nvSpPr>
            <p:spPr>
              <a:xfrm>
                <a:off x="3738434" y="4192180"/>
                <a:ext cx="711390" cy="1792241"/>
              </a:xfrm>
              <a:prstGeom prst="rect">
                <a:avLst/>
              </a:prstGeom>
              <a:blipFill rotWithShape="1">
                <a:blip r:embed="rId3"/>
                <a:stretch>
                  <a:fillRect l="-1365" t="-562" r="-1286" b="-521"/>
                </a:stretch>
              </a:blip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矩形 64"/>
              <p:cNvSpPr/>
              <p:nvPr/>
            </p:nvSpPr>
            <p:spPr>
              <a:xfrm>
                <a:off x="3738434" y="6074888"/>
                <a:ext cx="711390" cy="4148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dirty="0" smtClean="0">
                              <a:solidFill>
                                <a:schemeClr val="tx1"/>
                              </a:solidFill>
                              <a:latin typeface="Cambria Math" panose="02040503050406030204" pitchFamily="18" charset="0"/>
                            </a:rPr>
                          </m:ctrlPr>
                        </m:sSubPr>
                        <m:e>
                          <m:r>
                            <a:rPr kumimoji="1" lang="en-US" altLang="zh-CN" i="1" dirty="0" smtClean="0">
                              <a:solidFill>
                                <a:schemeClr val="tx1"/>
                              </a:solidFill>
                              <a:latin typeface="Cambria Math" panose="02040503050406030204" pitchFamily="18" charset="0"/>
                            </a:rPr>
                            <m:t>𝐷</m:t>
                          </m:r>
                        </m:e>
                        <m:sub>
                          <m:r>
                            <a:rPr kumimoji="1" lang="en-US" altLang="zh-CN" b="0" i="1" dirty="0" smtClean="0">
                              <a:solidFill>
                                <a:schemeClr val="tx1"/>
                              </a:solidFill>
                              <a:latin typeface="Cambria Math" panose="02040503050406030204" pitchFamily="18" charset="0"/>
                            </a:rPr>
                            <m:t>1</m:t>
                          </m:r>
                        </m:sub>
                      </m:sSub>
                    </m:oMath>
                  </m:oMathPara>
                </a14:m>
                <a:endParaRPr kumimoji="1" lang="zh-CN" altLang="en-US" dirty="0"/>
              </a:p>
            </p:txBody>
          </p:sp>
        </mc:Choice>
        <mc:Fallback>
          <p:sp>
            <p:nvSpPr>
              <p:cNvPr id="65" name="矩形 64"/>
              <p:cNvSpPr>
                <a:spLocks noRot="1" noChangeAspect="1" noMove="1" noResize="1" noEditPoints="1" noAdjustHandles="1" noChangeArrowheads="1" noChangeShapeType="1" noTextEdit="1"/>
              </p:cNvSpPr>
              <p:nvPr/>
            </p:nvSpPr>
            <p:spPr>
              <a:xfrm>
                <a:off x="3738434" y="6074888"/>
                <a:ext cx="711390" cy="414812"/>
              </a:xfrm>
              <a:prstGeom prst="rect">
                <a:avLst/>
              </a:prstGeom>
              <a:blipFill rotWithShape="1">
                <a:blip r:embed="rId4"/>
                <a:stretch>
                  <a:fillRect l="-1365" t="-2411" r="-1286" b="-2296"/>
                </a:stretch>
              </a:blip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66" name="文本框 65"/>
          <p:cNvSpPr txBox="1"/>
          <p:nvPr/>
        </p:nvSpPr>
        <p:spPr>
          <a:xfrm>
            <a:off x="4459061" y="6081986"/>
            <a:ext cx="1636939" cy="414811"/>
          </a:xfrm>
          <a:prstGeom prst="rect">
            <a:avLst/>
          </a:prstGeom>
          <a:noFill/>
        </p:spPr>
        <p:txBody>
          <a:bodyPr wrap="square" rtlCol="0" anchor="ctr" anchorCtr="1">
            <a:noAutofit/>
          </a:bodyPr>
          <a:lstStyle/>
          <a:p>
            <a:pPr algn="ctr"/>
            <a:r>
              <a:rPr kumimoji="1" lang="en-US" altLang="zh-CN" dirty="0">
                <a:solidFill>
                  <a:srgbClr val="FF0000"/>
                </a:solidFill>
                <a:latin typeface="Times New Roman" panose="02020503050405090304" pitchFamily="18" charset="0"/>
                <a:cs typeface="Times New Roman" panose="02020503050405090304" pitchFamily="18" charset="0"/>
              </a:rPr>
              <a:t>Dense</a:t>
            </a:r>
            <a:r>
              <a:rPr kumimoji="1" lang="zh-CN" altLang="en-US" dirty="0">
                <a:latin typeface="Times New Roman" panose="02020503050405090304" pitchFamily="18" charset="0"/>
                <a:cs typeface="Times New Roman" panose="02020503050405090304" pitchFamily="18" charset="0"/>
              </a:rPr>
              <a:t> </a:t>
            </a:r>
            <a:r>
              <a:rPr kumimoji="1" lang="en-US" altLang="zh-CN" dirty="0">
                <a:latin typeface="Times New Roman" panose="02020503050405090304" pitchFamily="18" charset="0"/>
                <a:cs typeface="Times New Roman" panose="02020503050405090304" pitchFamily="18" charset="0"/>
              </a:rPr>
              <a:t>Part</a:t>
            </a:r>
            <a:endParaRPr kumimoji="1" lang="zh-CN" altLang="en-US" dirty="0">
              <a:latin typeface="Times New Roman" panose="02020503050405090304" pitchFamily="18" charset="0"/>
              <a:cs typeface="Times New Roman" panose="02020503050405090304" pitchFamily="18" charset="0"/>
            </a:endParaRPr>
          </a:p>
        </p:txBody>
      </p:sp>
      <p:cxnSp>
        <p:nvCxnSpPr>
          <p:cNvPr id="67" name="直线连接符 66"/>
          <p:cNvCxnSpPr/>
          <p:nvPr/>
        </p:nvCxnSpPr>
        <p:spPr>
          <a:xfrm>
            <a:off x="6096698" y="3824288"/>
            <a:ext cx="0" cy="267250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9" name="矩形 68"/>
              <p:cNvSpPr/>
              <p:nvPr/>
            </p:nvSpPr>
            <p:spPr>
              <a:xfrm>
                <a:off x="6105940" y="4082153"/>
                <a:ext cx="5822532" cy="2414644"/>
              </a:xfrm>
              <a:prstGeom prst="rect">
                <a:avLst/>
              </a:prstGeom>
            </p:spPr>
            <p:txBody>
              <a:bodyPr wrap="square" anchor="t" anchorCtr="0">
                <a:noAutofit/>
              </a:bodyPr>
              <a:lstStyle/>
              <a:p>
                <a:pPr>
                  <a:lnSpc>
                    <a:spcPct val="120000"/>
                  </a:lnSpc>
                </a:pPr>
                <a:r>
                  <a:rPr lang="en-US" altLang="zh-CN" b="1" dirty="0"/>
                  <a:t>Sparse</a:t>
                </a:r>
                <a:r>
                  <a:rPr lang="zh-CN" altLang="en-US" b="1" dirty="0"/>
                  <a:t> </a:t>
                </a:r>
                <a:r>
                  <a:rPr lang="en-US" altLang="zh-CN" b="1" dirty="0"/>
                  <a:t>properties</a:t>
                </a:r>
                <a:endParaRPr lang="en-US" altLang="zh-CN" b="1" dirty="0"/>
              </a:p>
              <a:p>
                <a:pPr marL="285750" indent="-285750">
                  <a:lnSpc>
                    <a:spcPct val="120000"/>
                  </a:lnSpc>
                  <a:buFont typeface="Arial" panose="020B0604020202090204" pitchFamily="34" charset="0"/>
                  <a:buChar char="•"/>
                </a:pPr>
                <a14:m>
                  <m:oMath xmlns:m="http://schemas.openxmlformats.org/officeDocument/2006/math">
                    <m:d>
                      <m:dPr>
                        <m:begChr m:val="|"/>
                        <m:endChr m:val="|"/>
                        <m:ctrlPr>
                          <a:rPr kumimoji="1" lang="en-US" altLang="zh-CN" sz="1800" b="0" i="1" smtClean="0">
                            <a:solidFill>
                              <a:prstClr val="black"/>
                            </a:solidFill>
                            <a:latin typeface="Cambria Math" panose="02040503050406030204" pitchFamily="18" charset="0"/>
                          </a:rPr>
                        </m:ctrlPr>
                      </m:dPr>
                      <m:e>
                        <m:sSub>
                          <m:sSubPr>
                            <m:ctrlPr>
                              <a:rPr kumimoji="1" lang="en-US" altLang="zh-CN" sz="1800" i="1">
                                <a:solidFill>
                                  <a:prstClr val="black"/>
                                </a:solidFill>
                                <a:latin typeface="Cambria Math" panose="02040503050406030204" pitchFamily="18" charset="0"/>
                              </a:rPr>
                            </m:ctrlPr>
                          </m:sSubPr>
                          <m:e>
                            <m:r>
                              <a:rPr kumimoji="1" lang="en-US" altLang="zh-CN" sz="1800" i="1">
                                <a:solidFill>
                                  <a:prstClr val="black"/>
                                </a:solidFill>
                                <a:latin typeface="Cambria Math" panose="02040503050406030204" pitchFamily="18" charset="0"/>
                              </a:rPr>
                              <m:t>𝐷</m:t>
                            </m:r>
                          </m:e>
                          <m:sub>
                            <m:r>
                              <a:rPr kumimoji="1" lang="en-US" altLang="zh-CN" sz="1800" i="1">
                                <a:solidFill>
                                  <a:prstClr val="black"/>
                                </a:solidFill>
                                <a:latin typeface="Cambria Math" panose="02040503050406030204" pitchFamily="18" charset="0"/>
                              </a:rPr>
                              <m:t>0</m:t>
                            </m:r>
                          </m:sub>
                        </m:sSub>
                      </m:e>
                    </m:d>
                    <m:r>
                      <a:rPr kumimoji="1" lang="en-US" altLang="zh-CN" sz="1800" b="0" i="1" smtClean="0">
                        <a:solidFill>
                          <a:prstClr val="black"/>
                        </a:solidFill>
                        <a:latin typeface="Cambria Math" panose="02040503050406030204" pitchFamily="18" charset="0"/>
                      </a:rPr>
                      <m:t>≫</m:t>
                    </m:r>
                    <m:d>
                      <m:dPr>
                        <m:begChr m:val="|"/>
                        <m:endChr m:val="|"/>
                        <m:ctrlPr>
                          <a:rPr kumimoji="1" lang="en-US" altLang="zh-CN" sz="1800" i="1">
                            <a:solidFill>
                              <a:prstClr val="black"/>
                            </a:solidFill>
                            <a:latin typeface="Cambria Math" panose="02040503050406030204" pitchFamily="18" charset="0"/>
                          </a:rPr>
                        </m:ctrlPr>
                      </m:dPr>
                      <m:e>
                        <m:sSub>
                          <m:sSubPr>
                            <m:ctrlPr>
                              <a:rPr kumimoji="1" lang="en-US" altLang="zh-CN" sz="1800" i="1">
                                <a:solidFill>
                                  <a:prstClr val="black"/>
                                </a:solidFill>
                                <a:latin typeface="Cambria Math" panose="02040503050406030204" pitchFamily="18" charset="0"/>
                              </a:rPr>
                            </m:ctrlPr>
                          </m:sSubPr>
                          <m:e>
                            <m:r>
                              <a:rPr kumimoji="1" lang="en-US" altLang="zh-CN" sz="1800" i="1">
                                <a:solidFill>
                                  <a:prstClr val="black"/>
                                </a:solidFill>
                                <a:latin typeface="Cambria Math" panose="02040503050406030204" pitchFamily="18" charset="0"/>
                              </a:rPr>
                              <m:t>𝐷</m:t>
                            </m:r>
                          </m:e>
                          <m:sub>
                            <m:r>
                              <a:rPr kumimoji="1" lang="en-US" altLang="zh-CN" sz="1800" b="0" i="1" smtClean="0">
                                <a:solidFill>
                                  <a:prstClr val="black"/>
                                </a:solidFill>
                                <a:latin typeface="Cambria Math" panose="02040503050406030204" pitchFamily="18" charset="0"/>
                              </a:rPr>
                              <m:t>1</m:t>
                            </m:r>
                          </m:sub>
                        </m:sSub>
                      </m:e>
                    </m:d>
                  </m:oMath>
                </a14:m>
                <a:r>
                  <a:rPr lang="en-US" altLang="zh-CN" sz="1800" dirty="0">
                    <a:latin typeface="Times New Roman" panose="02020503050405090304" pitchFamily="18" charset="0"/>
                    <a:cs typeface="Times New Roman" panose="02020503050405090304" pitchFamily="18" charset="0"/>
                  </a:rPr>
                  <a:t>,</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e.g.,</a:t>
                </a:r>
                <a:r>
                  <a:rPr lang="zh-CN" altLang="en-US" sz="1800" dirty="0">
                    <a:latin typeface="Times New Roman" panose="02020503050405090304" pitchFamily="18" charset="0"/>
                    <a:cs typeface="Times New Roman" panose="02020503050405090304" pitchFamily="18" charset="0"/>
                  </a:rPr>
                  <a:t> </a:t>
                </a:r>
                <a14:m>
                  <m:oMath xmlns:m="http://schemas.openxmlformats.org/officeDocument/2006/math">
                    <m:d>
                      <m:dPr>
                        <m:begChr m:val="|"/>
                        <m:endChr m:val="|"/>
                        <m:ctrlPr>
                          <a:rPr kumimoji="1" lang="en-US" altLang="zh-CN" i="1">
                            <a:solidFill>
                              <a:prstClr val="black"/>
                            </a:solidFill>
                            <a:latin typeface="Cambria Math" panose="02040503050406030204" pitchFamily="18" charset="0"/>
                          </a:rPr>
                        </m:ctrlPr>
                      </m:dPr>
                      <m:e>
                        <m:sSub>
                          <m:sSubPr>
                            <m:ctrlPr>
                              <a:rPr kumimoji="1" lang="en-US" altLang="zh-CN" i="1">
                                <a:solidFill>
                                  <a:prstClr val="black"/>
                                </a:solidFill>
                                <a:latin typeface="Cambria Math" panose="02040503050406030204" pitchFamily="18" charset="0"/>
                              </a:rPr>
                            </m:ctrlPr>
                          </m:sSubPr>
                          <m:e>
                            <m:r>
                              <a:rPr kumimoji="1" lang="en-US" altLang="zh-CN" i="1">
                                <a:solidFill>
                                  <a:prstClr val="black"/>
                                </a:solidFill>
                                <a:latin typeface="Cambria Math" panose="02040503050406030204" pitchFamily="18" charset="0"/>
                              </a:rPr>
                              <m:t>𝐷</m:t>
                            </m:r>
                          </m:e>
                          <m:sub>
                            <m:r>
                              <a:rPr kumimoji="1" lang="en-US" altLang="zh-CN" b="0" i="1" smtClean="0">
                                <a:solidFill>
                                  <a:prstClr val="black"/>
                                </a:solidFill>
                                <a:latin typeface="Cambria Math" panose="02040503050406030204" pitchFamily="18" charset="0"/>
                              </a:rPr>
                              <m:t>0</m:t>
                            </m:r>
                          </m:sub>
                        </m:sSub>
                      </m:e>
                    </m:d>
                    <m:r>
                      <a:rPr kumimoji="1" lang="en-US" altLang="zh-CN" i="1">
                        <a:solidFill>
                          <a:prstClr val="black"/>
                        </a:solidFill>
                        <a:latin typeface="Cambria Math" panose="02040503050406030204" pitchFamily="18" charset="0"/>
                      </a:rPr>
                      <m:t>=</m:t>
                    </m:r>
                    <m:r>
                      <a:rPr kumimoji="1" lang="en-US" altLang="zh-CN" b="0" i="1" smtClean="0">
                        <a:solidFill>
                          <a:prstClr val="black"/>
                        </a:solidFill>
                        <a:latin typeface="Cambria Math" panose="02040503050406030204" pitchFamily="18" charset="0"/>
                      </a:rPr>
                      <m:t>𝑂</m:t>
                    </m:r>
                    <m:d>
                      <m:dPr>
                        <m:ctrlPr>
                          <a:rPr kumimoji="1" lang="en-US" altLang="zh-CN" b="0" i="1" smtClean="0">
                            <a:solidFill>
                              <a:prstClr val="black"/>
                            </a:solidFill>
                            <a:latin typeface="Cambria Math" panose="02040503050406030204" pitchFamily="18" charset="0"/>
                          </a:rPr>
                        </m:ctrlPr>
                      </m:dPr>
                      <m:e>
                        <m:r>
                          <a:rPr kumimoji="1" lang="en-US" altLang="zh-CN" b="0" i="1" smtClean="0">
                            <a:solidFill>
                              <a:prstClr val="black"/>
                            </a:solidFill>
                            <a:latin typeface="Cambria Math" panose="02040503050406030204" pitchFamily="18" charset="0"/>
                          </a:rPr>
                          <m:t>𝑛</m:t>
                        </m:r>
                      </m:e>
                    </m:d>
                    <m:r>
                      <a:rPr kumimoji="1" lang="en-US" altLang="zh-CN" b="0" i="1" smtClean="0">
                        <a:solidFill>
                          <a:prstClr val="black"/>
                        </a:solidFill>
                        <a:latin typeface="Cambria Math" panose="02040503050406030204" pitchFamily="18" charset="0"/>
                      </a:rPr>
                      <m:t>,</m:t>
                    </m:r>
                    <m:d>
                      <m:dPr>
                        <m:begChr m:val="|"/>
                        <m:endChr m:val="|"/>
                        <m:ctrlPr>
                          <a:rPr kumimoji="1" lang="en-US" altLang="zh-CN" b="0" i="1" smtClean="0">
                            <a:solidFill>
                              <a:prstClr val="black"/>
                            </a:solidFill>
                            <a:latin typeface="Cambria Math" panose="02040503050406030204" pitchFamily="18" charset="0"/>
                          </a:rPr>
                        </m:ctrlPr>
                      </m:dPr>
                      <m:e>
                        <m:sSub>
                          <m:sSubPr>
                            <m:ctrlPr>
                              <a:rPr kumimoji="1" lang="en-US" altLang="zh-CN" b="0" i="1" smtClean="0">
                                <a:solidFill>
                                  <a:prstClr val="black"/>
                                </a:solidFill>
                                <a:latin typeface="Cambria Math" panose="02040503050406030204" pitchFamily="18" charset="0"/>
                              </a:rPr>
                            </m:ctrlPr>
                          </m:sSubPr>
                          <m:e>
                            <m:r>
                              <a:rPr kumimoji="1" lang="en-US" altLang="zh-CN" b="0" i="1" smtClean="0">
                                <a:solidFill>
                                  <a:prstClr val="black"/>
                                </a:solidFill>
                                <a:latin typeface="Cambria Math" panose="02040503050406030204" pitchFamily="18" charset="0"/>
                              </a:rPr>
                              <m:t>𝐷</m:t>
                            </m:r>
                          </m:e>
                          <m:sub>
                            <m:r>
                              <a:rPr kumimoji="1" lang="en-US" altLang="zh-CN" b="0" i="1" smtClean="0">
                                <a:solidFill>
                                  <a:prstClr val="black"/>
                                </a:solidFill>
                                <a:latin typeface="Cambria Math" panose="02040503050406030204" pitchFamily="18" charset="0"/>
                              </a:rPr>
                              <m:t>1</m:t>
                            </m:r>
                          </m:sub>
                        </m:sSub>
                      </m:e>
                    </m:d>
                    <m:r>
                      <a:rPr kumimoji="1" lang="en-US" altLang="zh-CN" b="0" i="1" smtClean="0">
                        <a:solidFill>
                          <a:prstClr val="black"/>
                        </a:solidFill>
                        <a:latin typeface="Cambria Math" panose="02040503050406030204" pitchFamily="18" charset="0"/>
                      </a:rPr>
                      <m:t>=</m:t>
                    </m:r>
                    <m:r>
                      <a:rPr kumimoji="1" lang="en-US" altLang="zh-CN" b="0" i="1" smtClean="0">
                        <a:solidFill>
                          <a:prstClr val="black"/>
                        </a:solidFill>
                        <a:latin typeface="Cambria Math" panose="02040503050406030204" pitchFamily="18" charset="0"/>
                      </a:rPr>
                      <m:t>𝑂</m:t>
                    </m:r>
                    <m:d>
                      <m:dPr>
                        <m:ctrlPr>
                          <a:rPr kumimoji="1" lang="en-US" altLang="zh-CN" b="0" i="1" smtClean="0">
                            <a:solidFill>
                              <a:prstClr val="black"/>
                            </a:solidFill>
                            <a:latin typeface="Cambria Math" panose="02040503050406030204" pitchFamily="18" charset="0"/>
                          </a:rPr>
                        </m:ctrlPr>
                      </m:dPr>
                      <m:e>
                        <m:func>
                          <m:funcPr>
                            <m:ctrlPr>
                              <a:rPr kumimoji="1" lang="zh-CN" altLang="en-US" b="0" i="1" smtClean="0">
                                <a:solidFill>
                                  <a:prstClr val="black"/>
                                </a:solidFill>
                                <a:latin typeface="Cambria Math" panose="02040503050406030204" pitchFamily="18" charset="0"/>
                              </a:rPr>
                            </m:ctrlPr>
                          </m:funcPr>
                          <m:fName>
                            <m:r>
                              <m:rPr>
                                <m:sty m:val="p"/>
                              </m:rPr>
                              <a:rPr kumimoji="1" lang="en-US" altLang="zh-CN" b="0" i="0" smtClean="0">
                                <a:solidFill>
                                  <a:prstClr val="black"/>
                                </a:solidFill>
                                <a:latin typeface="Cambria Math" panose="02040503050406030204" pitchFamily="18" charset="0"/>
                              </a:rPr>
                              <m:t>log</m:t>
                            </m:r>
                          </m:fName>
                          <m:e>
                            <m:r>
                              <a:rPr kumimoji="1" lang="en-US" altLang="zh-CN" b="0" i="1" smtClean="0">
                                <a:solidFill>
                                  <a:prstClr val="black"/>
                                </a:solidFill>
                                <a:latin typeface="Cambria Math" panose="02040503050406030204" pitchFamily="18" charset="0"/>
                              </a:rPr>
                              <m:t>𝑛</m:t>
                            </m:r>
                          </m:e>
                        </m:func>
                      </m:e>
                    </m:d>
                  </m:oMath>
                </a14:m>
                <a:endParaRPr lang="en-US" altLang="zh-CN" sz="1800" dirty="0">
                  <a:latin typeface="Times New Roman" panose="02020503050405090304" pitchFamily="18" charset="0"/>
                  <a:cs typeface="Times New Roman" panose="02020503050405090304" pitchFamily="18" charset="0"/>
                </a:endParaRPr>
              </a:p>
              <a:p>
                <a:pPr marL="285750" indent="-285750">
                  <a:lnSpc>
                    <a:spcPct val="120000"/>
                  </a:lnSpc>
                  <a:buFont typeface="Arial" panose="020B0604020202090204" pitchFamily="34" charset="0"/>
                  <a:buChar char="•"/>
                </a:pPr>
                <a14:m>
                  <m:oMath xmlns:m="http://schemas.openxmlformats.org/officeDocument/2006/math">
                    <m:r>
                      <a:rPr kumimoji="1" lang="en-US" altLang="zh-CN" sz="1800" b="0" i="1" smtClean="0">
                        <a:solidFill>
                          <a:prstClr val="black"/>
                        </a:solidFill>
                        <a:latin typeface="Cambria Math" panose="02040503050406030204" pitchFamily="18" charset="0"/>
                      </a:rPr>
                      <m:t>𝑙</m:t>
                    </m:r>
                    <m:d>
                      <m:dPr>
                        <m:ctrlPr>
                          <a:rPr kumimoji="1" lang="en-US" altLang="zh-CN" sz="1800" b="0" i="1" smtClean="0">
                            <a:solidFill>
                              <a:prstClr val="black"/>
                            </a:solidFill>
                            <a:latin typeface="Cambria Math" panose="02040503050406030204" pitchFamily="18" charset="0"/>
                          </a:rPr>
                        </m:ctrlPr>
                      </m:dPr>
                      <m:e>
                        <m:r>
                          <a:rPr kumimoji="1" lang="en-US" altLang="zh-CN" sz="1800" b="0" i="1" smtClean="0">
                            <a:solidFill>
                              <a:prstClr val="black"/>
                            </a:solidFill>
                            <a:latin typeface="Cambria Math" panose="02040503050406030204" pitchFamily="18" charset="0"/>
                          </a:rPr>
                          <m:t>𝑘</m:t>
                        </m:r>
                      </m:e>
                    </m:d>
                    <m:r>
                      <a:rPr kumimoji="1" lang="en-US" altLang="zh-CN" sz="1800" b="0" i="1" smtClean="0">
                        <a:solidFill>
                          <a:prstClr val="black"/>
                        </a:solidFill>
                        <a:latin typeface="Cambria Math" panose="02040503050406030204" pitchFamily="18" charset="0"/>
                      </a:rPr>
                      <m:t>∈</m:t>
                    </m:r>
                    <m:sSup>
                      <m:sSupPr>
                        <m:ctrlPr>
                          <a:rPr kumimoji="1" lang="en-US" altLang="zh-CN" sz="1800" b="0" i="1" smtClean="0">
                            <a:solidFill>
                              <a:prstClr val="black"/>
                            </a:solidFill>
                            <a:latin typeface="Cambria Math" panose="02040503050406030204" pitchFamily="18" charset="0"/>
                          </a:rPr>
                        </m:ctrlPr>
                      </m:sSupPr>
                      <m:e>
                        <m:d>
                          <m:dPr>
                            <m:begChr m:val="{"/>
                            <m:endChr m:val="}"/>
                            <m:ctrlPr>
                              <a:rPr kumimoji="1" lang="en-US" altLang="zh-CN" sz="1800" b="0" i="1" smtClean="0">
                                <a:solidFill>
                                  <a:prstClr val="black"/>
                                </a:solidFill>
                                <a:latin typeface="Cambria Math" panose="02040503050406030204" pitchFamily="18" charset="0"/>
                              </a:rPr>
                            </m:ctrlPr>
                          </m:dPr>
                          <m:e>
                            <m:r>
                              <a:rPr kumimoji="1" lang="en-US" altLang="zh-CN" sz="1800" b="0" i="1" smtClean="0">
                                <a:solidFill>
                                  <a:prstClr val="black"/>
                                </a:solidFill>
                                <a:latin typeface="Cambria Math" panose="02040503050406030204" pitchFamily="18" charset="0"/>
                              </a:rPr>
                              <m:t>0</m:t>
                            </m:r>
                            <m:r>
                              <a:rPr kumimoji="1" lang="en-US" altLang="zh-CN" sz="1800" b="0" i="1" smtClean="0">
                                <a:solidFill>
                                  <a:prstClr val="black"/>
                                </a:solidFill>
                                <a:latin typeface="Cambria Math" panose="02040503050406030204" pitchFamily="18" charset="0"/>
                              </a:rPr>
                              <m:t>,</m:t>
                            </m:r>
                            <m:r>
                              <a:rPr kumimoji="1" lang="en-US" altLang="zh-CN" sz="1800" b="0" i="1" smtClean="0">
                                <a:solidFill>
                                  <a:prstClr val="black"/>
                                </a:solidFill>
                                <a:latin typeface="Cambria Math" panose="02040503050406030204" pitchFamily="18" charset="0"/>
                              </a:rPr>
                              <m:t>1</m:t>
                            </m:r>
                          </m:e>
                        </m:d>
                      </m:e>
                      <m:sup>
                        <m:d>
                          <m:dPr>
                            <m:begChr m:val="|"/>
                            <m:endChr m:val="|"/>
                            <m:ctrlPr>
                              <a:rPr kumimoji="1" lang="en-US" altLang="zh-CN" sz="1800" i="1">
                                <a:solidFill>
                                  <a:prstClr val="black"/>
                                </a:solidFill>
                                <a:latin typeface="Cambria Math" panose="02040503050406030204" pitchFamily="18" charset="0"/>
                              </a:rPr>
                            </m:ctrlPr>
                          </m:dPr>
                          <m:e>
                            <m:sSub>
                              <m:sSubPr>
                                <m:ctrlPr>
                                  <a:rPr kumimoji="1" lang="en-US" altLang="zh-CN" sz="1800" i="1">
                                    <a:solidFill>
                                      <a:prstClr val="black"/>
                                    </a:solidFill>
                                    <a:latin typeface="Cambria Math" panose="02040503050406030204" pitchFamily="18" charset="0"/>
                                  </a:rPr>
                                </m:ctrlPr>
                              </m:sSubPr>
                              <m:e>
                                <m:r>
                                  <a:rPr kumimoji="1" lang="en-US" altLang="zh-CN" sz="1800" i="1">
                                    <a:solidFill>
                                      <a:prstClr val="black"/>
                                    </a:solidFill>
                                    <a:latin typeface="Cambria Math" panose="02040503050406030204" pitchFamily="18" charset="0"/>
                                  </a:rPr>
                                  <m:t>𝐷</m:t>
                                </m:r>
                              </m:e>
                              <m:sub>
                                <m:r>
                                  <a:rPr kumimoji="1" lang="en-US" altLang="zh-CN" sz="1800" i="1">
                                    <a:solidFill>
                                      <a:prstClr val="black"/>
                                    </a:solidFill>
                                    <a:latin typeface="Cambria Math" panose="02040503050406030204" pitchFamily="18" charset="0"/>
                                  </a:rPr>
                                  <m:t>0</m:t>
                                </m:r>
                              </m:sub>
                            </m:sSub>
                          </m:e>
                        </m:d>
                      </m:sup>
                    </m:sSup>
                  </m:oMath>
                </a14:m>
                <a:r>
                  <a:rPr lang="en-US" altLang="zh-CN" sz="1800" dirty="0">
                    <a:latin typeface="Times New Roman" panose="02020503050405090304" pitchFamily="18" charset="0"/>
                    <a:cs typeface="Times New Roman" panose="02020503050405090304" pitchFamily="18" charset="0"/>
                  </a:rPr>
                  <a:t> is sparse with </a:t>
                </a:r>
                <a:r>
                  <a:rPr lang="en-US" altLang="zh-CN" sz="1800" dirty="0">
                    <a:solidFill>
                      <a:srgbClr val="FF0000"/>
                    </a:solidFill>
                    <a:latin typeface="Times New Roman" panose="02020503050405090304" pitchFamily="18" charset="0"/>
                    <a:cs typeface="Times New Roman" panose="02020503050405090304" pitchFamily="18" charset="0"/>
                  </a:rPr>
                  <a:t>constant weight </a:t>
                </a:r>
                <a14:m>
                  <m:oMath xmlns:m="http://schemas.openxmlformats.org/officeDocument/2006/math">
                    <m:r>
                      <a:rPr kumimoji="1" lang="en-US" altLang="zh-CN" sz="1800" b="0" i="1" smtClean="0">
                        <a:solidFill>
                          <a:srgbClr val="FF0000"/>
                        </a:solidFill>
                        <a:latin typeface="Cambria Math" panose="02040503050406030204" pitchFamily="18" charset="0"/>
                      </a:rPr>
                      <m:t>𝛼</m:t>
                    </m:r>
                  </m:oMath>
                </a14:m>
                <a:r>
                  <a:rPr lang="en-US" altLang="zh-CN" sz="1800" dirty="0">
                    <a:latin typeface="Times New Roman" panose="02020503050405090304" pitchFamily="18" charset="0"/>
                    <a:cs typeface="Times New Roman" panose="02020503050405090304" pitchFamily="18" charset="0"/>
                  </a:rPr>
                  <a:t>.</a:t>
                </a:r>
                <a:endParaRPr lang="en-US" altLang="zh-CN" sz="1800" dirty="0">
                  <a:latin typeface="Times New Roman" panose="02020503050405090304" pitchFamily="18" charset="0"/>
                  <a:cs typeface="Times New Roman" panose="02020503050405090304" pitchFamily="18" charset="0"/>
                </a:endParaRPr>
              </a:p>
              <a:p>
                <a:pPr marL="285750" indent="-285750">
                  <a:lnSpc>
                    <a:spcPct val="120000"/>
                  </a:lnSpc>
                  <a:buFont typeface="Arial" panose="020B0604020202090204" pitchFamily="34" charset="0"/>
                  <a:buChar char="•"/>
                </a:pPr>
                <a14:m>
                  <m:oMath xmlns:m="http://schemas.openxmlformats.org/officeDocument/2006/math">
                    <m:r>
                      <a:rPr kumimoji="1" lang="en-US" altLang="zh-CN" sz="1800" b="0" i="1" smtClean="0">
                        <a:solidFill>
                          <a:prstClr val="black"/>
                        </a:solidFill>
                        <a:latin typeface="Cambria Math" panose="02040503050406030204" pitchFamily="18" charset="0"/>
                      </a:rPr>
                      <m:t>𝑟</m:t>
                    </m:r>
                    <m:d>
                      <m:dPr>
                        <m:ctrlPr>
                          <a:rPr kumimoji="1" lang="en-US" altLang="zh-CN" sz="1800" i="1">
                            <a:solidFill>
                              <a:prstClr val="black"/>
                            </a:solidFill>
                            <a:latin typeface="Cambria Math" panose="02040503050406030204" pitchFamily="18" charset="0"/>
                          </a:rPr>
                        </m:ctrlPr>
                      </m:dPr>
                      <m:e>
                        <m:r>
                          <a:rPr kumimoji="1" lang="en-US" altLang="zh-CN" sz="1800" i="1">
                            <a:solidFill>
                              <a:prstClr val="black"/>
                            </a:solidFill>
                            <a:latin typeface="Cambria Math" panose="02040503050406030204" pitchFamily="18" charset="0"/>
                          </a:rPr>
                          <m:t>𝑘</m:t>
                        </m:r>
                      </m:e>
                    </m:d>
                    <m:r>
                      <a:rPr kumimoji="1" lang="en-US" altLang="zh-CN" sz="1800" i="1">
                        <a:solidFill>
                          <a:prstClr val="black"/>
                        </a:solidFill>
                        <a:latin typeface="Cambria Math" panose="02040503050406030204" pitchFamily="18" charset="0"/>
                      </a:rPr>
                      <m:t>∈</m:t>
                    </m:r>
                    <m:sSup>
                      <m:sSupPr>
                        <m:ctrlPr>
                          <a:rPr kumimoji="1" lang="en-US" altLang="zh-CN" sz="1800" i="1">
                            <a:solidFill>
                              <a:prstClr val="black"/>
                            </a:solidFill>
                            <a:latin typeface="Cambria Math" panose="02040503050406030204" pitchFamily="18" charset="0"/>
                          </a:rPr>
                        </m:ctrlPr>
                      </m:sSupPr>
                      <m:e>
                        <m:d>
                          <m:dPr>
                            <m:begChr m:val="{"/>
                            <m:endChr m:val="}"/>
                            <m:ctrlPr>
                              <a:rPr kumimoji="1" lang="en-US" altLang="zh-CN" sz="1800" i="1">
                                <a:solidFill>
                                  <a:prstClr val="black"/>
                                </a:solidFill>
                                <a:latin typeface="Cambria Math" panose="02040503050406030204" pitchFamily="18" charset="0"/>
                              </a:rPr>
                            </m:ctrlPr>
                          </m:dPr>
                          <m:e>
                            <m:r>
                              <a:rPr kumimoji="1" lang="en-US" altLang="zh-CN" sz="1800" i="1">
                                <a:solidFill>
                                  <a:prstClr val="black"/>
                                </a:solidFill>
                                <a:latin typeface="Cambria Math" panose="02040503050406030204" pitchFamily="18" charset="0"/>
                              </a:rPr>
                              <m:t>0</m:t>
                            </m:r>
                            <m:r>
                              <a:rPr kumimoji="1" lang="en-US" altLang="zh-CN" sz="1800" i="1">
                                <a:solidFill>
                                  <a:prstClr val="black"/>
                                </a:solidFill>
                                <a:latin typeface="Cambria Math" panose="02040503050406030204" pitchFamily="18" charset="0"/>
                              </a:rPr>
                              <m:t>,</m:t>
                            </m:r>
                            <m:r>
                              <a:rPr kumimoji="1" lang="en-US" altLang="zh-CN" sz="1800" i="1">
                                <a:solidFill>
                                  <a:prstClr val="black"/>
                                </a:solidFill>
                                <a:latin typeface="Cambria Math" panose="02040503050406030204" pitchFamily="18" charset="0"/>
                              </a:rPr>
                              <m:t>1</m:t>
                            </m:r>
                          </m:e>
                        </m:d>
                      </m:e>
                      <m:sup>
                        <m:d>
                          <m:dPr>
                            <m:begChr m:val="|"/>
                            <m:endChr m:val="|"/>
                            <m:ctrlPr>
                              <a:rPr kumimoji="1" lang="en-US" altLang="zh-CN" sz="1800" i="1">
                                <a:solidFill>
                                  <a:prstClr val="black"/>
                                </a:solidFill>
                                <a:latin typeface="Cambria Math" panose="02040503050406030204" pitchFamily="18" charset="0"/>
                              </a:rPr>
                            </m:ctrlPr>
                          </m:dPr>
                          <m:e>
                            <m:sSub>
                              <m:sSubPr>
                                <m:ctrlPr>
                                  <a:rPr kumimoji="1" lang="en-US" altLang="zh-CN" sz="1800" i="1">
                                    <a:solidFill>
                                      <a:prstClr val="black"/>
                                    </a:solidFill>
                                    <a:latin typeface="Cambria Math" panose="02040503050406030204" pitchFamily="18" charset="0"/>
                                  </a:rPr>
                                </m:ctrlPr>
                              </m:sSubPr>
                              <m:e>
                                <m:r>
                                  <a:rPr kumimoji="1" lang="en-US" altLang="zh-CN" sz="1800" i="1">
                                    <a:solidFill>
                                      <a:prstClr val="black"/>
                                    </a:solidFill>
                                    <a:latin typeface="Cambria Math" panose="02040503050406030204" pitchFamily="18" charset="0"/>
                                  </a:rPr>
                                  <m:t>𝐷</m:t>
                                </m:r>
                              </m:e>
                              <m:sub>
                                <m:r>
                                  <a:rPr kumimoji="1" lang="en-US" altLang="zh-CN" sz="1800" b="0" i="1" smtClean="0">
                                    <a:solidFill>
                                      <a:prstClr val="black"/>
                                    </a:solidFill>
                                    <a:latin typeface="Cambria Math" panose="02040503050406030204" pitchFamily="18" charset="0"/>
                                  </a:rPr>
                                  <m:t>1</m:t>
                                </m:r>
                              </m:sub>
                            </m:sSub>
                          </m:e>
                        </m:d>
                      </m:sup>
                    </m:sSup>
                  </m:oMath>
                </a14:m>
                <a:r>
                  <a:rPr lang="en-US" altLang="zh-CN" sz="1800" dirty="0">
                    <a:latin typeface="Times New Roman" panose="02020503050405090304" pitchFamily="18" charset="0"/>
                    <a:cs typeface="Times New Roman" panose="02020503050405090304" pitchFamily="18" charset="0"/>
                  </a:rPr>
                  <a:t> is dense with</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random</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weight.</a:t>
                </a:r>
                <a:endParaRPr lang="en-US" altLang="zh-CN" sz="1800" dirty="0">
                  <a:latin typeface="Times New Roman" panose="02020503050405090304" pitchFamily="18" charset="0"/>
                  <a:cs typeface="Times New Roman" panose="02020503050405090304" pitchFamily="18" charset="0"/>
                </a:endParaRPr>
              </a:p>
              <a:p>
                <a:pPr>
                  <a:lnSpc>
                    <a:spcPct val="120000"/>
                  </a:lnSpc>
                </a:pPr>
                <a:r>
                  <a:rPr lang="en-US" altLang="zh-CN" b="1" dirty="0">
                    <a:latin typeface="Times New Roman" panose="02020503050405090304" pitchFamily="18" charset="0"/>
                    <a:cs typeface="Times New Roman" panose="02020503050405090304" pitchFamily="18" charset="0"/>
                  </a:rPr>
                  <a:t>Instantiations</a:t>
                </a:r>
                <a:endParaRPr lang="en-US" altLang="zh-CN" b="1" dirty="0">
                  <a:latin typeface="Times New Roman" panose="02020503050405090304" pitchFamily="18" charset="0"/>
                  <a:cs typeface="Times New Roman" panose="02020503050405090304" pitchFamily="18" charset="0"/>
                </a:endParaRPr>
              </a:p>
              <a:p>
                <a:pPr marL="285750" indent="-285750">
                  <a:lnSpc>
                    <a:spcPct val="120000"/>
                  </a:lnSpc>
                  <a:buFont typeface="Arial" panose="020B0604020202090204" pitchFamily="34" charset="0"/>
                  <a:buChar char="•"/>
                </a:pPr>
                <a:r>
                  <a:rPr lang="en-US" altLang="zh-CN" dirty="0">
                    <a:latin typeface="Times New Roman" panose="02020503050405090304" pitchFamily="18" charset="0"/>
                    <a:cs typeface="Times New Roman" panose="02020503050405090304" pitchFamily="18" charset="0"/>
                  </a:rPr>
                  <a:t>Garbled</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Cuckoo</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Table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[GPR+21]</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Sparse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OKVS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with</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d>
                      <m:dPr>
                        <m:begChr m:val="|"/>
                        <m:endChr m:val="|"/>
                        <m:ctrlPr>
                          <a:rPr kumimoji="1" lang="en-US" altLang="zh-CN" i="1" smtClean="0">
                            <a:solidFill>
                              <a:prstClr val="black"/>
                            </a:solidFill>
                            <a:latin typeface="Cambria Math" panose="02040503050406030204" pitchFamily="18" charset="0"/>
                          </a:rPr>
                        </m:ctrlPr>
                      </m:dPr>
                      <m:e>
                        <m:sSub>
                          <m:sSubPr>
                            <m:ctrlPr>
                              <a:rPr kumimoji="1" lang="en-US" altLang="zh-CN" i="1">
                                <a:solidFill>
                                  <a:prstClr val="black"/>
                                </a:solidFill>
                                <a:latin typeface="Cambria Math" panose="02040503050406030204" pitchFamily="18" charset="0"/>
                              </a:rPr>
                            </m:ctrlPr>
                          </m:sSubPr>
                          <m:e>
                            <m:r>
                              <a:rPr kumimoji="1" lang="en-US" altLang="zh-CN" i="1">
                                <a:solidFill>
                                  <a:prstClr val="black"/>
                                </a:solidFill>
                                <a:latin typeface="Cambria Math" panose="02040503050406030204" pitchFamily="18" charset="0"/>
                              </a:rPr>
                              <m:t>𝐷</m:t>
                            </m:r>
                          </m:e>
                          <m:sub>
                            <m:r>
                              <a:rPr kumimoji="1" lang="en-US" altLang="zh-CN" b="0" i="1" smtClean="0">
                                <a:solidFill>
                                  <a:prstClr val="black"/>
                                </a:solidFill>
                                <a:latin typeface="Cambria Math" panose="02040503050406030204" pitchFamily="18" charset="0"/>
                              </a:rPr>
                              <m:t>0</m:t>
                            </m:r>
                          </m:sub>
                        </m:sSub>
                      </m:e>
                    </m:d>
                    <m:r>
                      <a:rPr kumimoji="1" lang="en-US" altLang="zh-CN" i="1">
                        <a:solidFill>
                          <a:prstClr val="black"/>
                        </a:solidFill>
                        <a:latin typeface="Cambria Math" panose="02040503050406030204" pitchFamily="18" charset="0"/>
                      </a:rPr>
                      <m:t>=</m:t>
                    </m:r>
                    <m:r>
                      <a:rPr kumimoji="1" lang="en-US" altLang="zh-CN" b="0" i="1" smtClean="0">
                        <a:solidFill>
                          <a:prstClr val="black"/>
                        </a:solidFill>
                        <a:latin typeface="Cambria Math" panose="02040503050406030204" pitchFamily="18" charset="0"/>
                      </a:rPr>
                      <m:t>𝑂</m:t>
                    </m:r>
                    <m:d>
                      <m:dPr>
                        <m:ctrlPr>
                          <a:rPr kumimoji="1" lang="en-US" altLang="zh-CN" b="0" i="1" smtClean="0">
                            <a:solidFill>
                              <a:prstClr val="black"/>
                            </a:solidFill>
                            <a:latin typeface="Cambria Math" panose="02040503050406030204" pitchFamily="18" charset="0"/>
                          </a:rPr>
                        </m:ctrlPr>
                      </m:dPr>
                      <m:e>
                        <m:r>
                          <a:rPr kumimoji="1" lang="en-US" altLang="zh-CN" b="0" i="1" smtClean="0">
                            <a:solidFill>
                              <a:prstClr val="black"/>
                            </a:solidFill>
                            <a:latin typeface="Cambria Math" panose="02040503050406030204" pitchFamily="18" charset="0"/>
                          </a:rPr>
                          <m:t>𝑛</m:t>
                        </m:r>
                      </m:e>
                    </m:d>
                    <m:r>
                      <a:rPr kumimoji="1" lang="en-US" altLang="zh-CN" b="0" i="1" smtClean="0">
                        <a:solidFill>
                          <a:prstClr val="black"/>
                        </a:solidFill>
                        <a:latin typeface="Cambria Math" panose="02040503050406030204" pitchFamily="18" charset="0"/>
                      </a:rPr>
                      <m:t>,</m:t>
                    </m:r>
                    <m:d>
                      <m:dPr>
                        <m:begChr m:val="|"/>
                        <m:endChr m:val="|"/>
                        <m:ctrlPr>
                          <a:rPr kumimoji="1" lang="en-US" altLang="zh-CN" b="0" i="1" smtClean="0">
                            <a:solidFill>
                              <a:prstClr val="black"/>
                            </a:solidFill>
                            <a:latin typeface="Cambria Math" panose="02040503050406030204" pitchFamily="18" charset="0"/>
                          </a:rPr>
                        </m:ctrlPr>
                      </m:dPr>
                      <m:e>
                        <m:sSub>
                          <m:sSubPr>
                            <m:ctrlPr>
                              <a:rPr kumimoji="1" lang="en-US" altLang="zh-CN" b="0" i="1" smtClean="0">
                                <a:solidFill>
                                  <a:prstClr val="black"/>
                                </a:solidFill>
                                <a:latin typeface="Cambria Math" panose="02040503050406030204" pitchFamily="18" charset="0"/>
                              </a:rPr>
                            </m:ctrlPr>
                          </m:sSubPr>
                          <m:e>
                            <m:r>
                              <a:rPr kumimoji="1" lang="en-US" altLang="zh-CN" b="0" i="1" smtClean="0">
                                <a:solidFill>
                                  <a:prstClr val="black"/>
                                </a:solidFill>
                                <a:latin typeface="Cambria Math" panose="02040503050406030204" pitchFamily="18" charset="0"/>
                              </a:rPr>
                              <m:t>𝐷</m:t>
                            </m:r>
                          </m:e>
                          <m:sub>
                            <m:r>
                              <a:rPr kumimoji="1" lang="en-US" altLang="zh-CN" b="0" i="1" smtClean="0">
                                <a:solidFill>
                                  <a:prstClr val="black"/>
                                </a:solidFill>
                                <a:latin typeface="Cambria Math" panose="02040503050406030204" pitchFamily="18" charset="0"/>
                              </a:rPr>
                              <m:t>1</m:t>
                            </m:r>
                          </m:sub>
                        </m:sSub>
                      </m:e>
                    </m:d>
                    <m:r>
                      <a:rPr kumimoji="1" lang="en-US" altLang="zh-CN" b="0" i="1" smtClean="0">
                        <a:solidFill>
                          <a:prstClr val="black"/>
                        </a:solidFill>
                        <a:latin typeface="Cambria Math" panose="02040503050406030204" pitchFamily="18" charset="0"/>
                      </a:rPr>
                      <m:t>=</m:t>
                    </m:r>
                    <m:r>
                      <a:rPr kumimoji="1" lang="en-US" altLang="zh-CN" b="0" i="1" smtClean="0">
                        <a:solidFill>
                          <a:prstClr val="black"/>
                        </a:solidFill>
                        <a:latin typeface="Cambria Math" panose="02040503050406030204" pitchFamily="18" charset="0"/>
                      </a:rPr>
                      <m:t>𝑂</m:t>
                    </m:r>
                    <m:d>
                      <m:dPr>
                        <m:ctrlPr>
                          <a:rPr kumimoji="1" lang="en-US" altLang="zh-CN" b="0" i="1" smtClean="0">
                            <a:solidFill>
                              <a:prstClr val="black"/>
                            </a:solidFill>
                            <a:latin typeface="Cambria Math" panose="02040503050406030204" pitchFamily="18" charset="0"/>
                          </a:rPr>
                        </m:ctrlPr>
                      </m:dPr>
                      <m:e>
                        <m:func>
                          <m:funcPr>
                            <m:ctrlPr>
                              <a:rPr kumimoji="1" lang="zh-CN" altLang="en-US" b="0" i="1" smtClean="0">
                                <a:solidFill>
                                  <a:prstClr val="black"/>
                                </a:solidFill>
                                <a:latin typeface="Cambria Math" panose="02040503050406030204" pitchFamily="18" charset="0"/>
                              </a:rPr>
                            </m:ctrlPr>
                          </m:funcPr>
                          <m:fName>
                            <m:r>
                              <m:rPr>
                                <m:sty m:val="p"/>
                              </m:rPr>
                              <a:rPr kumimoji="1" lang="en-US" altLang="zh-CN" b="0" i="0" smtClean="0">
                                <a:solidFill>
                                  <a:prstClr val="black"/>
                                </a:solidFill>
                                <a:latin typeface="Cambria Math" panose="02040503050406030204" pitchFamily="18" charset="0"/>
                              </a:rPr>
                              <m:t>log</m:t>
                            </m:r>
                          </m:fName>
                          <m:e>
                            <m:r>
                              <a:rPr kumimoji="1" lang="en-US" altLang="zh-CN" b="0" i="1" smtClean="0">
                                <a:solidFill>
                                  <a:prstClr val="black"/>
                                </a:solidFill>
                                <a:latin typeface="Cambria Math" panose="02040503050406030204" pitchFamily="18" charset="0"/>
                              </a:rPr>
                              <m:t>𝑛</m:t>
                            </m:r>
                          </m:e>
                        </m:func>
                      </m:e>
                    </m:d>
                  </m:oMath>
                </a14:m>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and</a:t>
                </a:r>
                <a:r>
                  <a:rPr lang="zh-CN" altLang="en-US" dirty="0">
                    <a:solidFill>
                      <a:schemeClr val="tx1"/>
                    </a:solidFill>
                    <a:latin typeface="Times New Roman" panose="02020503050405090304" pitchFamily="18" charset="0"/>
                    <a:cs typeface="Times New Roman" panose="02020503050405090304" pitchFamily="18" charset="0"/>
                  </a:rPr>
                  <a:t> </a:t>
                </a:r>
                <a14:m>
                  <m:oMath xmlns:m="http://schemas.openxmlformats.org/officeDocument/2006/math">
                    <m:r>
                      <a:rPr kumimoji="1" lang="en-US" altLang="zh-CN" i="1">
                        <a:solidFill>
                          <a:schemeClr val="tx1"/>
                        </a:solidFill>
                        <a:latin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m:t>
                    </m:r>
                    <m:d>
                      <m:dPr>
                        <m:begChr m:val="{"/>
                        <m:endChr m:val="}"/>
                        <m:ctrlP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2</m:t>
                        </m:r>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m:t>
                        </m:r>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3</m:t>
                        </m:r>
                      </m:e>
                    </m:d>
                  </m:oMath>
                </a14:m>
                <a:r>
                  <a:rPr lang="en-US" altLang="zh-CN" dirty="0">
                    <a:latin typeface="Times New Roman" panose="02020503050405090304" pitchFamily="18" charset="0"/>
                    <a:cs typeface="Times New Roman" panose="02020503050405090304" pitchFamily="18" charset="0"/>
                  </a:rPr>
                  <a:t>.</a:t>
                </a:r>
                <a:endParaRPr lang="en-US" altLang="zh-CN" dirty="0">
                  <a:latin typeface="Times New Roman" panose="02020503050405090304" pitchFamily="18" charset="0"/>
                  <a:cs typeface="Times New Roman" panose="02020503050405090304" pitchFamily="18" charset="0"/>
                </a:endParaRPr>
              </a:p>
            </p:txBody>
          </p:sp>
        </mc:Choice>
        <mc:Fallback>
          <p:sp>
            <p:nvSpPr>
              <p:cNvPr id="69" name="矩形 68"/>
              <p:cNvSpPr>
                <a:spLocks noRot="1" noChangeAspect="1" noMove="1" noResize="1" noEditPoints="1" noAdjustHandles="1" noChangeArrowheads="1" noChangeShapeType="1" noTextEdit="1"/>
              </p:cNvSpPr>
              <p:nvPr/>
            </p:nvSpPr>
            <p:spPr>
              <a:xfrm>
                <a:off x="6105940" y="4082153"/>
                <a:ext cx="5822532" cy="2414644"/>
              </a:xfrm>
              <a:prstGeom prst="rect">
                <a:avLst/>
              </a:prstGeom>
              <a:blipFill rotWithShape="1">
                <a:blip r:embed="rId5"/>
                <a:stretch>
                  <a:fillRect l="-7" t="-15" r="11" b="-6596"/>
                </a:stretch>
              </a:blipFill>
            </p:spPr>
            <p:txBody>
              <a:bodyPr/>
              <a:lstStyle/>
              <a:p>
                <a:r>
                  <a:rPr lang="zh-CN" altLang="en-US">
                    <a:noFill/>
                  </a:rPr>
                  <a:t> </a:t>
                </a:r>
              </a:p>
            </p:txBody>
          </p:sp>
        </mc:Fallback>
      </mc:AlternateContent>
      <p:sp>
        <p:nvSpPr>
          <p:cNvPr id="70" name="矩形 69"/>
          <p:cNvSpPr/>
          <p:nvPr/>
        </p:nvSpPr>
        <p:spPr>
          <a:xfrm>
            <a:off x="263525" y="6502459"/>
            <a:ext cx="11664947" cy="357568"/>
          </a:xfrm>
          <a:prstGeom prst="rect">
            <a:avLst/>
          </a:prstGeom>
          <a:noFill/>
        </p:spPr>
        <p:txBody>
          <a:bodyPr wrap="square" anchor="ctr" anchorCtr="0">
            <a:noAutofit/>
          </a:bodyPr>
          <a:lstStyle/>
          <a:p>
            <a:r>
              <a:rPr lang="en-US" altLang="zh-CN" sz="1200" dirty="0"/>
              <a:t>[GPR+21]</a:t>
            </a:r>
            <a:r>
              <a:rPr lang="zh-CN" altLang="en-US" sz="1200" dirty="0"/>
              <a:t> </a:t>
            </a:r>
            <a:r>
              <a:rPr lang="en-US" altLang="zh-CN" sz="1200" dirty="0"/>
              <a:t>G.</a:t>
            </a:r>
            <a:r>
              <a:rPr lang="zh-CN" altLang="en-US" sz="1200" dirty="0"/>
              <a:t> </a:t>
            </a:r>
            <a:r>
              <a:rPr lang="en-GB" altLang="zh-CN" sz="1200" dirty="0" err="1"/>
              <a:t>Garimella</a:t>
            </a:r>
            <a:r>
              <a:rPr lang="en-GB" altLang="zh-CN" sz="1200" dirty="0"/>
              <a:t>, B</a:t>
            </a:r>
            <a:r>
              <a:rPr lang="en-US" altLang="zh-CN" sz="1200" dirty="0"/>
              <a:t>.</a:t>
            </a:r>
            <a:r>
              <a:rPr lang="en-GB" altLang="zh-CN" sz="1200" dirty="0"/>
              <a:t> </a:t>
            </a:r>
            <a:r>
              <a:rPr lang="en-GB" altLang="zh-CN" sz="1200" dirty="0" err="1"/>
              <a:t>Pinkas</a:t>
            </a:r>
            <a:r>
              <a:rPr lang="en-GB" altLang="zh-CN" sz="1200" dirty="0"/>
              <a:t>, M</a:t>
            </a:r>
            <a:r>
              <a:rPr lang="en-US" altLang="zh-CN" sz="1200" dirty="0"/>
              <a:t>.</a:t>
            </a:r>
            <a:r>
              <a:rPr lang="en-GB" altLang="zh-CN" sz="1200" dirty="0"/>
              <a:t> </a:t>
            </a:r>
            <a:r>
              <a:rPr lang="en-GB" altLang="zh-CN" sz="1200" dirty="0" err="1"/>
              <a:t>Rosulek</a:t>
            </a:r>
            <a:r>
              <a:rPr lang="en-GB" altLang="zh-CN" sz="1200" dirty="0"/>
              <a:t>, N</a:t>
            </a:r>
            <a:r>
              <a:rPr lang="en-US" altLang="zh-CN" sz="1200" dirty="0"/>
              <a:t>.</a:t>
            </a:r>
            <a:r>
              <a:rPr lang="en-GB" altLang="zh-CN" sz="1200" dirty="0"/>
              <a:t> Trieu, A</a:t>
            </a:r>
            <a:r>
              <a:rPr lang="en-US" altLang="zh-CN" sz="1200" dirty="0"/>
              <a:t>.</a:t>
            </a:r>
            <a:r>
              <a:rPr lang="en-GB" altLang="zh-CN" sz="1200" dirty="0"/>
              <a:t> </a:t>
            </a:r>
            <a:r>
              <a:rPr lang="en-GB" altLang="zh-CN" sz="1200" dirty="0" err="1"/>
              <a:t>Yanai</a:t>
            </a:r>
            <a:r>
              <a:rPr lang="en-GB" altLang="zh-CN" sz="1200" dirty="0"/>
              <a:t>. Oblivious key-value stores and amplification for private set intersection. CRYPTO 2021</a:t>
            </a:r>
            <a:r>
              <a:rPr lang="en-US" altLang="zh-CN" sz="1200" dirty="0"/>
              <a:t>,</a:t>
            </a:r>
            <a:r>
              <a:rPr lang="zh-CN" altLang="en-US" sz="1200" dirty="0"/>
              <a:t> </a:t>
            </a:r>
            <a:r>
              <a:rPr lang="en-GB" altLang="zh-CN" sz="1200" dirty="0"/>
              <a:t>pp. 395-425.</a:t>
            </a:r>
            <a:endParaRPr lang="en-US" altLang="zh-CN"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3.3</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Oblivious</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Key-Value</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Retrieval</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(OKVR)</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sp>
        <p:nvSpPr>
          <p:cNvPr id="5" name="五边形 4"/>
          <p:cNvSpPr/>
          <p:nvPr/>
        </p:nvSpPr>
        <p:spPr>
          <a:xfrm>
            <a:off x="272761" y="1090071"/>
            <a:ext cx="2086718"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OKVR</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Functionality</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
        <p:nvSpPr>
          <p:cNvPr id="6" name="矩形 5"/>
          <p:cNvSpPr/>
          <p:nvPr/>
        </p:nvSpPr>
        <p:spPr>
          <a:xfrm>
            <a:off x="263525" y="1469859"/>
            <a:ext cx="11664948" cy="530526"/>
          </a:xfrm>
          <a:prstGeom prst="rect">
            <a:avLst/>
          </a:prstGeom>
        </p:spPr>
        <p:txBody>
          <a:bodyPr wrap="square" anchor="t" anchorCtr="0">
            <a:noAutofit/>
          </a:bodyPr>
          <a:lstStyle/>
          <a:p>
            <a:pPr>
              <a:lnSpc>
                <a:spcPct val="150000"/>
              </a:lnSpc>
            </a:pPr>
            <a:r>
              <a:rPr lang="en-US" altLang="zh-CN" dirty="0"/>
              <a:t>OKVR</a:t>
            </a:r>
            <a:r>
              <a:rPr lang="zh-CN" altLang="en-US" dirty="0"/>
              <a:t> </a:t>
            </a:r>
            <a:r>
              <a:rPr lang="en-US" altLang="zh-CN" dirty="0"/>
              <a:t>enables</a:t>
            </a:r>
            <a:r>
              <a:rPr lang="zh-CN" altLang="en-US" dirty="0"/>
              <a:t> </a:t>
            </a:r>
            <a:r>
              <a:rPr lang="en-US" altLang="zh-CN" dirty="0"/>
              <a:t>the</a:t>
            </a:r>
            <a:r>
              <a:rPr lang="zh-CN" altLang="en-US" dirty="0"/>
              <a:t> </a:t>
            </a:r>
            <a:r>
              <a:rPr lang="en-US" altLang="zh-CN" dirty="0"/>
              <a:t>client</a:t>
            </a:r>
            <a:r>
              <a:rPr lang="zh-CN" altLang="en-US" dirty="0"/>
              <a:t> </a:t>
            </a:r>
            <a:r>
              <a:rPr lang="en-US" altLang="zh-CN" dirty="0"/>
              <a:t>to</a:t>
            </a:r>
            <a:r>
              <a:rPr lang="zh-CN" altLang="en-US" dirty="0"/>
              <a:t> </a:t>
            </a:r>
            <a:r>
              <a:rPr lang="en-US" altLang="zh-CN" dirty="0">
                <a:solidFill>
                  <a:srgbClr val="FF0000"/>
                </a:solidFill>
              </a:rPr>
              <a:t>obliviously</a:t>
            </a:r>
            <a:r>
              <a:rPr lang="zh-CN" altLang="en-US" dirty="0">
                <a:solidFill>
                  <a:srgbClr val="FF0000"/>
                </a:solidFill>
              </a:rPr>
              <a:t> </a:t>
            </a:r>
            <a:r>
              <a:rPr lang="en-US" altLang="zh-CN" dirty="0">
                <a:solidFill>
                  <a:srgbClr val="FF0000"/>
                </a:solidFill>
              </a:rPr>
              <a:t>retrieve</a:t>
            </a:r>
            <a:r>
              <a:rPr lang="zh-CN" altLang="en-US" dirty="0">
                <a:solidFill>
                  <a:srgbClr val="FF0000"/>
                </a:solidFill>
              </a:rPr>
              <a:t> </a:t>
            </a:r>
            <a:r>
              <a:rPr lang="en-US" altLang="zh-CN" dirty="0">
                <a:solidFill>
                  <a:srgbClr val="FF0000"/>
                </a:solidFill>
              </a:rPr>
              <a:t>values</a:t>
            </a:r>
            <a:r>
              <a:rPr lang="zh-CN" altLang="en-US" dirty="0">
                <a:solidFill>
                  <a:srgbClr val="FF0000"/>
                </a:solidFill>
              </a:rPr>
              <a:t> </a:t>
            </a:r>
            <a:r>
              <a:rPr lang="en-US" altLang="zh-CN" dirty="0"/>
              <a:t>from</a:t>
            </a:r>
            <a:r>
              <a:rPr lang="zh-CN" altLang="en-US" dirty="0"/>
              <a:t> </a:t>
            </a:r>
            <a:r>
              <a:rPr lang="en-US" altLang="zh-CN" dirty="0"/>
              <a:t>the</a:t>
            </a:r>
            <a:r>
              <a:rPr lang="zh-CN" altLang="en-US" dirty="0"/>
              <a:t> </a:t>
            </a:r>
            <a:r>
              <a:rPr lang="en-US" altLang="zh-CN" dirty="0"/>
              <a:t>server's</a:t>
            </a:r>
            <a:r>
              <a:rPr lang="zh-CN" altLang="en-US" dirty="0"/>
              <a:t> </a:t>
            </a:r>
            <a:r>
              <a:rPr lang="en-US" altLang="zh-CN" dirty="0"/>
              <a:t>key-value</a:t>
            </a:r>
            <a:r>
              <a:rPr lang="zh-CN" altLang="en-US" dirty="0"/>
              <a:t> </a:t>
            </a:r>
            <a:r>
              <a:rPr lang="en-US" altLang="zh-CN" dirty="0"/>
              <a:t>pairs</a:t>
            </a:r>
            <a:r>
              <a:rPr lang="zh-CN" altLang="en-US" dirty="0"/>
              <a:t> </a:t>
            </a:r>
            <a:r>
              <a:rPr lang="en-US" altLang="zh-CN" dirty="0"/>
              <a:t>for</a:t>
            </a:r>
            <a:r>
              <a:rPr lang="zh-CN" altLang="en-US" dirty="0"/>
              <a:t> </a:t>
            </a:r>
            <a:r>
              <a:rPr lang="en-US" altLang="zh-CN" dirty="0"/>
              <a:t>all</a:t>
            </a:r>
            <a:r>
              <a:rPr lang="zh-CN" altLang="en-US" dirty="0"/>
              <a:t> </a:t>
            </a:r>
            <a:r>
              <a:rPr lang="en-US" altLang="zh-CN" dirty="0"/>
              <a:t>keys</a:t>
            </a:r>
            <a:r>
              <a:rPr lang="zh-CN" altLang="en-US" dirty="0"/>
              <a:t> </a:t>
            </a:r>
            <a:r>
              <a:rPr lang="en-US" altLang="zh-CN" dirty="0"/>
              <a:t>queried</a:t>
            </a:r>
            <a:r>
              <a:rPr lang="zh-CN" altLang="en-US" dirty="0"/>
              <a:t> </a:t>
            </a:r>
            <a:r>
              <a:rPr lang="en-US" altLang="zh-CN" dirty="0"/>
              <a:t>by</a:t>
            </a:r>
            <a:r>
              <a:rPr lang="zh-CN" altLang="en-US" dirty="0"/>
              <a:t> </a:t>
            </a:r>
            <a:r>
              <a:rPr lang="en-US" altLang="zh-CN" dirty="0"/>
              <a:t>the</a:t>
            </a:r>
            <a:r>
              <a:rPr lang="zh-CN" altLang="en-US" dirty="0"/>
              <a:t> </a:t>
            </a:r>
            <a:r>
              <a:rPr lang="en-US" altLang="zh-CN" dirty="0"/>
              <a:t>client.</a:t>
            </a:r>
            <a:endParaRPr lang="en-US" altLang="zh-CN" dirty="0">
              <a:latin typeface="Times New Roman" panose="02020503050405090304" pitchFamily="18" charset="0"/>
              <a:cs typeface="Times New Roman" panose="02020503050405090304" pitchFamily="18" charset="0"/>
            </a:endParaRPr>
          </a:p>
        </p:txBody>
      </p:sp>
      <p:cxnSp>
        <p:nvCxnSpPr>
          <p:cNvPr id="7" name="直线箭头连接符 6"/>
          <p:cNvCxnSpPr>
            <a:stCxn id="17" idx="3"/>
          </p:cNvCxnSpPr>
          <p:nvPr/>
        </p:nvCxnSpPr>
        <p:spPr>
          <a:xfrm>
            <a:off x="4295775" y="2599147"/>
            <a:ext cx="1138344"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63525" y="2094123"/>
            <a:ext cx="1056408" cy="1468583"/>
            <a:chOff x="277087" y="1581727"/>
            <a:chExt cx="1089025" cy="1468583"/>
          </a:xfrm>
        </p:grpSpPr>
        <p:pic>
          <p:nvPicPr>
            <p:cNvPr id="9" name="图片 8"/>
            <p:cNvPicPr>
              <a:picLocks noChangeAspect="1"/>
            </p:cNvPicPr>
            <p:nvPr/>
          </p:nvPicPr>
          <p:blipFill>
            <a:blip r:embed="rId1"/>
            <a:stretch>
              <a:fillRect/>
            </a:stretch>
          </p:blipFill>
          <p:spPr>
            <a:xfrm>
              <a:off x="277087" y="1581727"/>
              <a:ext cx="1089025" cy="1089025"/>
            </a:xfrm>
            <a:prstGeom prst="rect">
              <a:avLst/>
            </a:prstGeom>
          </p:spPr>
        </p:pic>
        <p:sp>
          <p:nvSpPr>
            <p:cNvPr id="10" name="文本框 9"/>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11" name="组合 10"/>
          <p:cNvGrpSpPr/>
          <p:nvPr/>
        </p:nvGrpSpPr>
        <p:grpSpPr>
          <a:xfrm>
            <a:off x="10882164" y="2101935"/>
            <a:ext cx="1046311" cy="1460768"/>
            <a:chOff x="10835984" y="1584181"/>
            <a:chExt cx="1089025" cy="1460768"/>
          </a:xfrm>
        </p:grpSpPr>
        <p:pic>
          <p:nvPicPr>
            <p:cNvPr id="12" name="图片 11"/>
            <p:cNvPicPr>
              <a:picLocks noChangeAspect="1"/>
            </p:cNvPicPr>
            <p:nvPr/>
          </p:nvPicPr>
          <p:blipFill>
            <a:blip r:embed="rId2"/>
            <a:stretch>
              <a:fillRect/>
            </a:stretch>
          </p:blipFill>
          <p:spPr>
            <a:xfrm>
              <a:off x="10838438" y="1584181"/>
              <a:ext cx="1086571" cy="1086571"/>
            </a:xfrm>
            <a:prstGeom prst="rect">
              <a:avLst/>
            </a:prstGeom>
          </p:spPr>
        </p:pic>
        <p:sp>
          <p:nvSpPr>
            <p:cNvPr id="13" name="文本框 12"/>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sp>
        <p:nvSpPr>
          <p:cNvPr id="14" name="矩形 13"/>
          <p:cNvSpPr/>
          <p:nvPr/>
        </p:nvSpPr>
        <p:spPr>
          <a:xfrm>
            <a:off x="5437255" y="2457328"/>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OKVR</a:t>
            </a:r>
            <a:endParaRPr kumimoji="1" lang="zh-CN" altLang="en-US" dirty="0">
              <a:solidFill>
                <a:schemeClr val="tx1"/>
              </a:solidFill>
            </a:endParaRPr>
          </a:p>
        </p:txBody>
      </p:sp>
      <p:cxnSp>
        <p:nvCxnSpPr>
          <p:cNvPr id="15" name="直线箭头连接符 14"/>
          <p:cNvCxnSpPr/>
          <p:nvPr/>
        </p:nvCxnSpPr>
        <p:spPr>
          <a:xfrm flipH="1">
            <a:off x="6761017" y="2607629"/>
            <a:ext cx="113520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7905461" y="2409881"/>
                <a:ext cx="280828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𝑄</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16" name="文本框 15"/>
              <p:cNvSpPr txBox="1">
                <a:spLocks noRot="1" noChangeAspect="1" noMove="1" noResize="1" noEditPoints="1" noAdjustHandles="1" noChangeArrowheads="1" noChangeShapeType="1" noTextEdit="1"/>
              </p:cNvSpPr>
              <p:nvPr/>
            </p:nvSpPr>
            <p:spPr>
              <a:xfrm>
                <a:off x="7905461" y="2409881"/>
                <a:ext cx="2808287" cy="369332"/>
              </a:xfrm>
              <a:prstGeom prst="rect">
                <a:avLst/>
              </a:prstGeom>
              <a:blipFill rotWithShape="1">
                <a:blip r:embed="rId3"/>
                <a:stretch>
                  <a:fillRect l="-12" t="-15" r="1" b="1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1487488" y="2414481"/>
                <a:ext cx="280828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𝐿</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𝑘</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1</m:t>
                                  </m:r>
                                </m:sub>
                              </m:sSub>
                            </m:e>
                          </m:d>
                          <m:r>
                            <a:rPr kumimoji="1" lang="en-US" altLang="zh-CN" b="0" i="1" smtClean="0">
                              <a:solidFill>
                                <a:schemeClr val="tx1"/>
                              </a:solidFill>
                              <a:latin typeface="Cambria Math" panose="02040503050406030204" pitchFamily="18" charset="0"/>
                            </a:rPr>
                            <m:t>,…,</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b="0" i="1" smtClean="0">
                                      <a:latin typeface="Cambria Math" panose="02040503050406030204" pitchFamily="18" charset="0"/>
                                    </a:rPr>
                                    <m:t>𝑛</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b="0" i="1" smtClean="0">
                                      <a:latin typeface="Cambria Math" panose="02040503050406030204" pitchFamily="18" charset="0"/>
                                    </a:rPr>
                                    <m:t>𝑛</m:t>
                                  </m:r>
                                </m:sub>
                              </m:sSub>
                            </m:e>
                          </m:d>
                        </m:e>
                      </m:d>
                    </m:oMath>
                  </m:oMathPara>
                </a14:m>
                <a:endParaRPr kumimoji="1" lang="zh-CN" altLang="en-US" dirty="0">
                  <a:solidFill>
                    <a:schemeClr val="tx1"/>
                  </a:solidFill>
                </a:endParaRPr>
              </a:p>
            </p:txBody>
          </p:sp>
        </mc:Choice>
        <mc:Fallback>
          <p:sp>
            <p:nvSpPr>
              <p:cNvPr id="17" name="文本框 16"/>
              <p:cNvSpPr txBox="1">
                <a:spLocks noRot="1" noChangeAspect="1" noMove="1" noResize="1" noEditPoints="1" noAdjustHandles="1" noChangeArrowheads="1" noChangeShapeType="1" noTextEdit="1"/>
              </p:cNvSpPr>
              <p:nvPr/>
            </p:nvSpPr>
            <p:spPr>
              <a:xfrm>
                <a:off x="1487488" y="2414481"/>
                <a:ext cx="2808287" cy="369332"/>
              </a:xfrm>
              <a:prstGeom prst="rect">
                <a:avLst/>
              </a:prstGeom>
              <a:blipFill rotWithShape="1">
                <a:blip r:embed="rId4"/>
                <a:stretch>
                  <a:fillRect l="-11" t="-57" b="165"/>
                </a:stretch>
              </a:blipFill>
            </p:spPr>
            <p:txBody>
              <a:bodyPr/>
              <a:lstStyle/>
              <a:p>
                <a:r>
                  <a:rPr lang="zh-CN" altLang="en-US">
                    <a:noFill/>
                  </a:rPr>
                  <a:t> </a:t>
                </a:r>
              </a:p>
            </p:txBody>
          </p:sp>
        </mc:Fallback>
      </mc:AlternateContent>
      <p:cxnSp>
        <p:nvCxnSpPr>
          <p:cNvPr id="18" name="直线箭头连接符 17"/>
          <p:cNvCxnSpPr/>
          <p:nvPr/>
        </p:nvCxnSpPr>
        <p:spPr>
          <a:xfrm>
            <a:off x="6770253" y="3099612"/>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7905461" y="2908585"/>
                <a:ext cx="279905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𝑍</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𝑧</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𝑧</m:t>
                              </m:r>
                            </m:e>
                            <m:sub>
                              <m:r>
                                <a:rPr kumimoji="1" lang="en-US" altLang="zh-CN" b="0" i="1" smtClean="0">
                                  <a:solidFill>
                                    <a:schemeClr val="tx1"/>
                                  </a:solidFill>
                                  <a:latin typeface="Cambria Math" panose="02040503050406030204" pitchFamily="18" charset="0"/>
                                </a:rPr>
                                <m:t>𝑡</m:t>
                              </m:r>
                            </m:sub>
                          </m:sSub>
                        </m:e>
                      </m:d>
                    </m:oMath>
                  </m:oMathPara>
                </a14:m>
                <a:endParaRPr kumimoji="1" lang="en-US" altLang="zh-CN" dirty="0">
                  <a:solidFill>
                    <a:schemeClr val="tx1"/>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7905461" y="2908585"/>
                <a:ext cx="2799051" cy="369332"/>
              </a:xfrm>
              <a:prstGeom prst="rect">
                <a:avLst/>
              </a:prstGeom>
              <a:blipFill rotWithShape="1">
                <a:blip r:embed="rId5"/>
                <a:stretch>
                  <a:fillRect l="-12" t="-77" r="11"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5434119" y="2081625"/>
                <a:ext cx="1326898"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𝑛</m:t>
                      </m:r>
                    </m:oMath>
                  </m:oMathPara>
                </a14:m>
                <a:endParaRPr lang="zh-CN" altLang="en-US" dirty="0">
                  <a:solidFill>
                    <a:srgbClr val="FF0000"/>
                  </a:solidFill>
                </a:endParaRPr>
              </a:p>
            </p:txBody>
          </p:sp>
        </mc:Choice>
        <mc:Fallback>
          <p:sp>
            <p:nvSpPr>
              <p:cNvPr id="22" name="文本框 21"/>
              <p:cNvSpPr txBox="1">
                <a:spLocks noRot="1" noChangeAspect="1" noMove="1" noResize="1" noEditPoints="1" noAdjustHandles="1" noChangeArrowheads="1" noChangeShapeType="1" noTextEdit="1"/>
              </p:cNvSpPr>
              <p:nvPr/>
            </p:nvSpPr>
            <p:spPr>
              <a:xfrm>
                <a:off x="5434119" y="2081625"/>
                <a:ext cx="1326898" cy="369332"/>
              </a:xfrm>
              <a:prstGeom prst="rect">
                <a:avLst/>
              </a:prstGeom>
              <a:blipFill rotWithShape="1">
                <a:blip r:embed="rId6"/>
                <a:stretch>
                  <a:fillRect l="-32" t="-26" r="13" b="1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6096000" y="3324687"/>
                <a:ext cx="4608512" cy="464486"/>
              </a:xfrm>
              <a:prstGeom prst="rect">
                <a:avLst/>
              </a:prstGeom>
              <a:noFill/>
            </p:spPr>
            <p:txBody>
              <a:bodyPr wrap="square">
                <a:spAutoFit/>
              </a:bodyPr>
              <a:lstStyle/>
              <a:p>
                <a:pPr algn="ctr"/>
                <a:r>
                  <a:rPr kumimoji="1" lang="en-US" altLang="zh-CN" dirty="0"/>
                  <a:t>If</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𝑞</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𝑗</m:t>
                        </m:r>
                      </m:sub>
                    </m:sSub>
                  </m:oMath>
                </a14:m>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then</a:t>
                </a:r>
                <a:r>
                  <a:rPr kumimoji="1" lang="zh-CN" altLang="en-US" dirty="0">
                    <a:solidFill>
                      <a:schemeClr val="tx1"/>
                    </a:solidFill>
                  </a:rPr>
                  <a:t> </a:t>
                </a:r>
                <a14:m>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𝑧</m:t>
                        </m:r>
                      </m:e>
                      <m:sub>
                        <m:r>
                          <a:rPr kumimoji="1" lang="en-US" altLang="zh-CN" b="0" i="1" smtClean="0">
                            <a:solidFill>
                              <a:schemeClr val="tx1"/>
                            </a:solidFill>
                            <a:latin typeface="Cambria Math" panose="02040503050406030204" pitchFamily="18" charset="0"/>
                          </a:rPr>
                          <m:t>𝑖</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𝑗</m:t>
                        </m:r>
                      </m:sub>
                    </m:sSub>
                  </m:oMath>
                </a14:m>
                <a:r>
                  <a:rPr kumimoji="1" lang="en-US" altLang="zh-CN" dirty="0"/>
                  <a:t>.</a:t>
                </a:r>
                <a:r>
                  <a:rPr kumimoji="1" lang="zh-CN" altLang="en-US" dirty="0"/>
                  <a:t> </a:t>
                </a:r>
                <a:r>
                  <a:rPr kumimoji="1" lang="en-US" altLang="zh-CN" dirty="0"/>
                  <a:t>Otherwise,</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𝑖</m:t>
                        </m:r>
                      </m:sub>
                    </m:sSub>
                    <m:groupChr>
                      <m:groupChrPr>
                        <m:chr m:val="←"/>
                        <m:vertJc m:val="bot"/>
                        <m:ctrlPr>
                          <a:rPr kumimoji="1" lang="en-US" altLang="zh-CN" b="0" i="1" smtClean="0">
                            <a:latin typeface="Cambria Math" panose="02040503050406030204" pitchFamily="18" charset="0"/>
                          </a:rPr>
                        </m:ctrlPr>
                      </m:groupChrPr>
                      <m:e>
                        <m:r>
                          <m:rPr>
                            <m:brk m:alnAt="2"/>
                          </m:rPr>
                          <a:rPr kumimoji="1" lang="en-US" altLang="zh-CN" b="0" i="1" smtClean="0">
                            <a:latin typeface="Cambria Math" panose="02040503050406030204" pitchFamily="18" charset="0"/>
                          </a:rPr>
                          <m:t>𝑅</m:t>
                        </m:r>
                      </m:e>
                    </m:groupChr>
                    <m:r>
                      <a:rPr kumimoji="1" lang="en-US" altLang="zh-CN" b="0" i="1" smtClean="0">
                        <a:latin typeface="Cambria Math" panose="02040503050406030204" pitchFamily="18" charset="0"/>
                      </a:rPr>
                      <m:t>$</m:t>
                    </m:r>
                  </m:oMath>
                </a14:m>
                <a:endParaRPr kumimoji="1" lang="en-US" altLang="zh-CN" dirty="0">
                  <a:solidFill>
                    <a:schemeClr val="tx1"/>
                  </a:solidFill>
                </a:endParaRPr>
              </a:p>
            </p:txBody>
          </p:sp>
        </mc:Choice>
        <mc:Fallback>
          <p:sp>
            <p:nvSpPr>
              <p:cNvPr id="29" name="文本框 28"/>
              <p:cNvSpPr txBox="1">
                <a:spLocks noRot="1" noChangeAspect="1" noMove="1" noResize="1" noEditPoints="1" noAdjustHandles="1" noChangeArrowheads="1" noChangeShapeType="1" noTextEdit="1"/>
              </p:cNvSpPr>
              <p:nvPr/>
            </p:nvSpPr>
            <p:spPr>
              <a:xfrm>
                <a:off x="6096000" y="3324687"/>
                <a:ext cx="4608512" cy="464486"/>
              </a:xfrm>
              <a:prstGeom prst="rect">
                <a:avLst/>
              </a:prstGeom>
              <a:blipFill rotWithShape="1">
                <a:blip r:embed="rId7"/>
                <a:stretch>
                  <a:fillRect t="-99" r="7" b="28"/>
                </a:stretch>
              </a:blipFill>
            </p:spPr>
            <p:txBody>
              <a:bodyPr/>
              <a:lstStyle/>
              <a:p>
                <a:r>
                  <a:rPr lang="zh-CN" altLang="en-US">
                    <a:noFill/>
                  </a:rPr>
                  <a:t> </a:t>
                </a:r>
              </a:p>
            </p:txBody>
          </p:sp>
        </mc:Fallback>
      </mc:AlternateContent>
      <p:sp>
        <p:nvSpPr>
          <p:cNvPr id="30" name="五边形 29"/>
          <p:cNvSpPr/>
          <p:nvPr/>
        </p:nvSpPr>
        <p:spPr>
          <a:xfrm>
            <a:off x="272761" y="3620239"/>
            <a:ext cx="1507053"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Keyword</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PIR</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cxnSp>
        <p:nvCxnSpPr>
          <p:cNvPr id="31" name="直线箭头连接符 30"/>
          <p:cNvCxnSpPr>
            <a:stCxn id="41" idx="3"/>
          </p:cNvCxnSpPr>
          <p:nvPr/>
        </p:nvCxnSpPr>
        <p:spPr>
          <a:xfrm>
            <a:off x="4305011" y="5122892"/>
            <a:ext cx="1138344"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72761" y="4617868"/>
            <a:ext cx="1056408" cy="1468583"/>
            <a:chOff x="277087" y="1581727"/>
            <a:chExt cx="1089025" cy="1468583"/>
          </a:xfrm>
        </p:grpSpPr>
        <p:pic>
          <p:nvPicPr>
            <p:cNvPr id="33" name="图片 32"/>
            <p:cNvPicPr>
              <a:picLocks noChangeAspect="1"/>
            </p:cNvPicPr>
            <p:nvPr/>
          </p:nvPicPr>
          <p:blipFill>
            <a:blip r:embed="rId1"/>
            <a:stretch>
              <a:fillRect/>
            </a:stretch>
          </p:blipFill>
          <p:spPr>
            <a:xfrm>
              <a:off x="277087" y="1581727"/>
              <a:ext cx="1089025" cy="1089025"/>
            </a:xfrm>
            <a:prstGeom prst="rect">
              <a:avLst/>
            </a:prstGeom>
          </p:spPr>
        </p:pic>
        <p:sp>
          <p:nvSpPr>
            <p:cNvPr id="34" name="文本框 33"/>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35" name="组合 34"/>
          <p:cNvGrpSpPr/>
          <p:nvPr/>
        </p:nvGrpSpPr>
        <p:grpSpPr>
          <a:xfrm>
            <a:off x="10891400" y="4625680"/>
            <a:ext cx="1046311" cy="1460768"/>
            <a:chOff x="10835984" y="1584181"/>
            <a:chExt cx="1089025" cy="1460768"/>
          </a:xfrm>
        </p:grpSpPr>
        <p:pic>
          <p:nvPicPr>
            <p:cNvPr id="36" name="图片 35"/>
            <p:cNvPicPr>
              <a:picLocks noChangeAspect="1"/>
            </p:cNvPicPr>
            <p:nvPr/>
          </p:nvPicPr>
          <p:blipFill>
            <a:blip r:embed="rId2"/>
            <a:stretch>
              <a:fillRect/>
            </a:stretch>
          </p:blipFill>
          <p:spPr>
            <a:xfrm>
              <a:off x="10838438" y="1584181"/>
              <a:ext cx="1086571" cy="1086571"/>
            </a:xfrm>
            <a:prstGeom prst="rect">
              <a:avLst/>
            </a:prstGeom>
          </p:spPr>
        </p:pic>
        <p:sp>
          <p:nvSpPr>
            <p:cNvPr id="37" name="文本框 36"/>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sp>
        <p:nvSpPr>
          <p:cNvPr id="38" name="矩形 37"/>
          <p:cNvSpPr/>
          <p:nvPr/>
        </p:nvSpPr>
        <p:spPr>
          <a:xfrm>
            <a:off x="5446491" y="4981073"/>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KPIR</a:t>
            </a:r>
            <a:endParaRPr kumimoji="1" lang="zh-CN" altLang="en-US" dirty="0">
              <a:solidFill>
                <a:schemeClr val="tx1"/>
              </a:solidFill>
            </a:endParaRPr>
          </a:p>
        </p:txBody>
      </p:sp>
      <p:cxnSp>
        <p:nvCxnSpPr>
          <p:cNvPr id="39" name="直线箭头连接符 38"/>
          <p:cNvCxnSpPr/>
          <p:nvPr/>
        </p:nvCxnSpPr>
        <p:spPr>
          <a:xfrm flipH="1">
            <a:off x="6770253" y="5131374"/>
            <a:ext cx="113520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文本框 39"/>
              <p:cNvSpPr txBox="1"/>
              <p:nvPr/>
            </p:nvSpPr>
            <p:spPr>
              <a:xfrm>
                <a:off x="7914697" y="4933626"/>
                <a:ext cx="280828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𝑞</m:t>
                      </m:r>
                    </m:oMath>
                  </m:oMathPara>
                </a14:m>
                <a:endParaRPr kumimoji="1" lang="zh-CN" altLang="en-US" dirty="0">
                  <a:solidFill>
                    <a:schemeClr val="tx1"/>
                  </a:solidFill>
                </a:endParaRPr>
              </a:p>
            </p:txBody>
          </p:sp>
        </mc:Choice>
        <mc:Fallback>
          <p:sp>
            <p:nvSpPr>
              <p:cNvPr id="40" name="文本框 39"/>
              <p:cNvSpPr txBox="1">
                <a:spLocks noRot="1" noChangeAspect="1" noMove="1" noResize="1" noEditPoints="1" noAdjustHandles="1" noChangeArrowheads="1" noChangeShapeType="1" noTextEdit="1"/>
              </p:cNvSpPr>
              <p:nvPr/>
            </p:nvSpPr>
            <p:spPr>
              <a:xfrm>
                <a:off x="7914697" y="4933626"/>
                <a:ext cx="2808287" cy="369332"/>
              </a:xfrm>
              <a:prstGeom prst="rect">
                <a:avLst/>
              </a:prstGeom>
              <a:blipFill rotWithShape="1">
                <a:blip r:embed="rId8"/>
                <a:stretch>
                  <a:fillRect l="-2" t="-84" r="13"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p:cNvSpPr txBox="1"/>
              <p:nvPr/>
            </p:nvSpPr>
            <p:spPr>
              <a:xfrm>
                <a:off x="1496724" y="4938226"/>
                <a:ext cx="280828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𝐿</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𝑘</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1</m:t>
                                  </m:r>
                                </m:sub>
                              </m:sSub>
                            </m:e>
                          </m:d>
                          <m:r>
                            <a:rPr kumimoji="1" lang="en-US" altLang="zh-CN" b="0" i="1" smtClean="0">
                              <a:solidFill>
                                <a:schemeClr val="tx1"/>
                              </a:solidFill>
                              <a:latin typeface="Cambria Math" panose="02040503050406030204" pitchFamily="18" charset="0"/>
                            </a:rPr>
                            <m:t>,…,</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b="0" i="1" smtClean="0">
                                      <a:latin typeface="Cambria Math" panose="02040503050406030204" pitchFamily="18" charset="0"/>
                                    </a:rPr>
                                    <m:t>𝑛</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b="0" i="1" smtClean="0">
                                      <a:latin typeface="Cambria Math" panose="02040503050406030204" pitchFamily="18" charset="0"/>
                                    </a:rPr>
                                    <m:t>𝑛</m:t>
                                  </m:r>
                                </m:sub>
                              </m:sSub>
                            </m:e>
                          </m:d>
                        </m:e>
                      </m:d>
                    </m:oMath>
                  </m:oMathPara>
                </a14:m>
                <a:endParaRPr kumimoji="1" lang="zh-CN" altLang="en-US" dirty="0">
                  <a:solidFill>
                    <a:schemeClr val="tx1"/>
                  </a:solidFill>
                </a:endParaRPr>
              </a:p>
            </p:txBody>
          </p:sp>
        </mc:Choice>
        <mc:Fallback>
          <p:sp>
            <p:nvSpPr>
              <p:cNvPr id="41" name="文本框 40"/>
              <p:cNvSpPr txBox="1">
                <a:spLocks noRot="1" noChangeAspect="1" noMove="1" noResize="1" noEditPoints="1" noAdjustHandles="1" noChangeArrowheads="1" noChangeShapeType="1" noTextEdit="1"/>
              </p:cNvSpPr>
              <p:nvPr/>
            </p:nvSpPr>
            <p:spPr>
              <a:xfrm>
                <a:off x="1496724" y="4938226"/>
                <a:ext cx="2808287" cy="369332"/>
              </a:xfrm>
              <a:prstGeom prst="rect">
                <a:avLst/>
              </a:prstGeom>
              <a:blipFill rotWithShape="1">
                <a:blip r:embed="rId4"/>
                <a:stretch>
                  <a:fillRect l="-1" t="-126" r="12" b="62"/>
                </a:stretch>
              </a:blipFill>
            </p:spPr>
            <p:txBody>
              <a:bodyPr/>
              <a:lstStyle/>
              <a:p>
                <a:r>
                  <a:rPr lang="zh-CN" altLang="en-US">
                    <a:noFill/>
                  </a:rPr>
                  <a:t> </a:t>
                </a:r>
              </a:p>
            </p:txBody>
          </p:sp>
        </mc:Fallback>
      </mc:AlternateContent>
      <p:cxnSp>
        <p:nvCxnSpPr>
          <p:cNvPr id="42" name="直线箭头连接符 41"/>
          <p:cNvCxnSpPr/>
          <p:nvPr/>
        </p:nvCxnSpPr>
        <p:spPr>
          <a:xfrm>
            <a:off x="6779489" y="5623357"/>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本框 42"/>
              <p:cNvSpPr txBox="1"/>
              <p:nvPr/>
            </p:nvSpPr>
            <p:spPr>
              <a:xfrm>
                <a:off x="7914697" y="5432330"/>
                <a:ext cx="279905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𝑧</m:t>
                      </m:r>
                    </m:oMath>
                  </m:oMathPara>
                </a14:m>
                <a:endParaRPr kumimoji="1" lang="en-US" altLang="zh-CN" dirty="0">
                  <a:solidFill>
                    <a:schemeClr val="tx1"/>
                  </a:solidFill>
                </a:endParaRPr>
              </a:p>
            </p:txBody>
          </p:sp>
        </mc:Choice>
        <mc:Fallback>
          <p:sp>
            <p:nvSpPr>
              <p:cNvPr id="43" name="文本框 42"/>
              <p:cNvSpPr txBox="1">
                <a:spLocks noRot="1" noChangeAspect="1" noMove="1" noResize="1" noEditPoints="1" noAdjustHandles="1" noChangeArrowheads="1" noChangeShapeType="1" noTextEdit="1"/>
              </p:cNvSpPr>
              <p:nvPr/>
            </p:nvSpPr>
            <p:spPr>
              <a:xfrm>
                <a:off x="7914697" y="5432330"/>
                <a:ext cx="2799051" cy="369332"/>
              </a:xfrm>
              <a:prstGeom prst="rect">
                <a:avLst/>
              </a:prstGeom>
              <a:blipFill rotWithShape="1">
                <a:blip r:embed="rId9"/>
                <a:stretch>
                  <a:fillRect l="-2" t="-146" r="1" b="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本框 44"/>
              <p:cNvSpPr txBox="1"/>
              <p:nvPr/>
            </p:nvSpPr>
            <p:spPr>
              <a:xfrm>
                <a:off x="5443355" y="4605370"/>
                <a:ext cx="1326898"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1</m:t>
                      </m:r>
                    </m:oMath>
                  </m:oMathPara>
                </a14:m>
                <a:endParaRPr lang="zh-CN" altLang="en-US" dirty="0">
                  <a:solidFill>
                    <a:srgbClr val="FF0000"/>
                  </a:solidFill>
                </a:endParaRPr>
              </a:p>
            </p:txBody>
          </p:sp>
        </mc:Choice>
        <mc:Fallback>
          <p:sp>
            <p:nvSpPr>
              <p:cNvPr id="45" name="文本框 44"/>
              <p:cNvSpPr txBox="1">
                <a:spLocks noRot="1" noChangeAspect="1" noMove="1" noResize="1" noEditPoints="1" noAdjustHandles="1" noChangeArrowheads="1" noChangeShapeType="1" noTextEdit="1"/>
              </p:cNvSpPr>
              <p:nvPr/>
            </p:nvSpPr>
            <p:spPr>
              <a:xfrm>
                <a:off x="5443355" y="4605370"/>
                <a:ext cx="1326898" cy="369332"/>
              </a:xfrm>
              <a:prstGeom prst="rect">
                <a:avLst/>
              </a:prstGeom>
              <a:blipFill rotWithShape="1">
                <a:blip r:embed="rId10"/>
                <a:stretch>
                  <a:fillRect l="-10" t="-95" r="39"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本框 45"/>
              <p:cNvSpPr txBox="1"/>
              <p:nvPr/>
            </p:nvSpPr>
            <p:spPr>
              <a:xfrm>
                <a:off x="6105236" y="5848432"/>
                <a:ext cx="4608512" cy="391646"/>
              </a:xfrm>
              <a:prstGeom prst="rect">
                <a:avLst/>
              </a:prstGeom>
              <a:noFill/>
            </p:spPr>
            <p:txBody>
              <a:bodyPr wrap="square">
                <a:spAutoFit/>
              </a:bodyPr>
              <a:lstStyle/>
              <a:p>
                <a:pPr algn="ctr"/>
                <a:r>
                  <a:rPr kumimoji="1" lang="en-US" altLang="zh-CN" dirty="0"/>
                  <a:t>If</a:t>
                </a:r>
                <a:r>
                  <a:rPr kumimoji="1" lang="zh-CN" altLang="en-US" dirty="0"/>
                  <a:t> </a:t>
                </a:r>
                <a14:m>
                  <m:oMath xmlns:m="http://schemas.openxmlformats.org/officeDocument/2006/math">
                    <m:r>
                      <a:rPr kumimoji="1" lang="en-US" altLang="zh-CN" b="0" i="1" smtClean="0">
                        <a:latin typeface="Cambria Math" panose="02040503050406030204" pitchFamily="18" charset="0"/>
                      </a:rPr>
                      <m:t>𝑞</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𝑗</m:t>
                        </m:r>
                      </m:sub>
                    </m:sSub>
                  </m:oMath>
                </a14:m>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then</a:t>
                </a:r>
                <a:r>
                  <a:rPr kumimoji="1" lang="zh-CN" altLang="en-US" dirty="0">
                    <a:solidFill>
                      <a:schemeClr val="tx1"/>
                    </a:solidFill>
                  </a:rPr>
                  <a:t> </a:t>
                </a:r>
                <a14:m>
                  <m:oMath xmlns:m="http://schemas.openxmlformats.org/officeDocument/2006/math">
                    <m:r>
                      <a:rPr kumimoji="1" lang="en-US" altLang="zh-CN" b="0" i="1" smtClean="0">
                        <a:solidFill>
                          <a:schemeClr val="tx1"/>
                        </a:solidFill>
                        <a:latin typeface="Cambria Math" panose="02040503050406030204" pitchFamily="18" charset="0"/>
                      </a:rPr>
                      <m:t>𝑧</m:t>
                    </m:r>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𝑗</m:t>
                        </m:r>
                      </m:sub>
                    </m:sSub>
                  </m:oMath>
                </a14:m>
                <a:r>
                  <a:rPr kumimoji="1" lang="en-US" altLang="zh-CN" dirty="0"/>
                  <a:t>.</a:t>
                </a:r>
                <a:r>
                  <a:rPr kumimoji="1" lang="zh-CN" altLang="en-US" dirty="0"/>
                  <a:t> </a:t>
                </a:r>
                <a:r>
                  <a:rPr kumimoji="1" lang="en-US" altLang="zh-CN" dirty="0"/>
                  <a:t>Otherwise,</a:t>
                </a:r>
                <a:r>
                  <a:rPr kumimoji="1" lang="zh-CN" altLang="en-US" dirty="0"/>
                  <a:t> </a:t>
                </a:r>
                <a14:m>
                  <m:oMath xmlns:m="http://schemas.openxmlformats.org/officeDocument/2006/math">
                    <m:r>
                      <a:rPr kumimoji="1" lang="en-US" altLang="zh-CN" b="0" i="1" smtClean="0">
                        <a:latin typeface="Cambria Math" panose="02040503050406030204" pitchFamily="18" charset="0"/>
                      </a:rPr>
                      <m:t>𝑧</m:t>
                    </m:r>
                    <m:r>
                      <a:rPr kumimoji="1" lang="en-US" altLang="zh-CN" b="0" i="1" smtClean="0">
                        <a:latin typeface="Cambria Math" panose="02040503050406030204" pitchFamily="18" charset="0"/>
                      </a:rPr>
                      <m:t>=⊥</m:t>
                    </m:r>
                  </m:oMath>
                </a14:m>
                <a:endParaRPr kumimoji="1" lang="en-US" altLang="zh-CN" dirty="0">
                  <a:solidFill>
                    <a:schemeClr val="tx1"/>
                  </a:solidFill>
                </a:endParaRPr>
              </a:p>
            </p:txBody>
          </p:sp>
        </mc:Choice>
        <mc:Fallback>
          <p:sp>
            <p:nvSpPr>
              <p:cNvPr id="46" name="文本框 45"/>
              <p:cNvSpPr txBox="1">
                <a:spLocks noRot="1" noChangeAspect="1" noMove="1" noResize="1" noEditPoints="1" noAdjustHandles="1" noChangeArrowheads="1" noChangeShapeType="1" noTextEdit="1"/>
              </p:cNvSpPr>
              <p:nvPr/>
            </p:nvSpPr>
            <p:spPr>
              <a:xfrm>
                <a:off x="6105236" y="5848432"/>
                <a:ext cx="4608512" cy="391646"/>
              </a:xfrm>
              <a:prstGeom prst="rect">
                <a:avLst/>
              </a:prstGeom>
              <a:blipFill rotWithShape="1">
                <a:blip r:embed="rId11"/>
                <a:stretch>
                  <a:fillRect l="-8" t="-21" r="1" b="145"/>
                </a:stretch>
              </a:blipFill>
            </p:spPr>
            <p:txBody>
              <a:bodyPr/>
              <a:lstStyle/>
              <a:p>
                <a:r>
                  <a:rPr lang="zh-CN" altLang="en-US">
                    <a:noFill/>
                  </a:rPr>
                  <a:t> </a:t>
                </a:r>
              </a:p>
            </p:txBody>
          </p:sp>
        </mc:Fallback>
      </mc:AlternateContent>
      <p:sp>
        <p:nvSpPr>
          <p:cNvPr id="47" name="矩形 46"/>
          <p:cNvSpPr/>
          <p:nvPr/>
        </p:nvSpPr>
        <p:spPr>
          <a:xfrm>
            <a:off x="272763" y="4006154"/>
            <a:ext cx="11664948" cy="530526"/>
          </a:xfrm>
          <a:prstGeom prst="rect">
            <a:avLst/>
          </a:prstGeom>
        </p:spPr>
        <p:txBody>
          <a:bodyPr wrap="square" anchor="t" anchorCtr="0">
            <a:noAutofit/>
          </a:bodyPr>
          <a:lstStyle/>
          <a:p>
            <a:pPr>
              <a:lnSpc>
                <a:spcPct val="150000"/>
              </a:lnSpc>
            </a:pPr>
            <a:r>
              <a:rPr lang="en-US" altLang="zh-CN" dirty="0"/>
              <a:t>KPIR</a:t>
            </a:r>
            <a:r>
              <a:rPr lang="zh-CN" altLang="en-US" dirty="0"/>
              <a:t> </a:t>
            </a:r>
            <a:r>
              <a:rPr lang="en-US" altLang="zh-CN" dirty="0"/>
              <a:t>enables</a:t>
            </a:r>
            <a:r>
              <a:rPr lang="zh-CN" altLang="en-US" dirty="0"/>
              <a:t> </a:t>
            </a:r>
            <a:r>
              <a:rPr lang="en-US" altLang="zh-CN" dirty="0"/>
              <a:t>the</a:t>
            </a:r>
            <a:r>
              <a:rPr lang="zh-CN" altLang="en-US" dirty="0"/>
              <a:t> </a:t>
            </a:r>
            <a:r>
              <a:rPr lang="en-US" altLang="zh-CN" dirty="0"/>
              <a:t>client</a:t>
            </a:r>
            <a:r>
              <a:rPr lang="zh-CN" altLang="en-US" dirty="0"/>
              <a:t> </a:t>
            </a:r>
            <a:r>
              <a:rPr lang="en-US" altLang="zh-CN" dirty="0"/>
              <a:t>to</a:t>
            </a:r>
            <a:r>
              <a:rPr lang="zh-CN" altLang="en-US" dirty="0"/>
              <a:t> </a:t>
            </a:r>
            <a:r>
              <a:rPr lang="en-US" altLang="zh-CN" dirty="0">
                <a:solidFill>
                  <a:srgbClr val="FF0000"/>
                </a:solidFill>
              </a:rPr>
              <a:t>obliviously</a:t>
            </a:r>
            <a:r>
              <a:rPr lang="zh-CN" altLang="en-US" dirty="0">
                <a:solidFill>
                  <a:srgbClr val="FF0000"/>
                </a:solidFill>
              </a:rPr>
              <a:t> </a:t>
            </a:r>
            <a:r>
              <a:rPr lang="en-US" altLang="zh-CN" dirty="0">
                <a:solidFill>
                  <a:srgbClr val="FF0000"/>
                </a:solidFill>
              </a:rPr>
              <a:t>retrieve</a:t>
            </a:r>
            <a:r>
              <a:rPr lang="zh-CN" altLang="en-US" dirty="0">
                <a:solidFill>
                  <a:srgbClr val="FF0000"/>
                </a:solidFill>
              </a:rPr>
              <a:t> </a:t>
            </a:r>
            <a:r>
              <a:rPr lang="en-US" altLang="zh-CN" dirty="0">
                <a:solidFill>
                  <a:srgbClr val="FF0000"/>
                </a:solidFill>
              </a:rPr>
              <a:t>a</a:t>
            </a:r>
            <a:r>
              <a:rPr lang="zh-CN" altLang="en-US" dirty="0">
                <a:solidFill>
                  <a:srgbClr val="FF0000"/>
                </a:solidFill>
              </a:rPr>
              <a:t> </a:t>
            </a:r>
            <a:r>
              <a:rPr lang="en-US" altLang="zh-CN" dirty="0">
                <a:solidFill>
                  <a:srgbClr val="FF0000"/>
                </a:solidFill>
              </a:rPr>
              <a:t>value</a:t>
            </a:r>
            <a:r>
              <a:rPr lang="zh-CN" altLang="en-US" dirty="0">
                <a:solidFill>
                  <a:srgbClr val="FF0000"/>
                </a:solidFill>
              </a:rPr>
              <a:t> </a:t>
            </a:r>
            <a:r>
              <a:rPr lang="en-US" altLang="zh-CN" dirty="0"/>
              <a:t>from</a:t>
            </a:r>
            <a:r>
              <a:rPr lang="zh-CN" altLang="en-US" dirty="0"/>
              <a:t> </a:t>
            </a:r>
            <a:r>
              <a:rPr lang="en-US" altLang="zh-CN" dirty="0"/>
              <a:t>the</a:t>
            </a:r>
            <a:r>
              <a:rPr lang="zh-CN" altLang="en-US" dirty="0"/>
              <a:t> </a:t>
            </a:r>
            <a:r>
              <a:rPr lang="en-US" altLang="zh-CN" dirty="0"/>
              <a:t>server's</a:t>
            </a:r>
            <a:r>
              <a:rPr lang="zh-CN" altLang="en-US" dirty="0"/>
              <a:t> </a:t>
            </a:r>
            <a:r>
              <a:rPr lang="en-US" altLang="zh-CN" dirty="0"/>
              <a:t>key-value</a:t>
            </a:r>
            <a:r>
              <a:rPr lang="zh-CN" altLang="en-US" dirty="0"/>
              <a:t> </a:t>
            </a:r>
            <a:r>
              <a:rPr lang="en-US" altLang="zh-CN" dirty="0"/>
              <a:t>pairs</a:t>
            </a:r>
            <a:r>
              <a:rPr lang="zh-CN" altLang="en-US" dirty="0"/>
              <a:t> </a:t>
            </a:r>
            <a:r>
              <a:rPr lang="en-US" altLang="zh-CN" dirty="0"/>
              <a:t>and</a:t>
            </a:r>
            <a:r>
              <a:rPr lang="zh-CN" altLang="en-US" dirty="0"/>
              <a:t> </a:t>
            </a:r>
            <a:r>
              <a:rPr lang="en-US" altLang="zh-CN" dirty="0">
                <a:solidFill>
                  <a:srgbClr val="FF0000"/>
                </a:solidFill>
              </a:rPr>
              <a:t>know</a:t>
            </a:r>
            <a:r>
              <a:rPr lang="zh-CN" altLang="en-US" dirty="0">
                <a:solidFill>
                  <a:srgbClr val="FF0000"/>
                </a:solidFill>
              </a:rPr>
              <a:t> </a:t>
            </a:r>
            <a:r>
              <a:rPr lang="en-US" altLang="zh-CN" dirty="0">
                <a:solidFill>
                  <a:srgbClr val="FF0000"/>
                </a:solidFill>
              </a:rPr>
              <a:t>if</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server</a:t>
            </a:r>
            <a:r>
              <a:rPr lang="zh-CN" altLang="en-US" dirty="0">
                <a:solidFill>
                  <a:srgbClr val="FF0000"/>
                </a:solidFill>
              </a:rPr>
              <a:t> </a:t>
            </a:r>
            <a:r>
              <a:rPr lang="en-US" altLang="zh-CN" dirty="0">
                <a:solidFill>
                  <a:srgbClr val="FF0000"/>
                </a:solidFill>
              </a:rPr>
              <a:t>has</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key</a:t>
            </a:r>
            <a:r>
              <a:rPr lang="en-US" altLang="zh-CN" dirty="0"/>
              <a:t>.</a:t>
            </a:r>
            <a:endParaRPr lang="en-US" altLang="zh-CN" dirty="0">
              <a:latin typeface="Times New Roman" panose="02020503050405090304" pitchFamily="18" charset="0"/>
              <a:cs typeface="Times New Roman" panose="02020503050405090304" pitchFamily="18" charset="0"/>
            </a:endParaRPr>
          </a:p>
        </p:txBody>
      </p:sp>
      <p:sp>
        <p:nvSpPr>
          <p:cNvPr id="48" name="矩形 47"/>
          <p:cNvSpPr/>
          <p:nvPr/>
        </p:nvSpPr>
        <p:spPr>
          <a:xfrm>
            <a:off x="260803" y="6311061"/>
            <a:ext cx="11664948" cy="530526"/>
          </a:xfrm>
          <a:prstGeom prst="rect">
            <a:avLst/>
          </a:prstGeom>
        </p:spPr>
        <p:txBody>
          <a:bodyPr wrap="square" anchor="t" anchorCtr="0">
            <a:noAutofit/>
          </a:bodyPr>
          <a:lstStyle/>
          <a:p>
            <a:pPr>
              <a:lnSpc>
                <a:spcPct val="150000"/>
              </a:lnSpc>
            </a:pPr>
            <a:r>
              <a:rPr lang="en-US" altLang="zh-CN" dirty="0"/>
              <a:t>OKVR</a:t>
            </a:r>
            <a:r>
              <a:rPr lang="zh-CN" altLang="en-US" dirty="0"/>
              <a:t> </a:t>
            </a:r>
            <a:r>
              <a:rPr lang="en-US" altLang="zh-CN" dirty="0"/>
              <a:t>is</a:t>
            </a:r>
            <a:r>
              <a:rPr lang="zh-CN" altLang="en-US" dirty="0"/>
              <a:t> </a:t>
            </a:r>
            <a:r>
              <a:rPr lang="en-US" altLang="zh-CN" dirty="0"/>
              <a:t>for</a:t>
            </a:r>
            <a:r>
              <a:rPr lang="zh-CN" altLang="en-US" dirty="0"/>
              <a:t> </a:t>
            </a:r>
            <a:r>
              <a:rPr lang="en-US" altLang="zh-CN" dirty="0">
                <a:solidFill>
                  <a:srgbClr val="FF0000"/>
                </a:solidFill>
              </a:rPr>
              <a:t>batch</a:t>
            </a:r>
            <a:r>
              <a:rPr lang="zh-CN" altLang="en-US" dirty="0"/>
              <a:t> </a:t>
            </a:r>
            <a:r>
              <a:rPr lang="en-US" altLang="zh-CN" dirty="0"/>
              <a:t>queries,</a:t>
            </a:r>
            <a:r>
              <a:rPr lang="zh-CN" altLang="en-US" dirty="0"/>
              <a:t> </a:t>
            </a:r>
            <a:r>
              <a:rPr lang="en-US" altLang="zh-CN" dirty="0"/>
              <a:t>protects</a:t>
            </a:r>
            <a:r>
              <a:rPr lang="zh-CN" altLang="en-US" dirty="0"/>
              <a:t> </a:t>
            </a:r>
            <a:r>
              <a:rPr lang="en-US" altLang="zh-CN" dirty="0">
                <a:solidFill>
                  <a:srgbClr val="FF0000"/>
                </a:solidFill>
              </a:rPr>
              <a:t>server</a:t>
            </a:r>
            <a:r>
              <a:rPr lang="zh-CN" altLang="en-US" dirty="0">
                <a:solidFill>
                  <a:srgbClr val="FF0000"/>
                </a:solidFill>
              </a:rPr>
              <a:t> </a:t>
            </a:r>
            <a:r>
              <a:rPr lang="en-US" altLang="zh-CN" dirty="0">
                <a:solidFill>
                  <a:srgbClr val="FF0000"/>
                </a:solidFill>
              </a:rPr>
              <a:t>privacy</a:t>
            </a:r>
            <a:r>
              <a:rPr lang="en-US" altLang="zh-CN" dirty="0"/>
              <a:t>,</a:t>
            </a:r>
            <a:r>
              <a:rPr lang="zh-CN" altLang="en-US" dirty="0"/>
              <a:t> </a:t>
            </a:r>
            <a:r>
              <a:rPr lang="en-US" altLang="zh-CN" dirty="0"/>
              <a:t>and</a:t>
            </a:r>
            <a:r>
              <a:rPr lang="zh-CN" altLang="en-US" dirty="0"/>
              <a:t> </a:t>
            </a:r>
            <a:r>
              <a:rPr lang="en-US" altLang="zh-CN" dirty="0"/>
              <a:t>client</a:t>
            </a:r>
            <a:r>
              <a:rPr lang="zh-CN" altLang="en-US" dirty="0"/>
              <a:t> </a:t>
            </a:r>
            <a:r>
              <a:rPr lang="en-US" altLang="zh-CN" dirty="0">
                <a:solidFill>
                  <a:srgbClr val="FF0000"/>
                </a:solidFill>
              </a:rPr>
              <a:t>knows</a:t>
            </a:r>
            <a:r>
              <a:rPr lang="zh-CN" altLang="en-US" dirty="0">
                <a:solidFill>
                  <a:srgbClr val="FF0000"/>
                </a:solidFill>
              </a:rPr>
              <a:t> </a:t>
            </a:r>
            <a:r>
              <a:rPr lang="en-US" altLang="zh-CN" dirty="0">
                <a:solidFill>
                  <a:srgbClr val="FF0000"/>
                </a:solidFill>
              </a:rPr>
              <a:t>a</a:t>
            </a:r>
            <a:r>
              <a:rPr lang="zh-CN" altLang="en-US" dirty="0">
                <a:solidFill>
                  <a:srgbClr val="FF0000"/>
                </a:solidFill>
              </a:rPr>
              <a:t> </a:t>
            </a:r>
            <a:r>
              <a:rPr lang="en-US" altLang="zh-CN" dirty="0">
                <a:solidFill>
                  <a:srgbClr val="FF0000"/>
                </a:solidFill>
              </a:rPr>
              <a:t>random</a:t>
            </a:r>
            <a:r>
              <a:rPr lang="zh-CN" altLang="en-US" dirty="0">
                <a:solidFill>
                  <a:srgbClr val="FF0000"/>
                </a:solidFill>
              </a:rPr>
              <a:t> </a:t>
            </a:r>
            <a:r>
              <a:rPr lang="en-US" altLang="zh-CN" dirty="0">
                <a:solidFill>
                  <a:srgbClr val="FF0000"/>
                </a:solidFill>
              </a:rPr>
              <a:t>value</a:t>
            </a:r>
            <a:r>
              <a:rPr lang="zh-CN" altLang="en-US" dirty="0"/>
              <a:t> </a:t>
            </a:r>
            <a:r>
              <a:rPr lang="en-US" altLang="zh-CN" dirty="0"/>
              <a:t>if</a:t>
            </a:r>
            <a:r>
              <a:rPr lang="zh-CN" altLang="en-US" dirty="0"/>
              <a:t> </a:t>
            </a:r>
            <a:r>
              <a:rPr lang="en-US" altLang="zh-CN" dirty="0"/>
              <a:t>the</a:t>
            </a:r>
            <a:r>
              <a:rPr lang="zh-CN" altLang="en-US" dirty="0"/>
              <a:t> </a:t>
            </a:r>
            <a:r>
              <a:rPr lang="en-US" altLang="zh-CN" dirty="0"/>
              <a:t>query</a:t>
            </a:r>
            <a:r>
              <a:rPr lang="zh-CN" altLang="en-US" dirty="0"/>
              <a:t> </a:t>
            </a:r>
            <a:r>
              <a:rPr lang="en-US" altLang="zh-CN" dirty="0"/>
              <a:t>is</a:t>
            </a:r>
            <a:r>
              <a:rPr lang="zh-CN" altLang="en-US" dirty="0"/>
              <a:t> </a:t>
            </a:r>
            <a:r>
              <a:rPr lang="en-US" altLang="zh-CN" dirty="0"/>
              <a:t>not</a:t>
            </a:r>
            <a:r>
              <a:rPr lang="zh-CN" altLang="en-US" dirty="0"/>
              <a:t> </a:t>
            </a:r>
            <a:r>
              <a:rPr lang="en-US" altLang="zh-CN" dirty="0"/>
              <a:t>in</a:t>
            </a:r>
            <a:r>
              <a:rPr lang="zh-CN" altLang="en-US" dirty="0"/>
              <a:t> </a:t>
            </a:r>
            <a:r>
              <a:rPr lang="en-US" altLang="zh-CN" dirty="0"/>
              <a:t>the</a:t>
            </a:r>
            <a:r>
              <a:rPr lang="zh-CN" altLang="en-US" dirty="0"/>
              <a:t> </a:t>
            </a:r>
            <a:r>
              <a:rPr lang="en-US" altLang="zh-CN" dirty="0"/>
              <a:t>key-value</a:t>
            </a:r>
            <a:r>
              <a:rPr lang="zh-CN" altLang="en-US" dirty="0"/>
              <a:t> </a:t>
            </a:r>
            <a:r>
              <a:rPr lang="en-US" altLang="zh-CN" dirty="0"/>
              <a:t>pair.</a:t>
            </a:r>
            <a:endParaRPr lang="en-US" altLang="zh-CN"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3.4</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OKVR</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Construction</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grpSp>
        <p:nvGrpSpPr>
          <p:cNvPr id="6" name="组合 5"/>
          <p:cNvGrpSpPr/>
          <p:nvPr/>
        </p:nvGrpSpPr>
        <p:grpSpPr>
          <a:xfrm>
            <a:off x="263525" y="3120601"/>
            <a:ext cx="1056408" cy="1468583"/>
            <a:chOff x="277087" y="1581727"/>
            <a:chExt cx="1089025" cy="1468583"/>
          </a:xfrm>
        </p:grpSpPr>
        <p:pic>
          <p:nvPicPr>
            <p:cNvPr id="7" name="图片 6"/>
            <p:cNvPicPr>
              <a:picLocks noChangeAspect="1"/>
            </p:cNvPicPr>
            <p:nvPr/>
          </p:nvPicPr>
          <p:blipFill>
            <a:blip r:embed="rId1"/>
            <a:stretch>
              <a:fillRect/>
            </a:stretch>
          </p:blipFill>
          <p:spPr>
            <a:xfrm>
              <a:off x="277087" y="1581727"/>
              <a:ext cx="1089025" cy="1089025"/>
            </a:xfrm>
            <a:prstGeom prst="rect">
              <a:avLst/>
            </a:prstGeom>
          </p:spPr>
        </p:pic>
        <p:sp>
          <p:nvSpPr>
            <p:cNvPr id="8" name="文本框 7"/>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9" name="组合 8"/>
          <p:cNvGrpSpPr/>
          <p:nvPr/>
        </p:nvGrpSpPr>
        <p:grpSpPr>
          <a:xfrm>
            <a:off x="10882164" y="3128416"/>
            <a:ext cx="1046311" cy="1460768"/>
            <a:chOff x="10835984" y="1584181"/>
            <a:chExt cx="1089025" cy="1460768"/>
          </a:xfrm>
        </p:grpSpPr>
        <p:pic>
          <p:nvPicPr>
            <p:cNvPr id="10" name="图片 9"/>
            <p:cNvPicPr>
              <a:picLocks noChangeAspect="1"/>
            </p:cNvPicPr>
            <p:nvPr/>
          </p:nvPicPr>
          <p:blipFill>
            <a:blip r:embed="rId2"/>
            <a:stretch>
              <a:fillRect/>
            </a:stretch>
          </p:blipFill>
          <p:spPr>
            <a:xfrm>
              <a:off x="10838438" y="1584181"/>
              <a:ext cx="1086571" cy="1086571"/>
            </a:xfrm>
            <a:prstGeom prst="rect">
              <a:avLst/>
            </a:prstGeom>
          </p:spPr>
        </p:pic>
        <p:sp>
          <p:nvSpPr>
            <p:cNvPr id="11" name="文本框 10"/>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mc:AlternateContent xmlns:mc="http://schemas.openxmlformats.org/markup-compatibility/2006">
        <mc:Choice xmlns:a14="http://schemas.microsoft.com/office/drawing/2010/main" Requires="a14">
          <p:sp>
            <p:nvSpPr>
              <p:cNvPr id="14" name="文本框 13"/>
              <p:cNvSpPr txBox="1"/>
              <p:nvPr/>
            </p:nvSpPr>
            <p:spPr>
              <a:xfrm>
                <a:off x="7896224" y="1098262"/>
                <a:ext cx="28082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14" name="文本框 13"/>
              <p:cNvSpPr txBox="1">
                <a:spLocks noRot="1" noChangeAspect="1" noMove="1" noResize="1" noEditPoints="1" noAdjustHandles="1" noChangeArrowheads="1" noChangeShapeType="1" noTextEdit="1"/>
              </p:cNvSpPr>
              <p:nvPr/>
            </p:nvSpPr>
            <p:spPr>
              <a:xfrm>
                <a:off x="7896224" y="1098262"/>
                <a:ext cx="2808288" cy="369332"/>
              </a:xfrm>
              <a:prstGeom prst="rect">
                <a:avLst/>
              </a:prstGeom>
              <a:blipFill rotWithShape="1">
                <a:blip r:embed="rId3"/>
                <a:stretch>
                  <a:fillRect l="-23" t="-94" r="11"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1496724" y="1094919"/>
                <a:ext cx="2799050" cy="369332"/>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𝐿</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𝑘</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1</m:t>
                                  </m:r>
                                </m:sub>
                              </m:sSub>
                            </m:e>
                          </m:d>
                          <m:r>
                            <a:rPr kumimoji="1" lang="en-US" altLang="zh-CN" b="0" i="1" smtClean="0">
                              <a:solidFill>
                                <a:schemeClr val="tx1"/>
                              </a:solidFill>
                              <a:latin typeface="Cambria Math" panose="02040503050406030204" pitchFamily="18" charset="0"/>
                            </a:rPr>
                            <m:t>,…,</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𝑛</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b="0" i="1" smtClean="0">
                                      <a:latin typeface="Cambria Math" panose="02040503050406030204" pitchFamily="18" charset="0"/>
                                    </a:rPr>
                                    <m:t>𝑛</m:t>
                                  </m:r>
                                </m:sub>
                              </m:sSub>
                            </m:e>
                          </m:d>
                        </m:e>
                      </m:d>
                    </m:oMath>
                  </m:oMathPara>
                </a14:m>
                <a:endParaRPr kumimoji="1" lang="zh-CN" altLang="en-US" dirty="0">
                  <a:solidFill>
                    <a:schemeClr val="tx1"/>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1496724" y="1094919"/>
                <a:ext cx="2799050" cy="369332"/>
              </a:xfrm>
              <a:prstGeom prst="rect">
                <a:avLst/>
              </a:prstGeom>
              <a:blipFill rotWithShape="1">
                <a:blip r:embed="rId4"/>
                <a:stretch>
                  <a:fillRect l="-1" t="-48" r="23" b="156"/>
                </a:stretch>
              </a:blipFill>
              <a:ln>
                <a:noFill/>
                <a:prstDash val="dash"/>
              </a:ln>
            </p:spPr>
            <p:txBody>
              <a:bodyPr/>
              <a:lstStyle/>
              <a:p>
                <a:r>
                  <a:rPr lang="zh-CN" altLang="en-US">
                    <a:noFill/>
                  </a:rPr>
                  <a:t> </a:t>
                </a:r>
              </a:p>
            </p:txBody>
          </p:sp>
        </mc:Fallback>
      </mc:AlternateContent>
      <p:cxnSp>
        <p:nvCxnSpPr>
          <p:cNvPr id="18" name="直线箭头连接符 17"/>
          <p:cNvCxnSpPr/>
          <p:nvPr/>
        </p:nvCxnSpPr>
        <p:spPr>
          <a:xfrm>
            <a:off x="4295773" y="5164223"/>
            <a:ext cx="115071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446491" y="5023158"/>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BatchPIR</a:t>
            </a:r>
            <a:endParaRPr kumimoji="1" lang="zh-CN" altLang="en-US" dirty="0">
              <a:solidFill>
                <a:schemeClr val="tx1"/>
              </a:solidFill>
            </a:endParaRPr>
          </a:p>
        </p:txBody>
      </p:sp>
      <p:cxnSp>
        <p:nvCxnSpPr>
          <p:cNvPr id="20" name="直线箭头连接符 19"/>
          <p:cNvCxnSpPr/>
          <p:nvPr/>
        </p:nvCxnSpPr>
        <p:spPr>
          <a:xfrm flipH="1">
            <a:off x="6770253" y="5173459"/>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779489" y="5665442"/>
            <a:ext cx="1116736"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p:cNvSpPr txBox="1"/>
              <p:nvPr/>
            </p:nvSpPr>
            <p:spPr>
              <a:xfrm>
                <a:off x="7862206" y="5474463"/>
                <a:ext cx="287141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𝐷</m:t>
                              </m:r>
                            </m:e>
                            <m:sub>
                              <m:r>
                                <a:rPr kumimoji="1" lang="en-US" altLang="zh-CN" i="1">
                                  <a:latin typeface="Cambria Math" panose="02040503050406030204" pitchFamily="18" charset="0"/>
                                </a:rPr>
                                <m:t>0</m:t>
                              </m:r>
                            </m:sub>
                          </m:sSub>
                          <m:d>
                            <m:dPr>
                              <m:begChr m:val="["/>
                              <m:endChr m:val="]"/>
                              <m:ctrlPr>
                                <a:rPr kumimoji="1" lang="en-US" altLang="zh-CN" i="1">
                                  <a:latin typeface="Cambria Math" panose="02040503050406030204" pitchFamily="18" charset="0"/>
                                </a:rPr>
                              </m:ctrlPr>
                            </m:dPr>
                            <m:e>
                              <m:r>
                                <a:rPr kumimoji="1" lang="en-US" altLang="zh-CN" i="1">
                                  <a:latin typeface="Cambria Math" panose="02040503050406030204" pitchFamily="18" charset="0"/>
                                </a:rPr>
                                <m:t>𝑙</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𝑞</m:t>
                                      </m:r>
                                    </m:e>
                                    <m:sub>
                                      <m:r>
                                        <a:rPr kumimoji="1" lang="en-US" altLang="zh-CN" i="1">
                                          <a:latin typeface="Cambria Math" panose="02040503050406030204" pitchFamily="18" charset="0"/>
                                        </a:rPr>
                                        <m:t>1</m:t>
                                      </m:r>
                                    </m:sub>
                                  </m:sSub>
                                </m:e>
                              </m:d>
                            </m:e>
                          </m:d>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𝐷</m:t>
                              </m:r>
                            </m:e>
                            <m:sub>
                              <m:r>
                                <a:rPr kumimoji="1" lang="en-US" altLang="zh-CN" i="1">
                                  <a:latin typeface="Cambria Math" panose="02040503050406030204" pitchFamily="18" charset="0"/>
                                </a:rPr>
                                <m:t>0</m:t>
                              </m:r>
                            </m:sub>
                          </m:sSub>
                          <m:d>
                            <m:dPr>
                              <m:begChr m:val="["/>
                              <m:endChr m:val="]"/>
                              <m:ctrlPr>
                                <a:rPr kumimoji="1" lang="en-US" altLang="zh-CN" i="1">
                                  <a:latin typeface="Cambria Math" panose="02040503050406030204" pitchFamily="18" charset="0"/>
                                </a:rPr>
                              </m:ctrlPr>
                            </m:dPr>
                            <m:e>
                              <m:r>
                                <a:rPr kumimoji="1" lang="en-US" altLang="zh-CN" i="1">
                                  <a:latin typeface="Cambria Math" panose="02040503050406030204" pitchFamily="18" charset="0"/>
                                </a:rPr>
                                <m:t>𝑙</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𝑞</m:t>
                                      </m:r>
                                    </m:e>
                                    <m:sub>
                                      <m:r>
                                        <a:rPr kumimoji="1" lang="en-US" altLang="zh-CN" i="1">
                                          <a:latin typeface="Cambria Math" panose="02040503050406030204" pitchFamily="18" charset="0"/>
                                        </a:rPr>
                                        <m:t>𝑡</m:t>
                                      </m:r>
                                    </m:sub>
                                  </m:sSub>
                                </m:e>
                              </m:d>
                            </m:e>
                          </m:d>
                        </m:e>
                      </m:d>
                    </m:oMath>
                  </m:oMathPara>
                </a14:m>
                <a:endParaRPr kumimoji="1"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7862206" y="5474463"/>
                <a:ext cx="2871417" cy="369332"/>
              </a:xfrm>
              <a:prstGeom prst="rect">
                <a:avLst/>
              </a:prstGeom>
              <a:blipFill rotWithShape="1">
                <a:blip r:embed="rId5"/>
                <a:stretch>
                  <a:fillRect l="-9" t="-35" r="8" b="1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7896223" y="4977208"/>
                <a:ext cx="28082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rPr>
                        <m:t>𝐼</m:t>
                      </m:r>
                      <m:r>
                        <a:rPr kumimoji="1" lang="en-US" altLang="zh-CN" i="1" smtClean="0">
                          <a:latin typeface="Cambria Math" panose="02040503050406030204" pitchFamily="18" charset="0"/>
                        </a:rPr>
                        <m:t>=</m:t>
                      </m:r>
                      <m:d>
                        <m:dPr>
                          <m:begChr m:val="{"/>
                          <m:endChr m:val="}"/>
                          <m:ctrlPr>
                            <a:rPr kumimoji="1" lang="en-US" altLang="zh-CN" i="1">
                              <a:latin typeface="Cambria Math" panose="02040503050406030204" pitchFamily="18" charset="0"/>
                            </a:rPr>
                          </m:ctrlPr>
                        </m:dPr>
                        <m:e>
                          <m:r>
                            <a:rPr kumimoji="1" lang="en-US" altLang="zh-CN" i="1">
                              <a:latin typeface="Cambria Math" panose="02040503050406030204" pitchFamily="18" charset="0"/>
                            </a:rPr>
                            <m:t>𝑙</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𝑞</m:t>
                                  </m:r>
                                </m:e>
                                <m:sub>
                                  <m:r>
                                    <a:rPr kumimoji="1" lang="en-US" altLang="zh-CN" i="1">
                                      <a:latin typeface="Cambria Math" panose="02040503050406030204" pitchFamily="18" charset="0"/>
                                    </a:rPr>
                                    <m:t>1</m:t>
                                  </m:r>
                                </m:sub>
                              </m:sSub>
                            </m:e>
                          </m:d>
                          <m:r>
                            <a:rPr kumimoji="1" lang="en-US" altLang="zh-CN" i="1">
                              <a:latin typeface="Cambria Math" panose="02040503050406030204" pitchFamily="18" charset="0"/>
                            </a:rPr>
                            <m:t>,…,</m:t>
                          </m:r>
                          <m:r>
                            <a:rPr kumimoji="1" lang="en-US" altLang="zh-CN" i="1">
                              <a:latin typeface="Cambria Math" panose="02040503050406030204" pitchFamily="18" charset="0"/>
                            </a:rPr>
                            <m:t>𝑙</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𝑞</m:t>
                                  </m:r>
                                </m:e>
                                <m:sub>
                                  <m:r>
                                    <a:rPr kumimoji="1" lang="en-US" altLang="zh-CN" i="1">
                                      <a:latin typeface="Cambria Math" panose="02040503050406030204" pitchFamily="18" charset="0"/>
                                    </a:rPr>
                                    <m:t>𝑡</m:t>
                                  </m:r>
                                </m:sub>
                              </m:sSub>
                            </m:e>
                          </m:d>
                        </m:e>
                      </m:d>
                    </m:oMath>
                  </m:oMathPara>
                </a14:m>
                <a:endParaRPr kumimoji="1" lang="zh-CN" altLang="en-US" dirty="0">
                  <a:solidFill>
                    <a:schemeClr val="tx1"/>
                  </a:solidFill>
                </a:endParaRPr>
              </a:p>
            </p:txBody>
          </p:sp>
        </mc:Choice>
        <mc:Fallback>
          <p:sp>
            <p:nvSpPr>
              <p:cNvPr id="23" name="文本框 22"/>
              <p:cNvSpPr txBox="1">
                <a:spLocks noRot="1" noChangeAspect="1" noMove="1" noResize="1" noEditPoints="1" noAdjustHandles="1" noChangeArrowheads="1" noChangeShapeType="1" noTextEdit="1"/>
              </p:cNvSpPr>
              <p:nvPr/>
            </p:nvSpPr>
            <p:spPr>
              <a:xfrm>
                <a:off x="7896223" y="4977208"/>
                <a:ext cx="2808289" cy="369332"/>
              </a:xfrm>
              <a:prstGeom prst="rect">
                <a:avLst/>
              </a:prstGeom>
              <a:blipFill rotWithShape="1">
                <a:blip r:embed="rId6"/>
                <a:stretch>
                  <a:fillRect l="-23" t="-21" r="11" b="1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1496725" y="4977208"/>
                <a:ext cx="279904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𝐷</m:t>
                          </m:r>
                        </m:e>
                        <m:sub>
                          <m:r>
                            <a:rPr kumimoji="1" lang="en-US" altLang="zh-CN" b="0" i="1" smtClean="0">
                              <a:solidFill>
                                <a:schemeClr val="tx1"/>
                              </a:solidFill>
                              <a:latin typeface="Cambria Math" panose="02040503050406030204" pitchFamily="18" charset="0"/>
                            </a:rPr>
                            <m:t>0</m:t>
                          </m:r>
                        </m:sub>
                      </m:sSub>
                    </m:oMath>
                  </m:oMathPara>
                </a14:m>
                <a:endParaRPr kumimoji="1" lang="zh-CN" altLang="en-US" dirty="0">
                  <a:solidFill>
                    <a:schemeClr val="tx1"/>
                  </a:solidFill>
                </a:endParaRPr>
              </a:p>
            </p:txBody>
          </p:sp>
        </mc:Choice>
        <mc:Fallback>
          <p:sp>
            <p:nvSpPr>
              <p:cNvPr id="24" name="文本框 23"/>
              <p:cNvSpPr txBox="1">
                <a:spLocks noRot="1" noChangeAspect="1" noMove="1" noResize="1" noEditPoints="1" noAdjustHandles="1" noChangeArrowheads="1" noChangeShapeType="1" noTextEdit="1"/>
              </p:cNvSpPr>
              <p:nvPr/>
            </p:nvSpPr>
            <p:spPr>
              <a:xfrm>
                <a:off x="1496725" y="4977208"/>
                <a:ext cx="2799048" cy="369332"/>
              </a:xfrm>
              <a:prstGeom prst="rect">
                <a:avLst/>
              </a:prstGeom>
              <a:blipFill rotWithShape="1">
                <a:blip r:embed="rId7"/>
                <a:stretch>
                  <a:fillRect l="-1" t="-21" r="23" b="129"/>
                </a:stretch>
              </a:blipFill>
            </p:spPr>
            <p:txBody>
              <a:bodyPr/>
              <a:lstStyle/>
              <a:p>
                <a:r>
                  <a:rPr lang="zh-CN" altLang="en-US">
                    <a:noFill/>
                  </a:rPr>
                  <a:t> </a:t>
                </a:r>
              </a:p>
            </p:txBody>
          </p:sp>
        </mc:Fallback>
      </mc:AlternateContent>
      <p:cxnSp>
        <p:nvCxnSpPr>
          <p:cNvPr id="25" name="直线连接符 24"/>
          <p:cNvCxnSpPr/>
          <p:nvPr/>
        </p:nvCxnSpPr>
        <p:spPr>
          <a:xfrm>
            <a:off x="1487487" y="1486175"/>
            <a:ext cx="921240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a:off x="1496725" y="2989191"/>
            <a:ext cx="920778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文本框 28"/>
              <p:cNvSpPr txBox="1"/>
              <p:nvPr/>
            </p:nvSpPr>
            <p:spPr>
              <a:xfrm>
                <a:off x="1496724" y="3539217"/>
                <a:ext cx="2804493" cy="859146"/>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cs typeface="Arial" panose="020B0604020202090204" pitchFamily="34" charset="0"/>
                        </a:rPr>
                        <m:t>𝐷</m:t>
                      </m:r>
                      <m:r>
                        <a:rPr kumimoji="1" lang="en-US" altLang="zh-CN" b="0" i="1" smtClean="0">
                          <a:solidFill>
                            <a:schemeClr val="tx1"/>
                          </a:solidFill>
                          <a:latin typeface="Cambria Math" panose="02040503050406030204" pitchFamily="18" charset="0"/>
                          <a:cs typeface="Arial" panose="020B0604020202090204" pitchFamily="34" charset="0"/>
                        </a:rPr>
                        <m:t>=</m:t>
                      </m:r>
                    </m:oMath>
                  </m:oMathPara>
                </a14:m>
                <a:endParaRPr kumimoji="1" lang="en-US" altLang="zh-CN" b="0" i="1" dirty="0">
                  <a:solidFill>
                    <a:schemeClr val="tx1"/>
                  </a:solidFill>
                  <a:latin typeface="Cambria Math" panose="02040503050406030204" pitchFamily="18" charset="0"/>
                  <a:cs typeface="Arial" panose="020B0604020202090204" pitchFamily="34" charset="0"/>
                </a:endParaRPr>
              </a:p>
              <a:p>
                <a:pPr algn="ctr"/>
                <a14:m>
                  <m:oMathPara xmlns:m="http://schemas.openxmlformats.org/officeDocument/2006/math">
                    <m:oMathParaPr>
                      <m:jc m:val="centerGroup"/>
                    </m:oMathParaPr>
                    <m:oMath xmlns:m="http://schemas.openxmlformats.org/officeDocument/2006/math">
                      <m:r>
                        <m:rPr>
                          <m:nor/>
                        </m:rPr>
                        <a:rPr kumimoji="1" lang="en-US" altLang="zh-CN" b="0" i="0" smtClean="0">
                          <a:solidFill>
                            <a:schemeClr val="tx1"/>
                          </a:solidFill>
                          <a:latin typeface="Arial" panose="020B0604020202090204" pitchFamily="34" charset="0"/>
                          <a:cs typeface="Arial" panose="020B0604020202090204" pitchFamily="34" charset="0"/>
                        </a:rPr>
                        <m:t>Enc</m:t>
                      </m:r>
                      <m:d>
                        <m:dPr>
                          <m:ctrlPr>
                            <a:rPr kumimoji="1" lang="en-US" altLang="zh-CN" b="0" i="1" smtClean="0">
                              <a:solidFill>
                                <a:schemeClr val="tx1"/>
                              </a:solidFill>
                              <a:latin typeface="Cambria Math" panose="02040503050406030204" pitchFamily="18" charset="0"/>
                              <a:cs typeface="Arial" panose="020B0604020202090204" pitchFamily="34" charset="0"/>
                            </a:rPr>
                          </m:ctrlPr>
                        </m:dPr>
                        <m:e>
                          <m:sSub>
                            <m:sSubPr>
                              <m:ctrlPr>
                                <a:rPr kumimoji="1" lang="en-US" altLang="zh-CN" i="1">
                                  <a:latin typeface="Cambria Math" panose="02040503050406030204" pitchFamily="18" charset="0"/>
                                  <a:cs typeface="Arial" panose="020B0604020202090204" pitchFamily="34" charset="0"/>
                                </a:rPr>
                              </m:ctrlPr>
                            </m:sSubPr>
                            <m:e>
                              <m:d>
                                <m:dPr>
                                  <m:ctrlPr>
                                    <a:rPr kumimoji="1" lang="en-US" altLang="zh-CN" i="1">
                                      <a:latin typeface="Cambria Math" panose="02040503050406030204" pitchFamily="18" charset="0"/>
                                      <a:cs typeface="Arial" panose="020B0604020202090204" pitchFamily="34" charset="0"/>
                                    </a:rPr>
                                  </m:ctrlPr>
                                </m:dPr>
                                <m:e>
                                  <m:sSub>
                                    <m:sSubPr>
                                      <m:ctrlPr>
                                        <a:rPr kumimoji="1" lang="en-US" altLang="zh-CN" i="1">
                                          <a:latin typeface="Cambria Math" panose="02040503050406030204" pitchFamily="18" charset="0"/>
                                          <a:cs typeface="Arial" panose="020B0604020202090204" pitchFamily="34" charset="0"/>
                                        </a:rPr>
                                      </m:ctrlPr>
                                    </m:sSubPr>
                                    <m:e>
                                      <m:r>
                                        <a:rPr kumimoji="1" lang="en-US" altLang="zh-CN" b="0" i="1" smtClean="0">
                                          <a:latin typeface="Cambria Math" panose="02040503050406030204" pitchFamily="18" charset="0"/>
                                          <a:cs typeface="Arial" panose="020B0604020202090204" pitchFamily="34" charset="0"/>
                                        </a:rPr>
                                        <m:t>𝑘</m:t>
                                      </m:r>
                                    </m:e>
                                    <m:sub>
                                      <m:r>
                                        <a:rPr kumimoji="1" lang="en-US" altLang="zh-CN" i="1">
                                          <a:latin typeface="Cambria Math" panose="02040503050406030204" pitchFamily="18" charset="0"/>
                                          <a:cs typeface="Arial" panose="020B0604020202090204" pitchFamily="34" charset="0"/>
                                        </a:rPr>
                                        <m:t>𝑖</m:t>
                                      </m:r>
                                    </m:sub>
                                  </m:sSub>
                                  <m:r>
                                    <a:rPr kumimoji="1" lang="en-US" altLang="zh-CN" i="1">
                                      <a:latin typeface="Cambria Math" panose="02040503050406030204" pitchFamily="18" charset="0"/>
                                      <a:cs typeface="Arial" panose="020B0604020202090204" pitchFamily="34" charset="0"/>
                                    </a:rPr>
                                    <m:t>,</m:t>
                                  </m:r>
                                  <m:sSub>
                                    <m:sSubPr>
                                      <m:ctrlPr>
                                        <a:rPr kumimoji="1" lang="en-US" altLang="zh-CN" b="0" i="1" smtClean="0">
                                          <a:latin typeface="Cambria Math" panose="02040503050406030204" pitchFamily="18" charset="0"/>
                                          <a:cs typeface="Arial" panose="020B0604020202090204" pitchFamily="34" charset="0"/>
                                        </a:rPr>
                                      </m:ctrlPr>
                                    </m:sSubPr>
                                    <m:e>
                                      <m:r>
                                        <a:rPr kumimoji="1" lang="en-US" altLang="zh-CN" b="0" i="1" smtClean="0">
                                          <a:latin typeface="Cambria Math" panose="02040503050406030204" pitchFamily="18" charset="0"/>
                                          <a:cs typeface="Arial" panose="020B0604020202090204" pitchFamily="34" charset="0"/>
                                        </a:rPr>
                                        <m:t>𝑣</m:t>
                                      </m:r>
                                    </m:e>
                                    <m:sub>
                                      <m:r>
                                        <a:rPr kumimoji="1" lang="en-US" altLang="zh-CN" b="0" i="1" smtClean="0">
                                          <a:latin typeface="Cambria Math" panose="02040503050406030204" pitchFamily="18" charset="0"/>
                                          <a:cs typeface="Arial" panose="020B0604020202090204" pitchFamily="34" charset="0"/>
                                        </a:rPr>
                                        <m:t>𝑖</m:t>
                                      </m:r>
                                    </m:sub>
                                  </m:sSub>
                                  <m:r>
                                    <a:rPr kumimoji="1" lang="en-US" altLang="zh-CN" b="0" i="1" smtClean="0">
                                      <a:latin typeface="Cambria Math" panose="02040503050406030204" pitchFamily="18" charset="0"/>
                                      <a:ea typeface="Cambria Math" panose="02040503050406030204" pitchFamily="18" charset="0"/>
                                      <a:cs typeface="Arial" panose="020B0604020202090204" pitchFamily="34" charset="0"/>
                                    </a:rPr>
                                    <m:t>⨁</m:t>
                                  </m:r>
                                  <m:sSub>
                                    <m:sSubPr>
                                      <m:ctrlPr>
                                        <a:rPr kumimoji="1" lang="en-US" altLang="zh-CN" b="0" i="1" smtClean="0">
                                          <a:latin typeface="Cambria Math" panose="02040503050406030204" pitchFamily="18" charset="0"/>
                                          <a:ea typeface="Cambria Math" panose="02040503050406030204" pitchFamily="18" charset="0"/>
                                          <a:cs typeface="Arial" panose="020B0604020202090204" pitchFamily="34" charset="0"/>
                                        </a:rPr>
                                      </m:ctrlPr>
                                    </m:sSubPr>
                                    <m:e>
                                      <m:r>
                                        <a:rPr kumimoji="1" lang="en-US" altLang="zh-CN" b="0" i="1" smtClean="0">
                                          <a:latin typeface="Cambria Math" panose="02040503050406030204" pitchFamily="18" charset="0"/>
                                          <a:ea typeface="Cambria Math" panose="02040503050406030204" pitchFamily="18" charset="0"/>
                                          <a:cs typeface="Arial" panose="020B0604020202090204" pitchFamily="34" charset="0"/>
                                        </a:rPr>
                                        <m:t>𝐹</m:t>
                                      </m:r>
                                    </m:e>
                                    <m:sub>
                                      <m:r>
                                        <a:rPr kumimoji="1" lang="en-US" altLang="zh-CN" b="0" i="1" smtClean="0">
                                          <a:latin typeface="Cambria Math" panose="02040503050406030204" pitchFamily="18" charset="0"/>
                                          <a:ea typeface="Cambria Math" panose="02040503050406030204" pitchFamily="18" charset="0"/>
                                          <a:cs typeface="Arial" panose="020B0604020202090204" pitchFamily="34" charset="0"/>
                                        </a:rPr>
                                        <m:t>𝑘</m:t>
                                      </m:r>
                                    </m:sub>
                                  </m:sSub>
                                  <m:d>
                                    <m:dPr>
                                      <m:ctrlPr>
                                        <a:rPr kumimoji="1" lang="en-US" altLang="zh-CN" b="0" i="1" smtClean="0">
                                          <a:latin typeface="Cambria Math" panose="02040503050406030204" pitchFamily="18" charset="0"/>
                                          <a:ea typeface="Cambria Math" panose="02040503050406030204" pitchFamily="18" charset="0"/>
                                          <a:cs typeface="Arial" panose="020B0604020202090204" pitchFamily="34" charset="0"/>
                                        </a:rPr>
                                      </m:ctrlPr>
                                    </m:dPr>
                                    <m:e>
                                      <m:sSub>
                                        <m:sSubPr>
                                          <m:ctrlPr>
                                            <a:rPr kumimoji="1" lang="en-US" altLang="zh-CN" b="0" i="1" smtClean="0">
                                              <a:latin typeface="Cambria Math" panose="02040503050406030204" pitchFamily="18" charset="0"/>
                                              <a:ea typeface="Cambria Math" panose="02040503050406030204" pitchFamily="18" charset="0"/>
                                              <a:cs typeface="Arial" panose="020B0604020202090204" pitchFamily="34" charset="0"/>
                                            </a:rPr>
                                          </m:ctrlPr>
                                        </m:sSubPr>
                                        <m:e>
                                          <m:r>
                                            <a:rPr kumimoji="1" lang="en-US" altLang="zh-CN" b="0" i="1" smtClean="0">
                                              <a:latin typeface="Cambria Math" panose="02040503050406030204" pitchFamily="18" charset="0"/>
                                              <a:ea typeface="Cambria Math" panose="02040503050406030204" pitchFamily="18" charset="0"/>
                                              <a:cs typeface="Arial" panose="020B0604020202090204" pitchFamily="34" charset="0"/>
                                            </a:rPr>
                                            <m:t>𝑘</m:t>
                                          </m:r>
                                        </m:e>
                                        <m:sub>
                                          <m:r>
                                            <a:rPr kumimoji="1" lang="en-US" altLang="zh-CN" b="0" i="1" smtClean="0">
                                              <a:latin typeface="Cambria Math" panose="02040503050406030204" pitchFamily="18" charset="0"/>
                                              <a:ea typeface="Cambria Math" panose="02040503050406030204" pitchFamily="18" charset="0"/>
                                              <a:cs typeface="Arial" panose="020B0604020202090204" pitchFamily="34" charset="0"/>
                                            </a:rPr>
                                            <m:t>𝑖</m:t>
                                          </m:r>
                                        </m:sub>
                                      </m:sSub>
                                    </m:e>
                                  </m:d>
                                </m:e>
                              </m:d>
                            </m:e>
                            <m:sub>
                              <m:r>
                                <a:rPr kumimoji="1" lang="en-US" altLang="zh-CN" i="1">
                                  <a:latin typeface="Cambria Math" panose="02040503050406030204" pitchFamily="18" charset="0"/>
                                  <a:ea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m:t>
                              </m:r>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𝑛</m:t>
                                  </m:r>
                                </m:e>
                              </m:d>
                            </m:sub>
                          </m:sSub>
                        </m:e>
                      </m:d>
                    </m:oMath>
                  </m:oMathPara>
                </a14:m>
                <a:endParaRPr kumimoji="1" lang="en-US" altLang="zh-CN" b="0" i="1" dirty="0">
                  <a:solidFill>
                    <a:schemeClr val="tx1"/>
                  </a:solidFill>
                  <a:latin typeface="Arial" panose="020B0604020202090204" pitchFamily="34" charset="0"/>
                  <a:cs typeface="Arial" panose="020B0604020202090204" pitchFamily="34" charset="0"/>
                </a:endParaRPr>
              </a:p>
            </p:txBody>
          </p:sp>
        </mc:Choice>
        <mc:Fallback>
          <p:sp>
            <p:nvSpPr>
              <p:cNvPr id="29" name="文本框 28"/>
              <p:cNvSpPr txBox="1">
                <a:spLocks noRot="1" noChangeAspect="1" noMove="1" noResize="1" noEditPoints="1" noAdjustHandles="1" noChangeArrowheads="1" noChangeShapeType="1" noTextEdit="1"/>
              </p:cNvSpPr>
              <p:nvPr/>
            </p:nvSpPr>
            <p:spPr>
              <a:xfrm>
                <a:off x="1496724" y="3539217"/>
                <a:ext cx="2804493" cy="859146"/>
              </a:xfrm>
              <a:prstGeom prst="rect">
                <a:avLst/>
              </a:prstGeom>
              <a:blipFill rotWithShape="1">
                <a:blip r:embed="rId8"/>
                <a:stretch>
                  <a:fillRect l="-1" t="-42" r="13" b="41"/>
                </a:stretch>
              </a:blipFill>
              <a:ln>
                <a:noFill/>
                <a:prstDash val="dash"/>
              </a:ln>
            </p:spPr>
            <p:txBody>
              <a:bodyPr/>
              <a:lstStyle/>
              <a:p>
                <a:r>
                  <a:rPr lang="zh-CN" altLang="en-US">
                    <a:noFill/>
                  </a:rPr>
                  <a:t> </a:t>
                </a:r>
              </a:p>
            </p:txBody>
          </p:sp>
        </mc:Fallback>
      </mc:AlternateContent>
      <p:cxnSp>
        <p:nvCxnSpPr>
          <p:cNvPr id="30" name="直线箭头连接符 29"/>
          <p:cNvCxnSpPr/>
          <p:nvPr/>
        </p:nvCxnSpPr>
        <p:spPr>
          <a:xfrm>
            <a:off x="4295775" y="3969973"/>
            <a:ext cx="360045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文本框 30"/>
              <p:cNvSpPr txBox="1"/>
              <p:nvPr/>
            </p:nvSpPr>
            <p:spPr>
              <a:xfrm>
                <a:off x="4295774" y="3557778"/>
                <a:ext cx="3600450" cy="369332"/>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𝐷</m:t>
                          </m:r>
                        </m:e>
                        <m:sub>
                          <m:r>
                            <a:rPr kumimoji="1" lang="en-US" altLang="zh-CN"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p:sp>
            <p:nvSpPr>
              <p:cNvPr id="31" name="文本框 30"/>
              <p:cNvSpPr txBox="1">
                <a:spLocks noRot="1" noChangeAspect="1" noMove="1" noResize="1" noEditPoints="1" noAdjustHandles="1" noChangeArrowheads="1" noChangeShapeType="1" noTextEdit="1"/>
              </p:cNvSpPr>
              <p:nvPr/>
            </p:nvSpPr>
            <p:spPr>
              <a:xfrm>
                <a:off x="4295774" y="3557778"/>
                <a:ext cx="3600450" cy="369332"/>
              </a:xfrm>
              <a:prstGeom prst="rect">
                <a:avLst/>
              </a:prstGeom>
              <a:blipFill rotWithShape="1">
                <a:blip r:embed="rId9"/>
                <a:stretch>
                  <a:fillRect l="-18" t="-138" r="18" b="73"/>
                </a:stretch>
              </a:blipFill>
              <a:ln>
                <a:noFill/>
                <a:prstDash val="dash"/>
              </a:ln>
            </p:spPr>
            <p:txBody>
              <a:bodyPr/>
              <a:lstStyle/>
              <a:p>
                <a:r>
                  <a:rPr lang="zh-CN" altLang="en-US">
                    <a:noFill/>
                  </a:rPr>
                  <a:t> </a:t>
                </a:r>
              </a:p>
            </p:txBody>
          </p:sp>
        </mc:Fallback>
      </mc:AlternateContent>
      <p:cxnSp>
        <p:nvCxnSpPr>
          <p:cNvPr id="33" name="直线连接符 32"/>
          <p:cNvCxnSpPr/>
          <p:nvPr/>
        </p:nvCxnSpPr>
        <p:spPr>
          <a:xfrm>
            <a:off x="1496725" y="4517233"/>
            <a:ext cx="9203169"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487487" y="1494696"/>
            <a:ext cx="2808287"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1</a:t>
            </a:r>
            <a:r>
              <a:rPr lang="en-US" altLang="zh-CN" dirty="0"/>
              <a:t>:</a:t>
            </a:r>
            <a:r>
              <a:rPr lang="zh-CN" altLang="en-US" dirty="0"/>
              <a:t> </a:t>
            </a:r>
            <a:r>
              <a:rPr lang="en-US" altLang="zh-CN" dirty="0"/>
              <a:t>OPRF</a:t>
            </a:r>
            <a:endParaRPr lang="en-US" altLang="zh-CN" dirty="0">
              <a:latin typeface="Times New Roman" panose="02020503050405090304" pitchFamily="18" charset="0"/>
              <a:cs typeface="Times New Roman" panose="02020503050405090304" pitchFamily="18" charset="0"/>
            </a:endParaRPr>
          </a:p>
        </p:txBody>
      </p:sp>
      <p:sp>
        <p:nvSpPr>
          <p:cNvPr id="35" name="矩形 34"/>
          <p:cNvSpPr/>
          <p:nvPr/>
        </p:nvSpPr>
        <p:spPr>
          <a:xfrm>
            <a:off x="1496868" y="2993601"/>
            <a:ext cx="2798906"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2</a:t>
            </a:r>
            <a:r>
              <a:rPr lang="en-US" altLang="zh-CN" dirty="0"/>
              <a:t>:</a:t>
            </a:r>
            <a:r>
              <a:rPr lang="zh-CN" altLang="en-US" dirty="0"/>
              <a:t> </a:t>
            </a:r>
            <a:r>
              <a:rPr lang="en-US" altLang="zh-CN" dirty="0"/>
              <a:t>Sparse</a:t>
            </a:r>
            <a:r>
              <a:rPr lang="zh-CN" altLang="en-US" dirty="0"/>
              <a:t> </a:t>
            </a:r>
            <a:r>
              <a:rPr lang="en-US" altLang="zh-CN" dirty="0"/>
              <a:t>OKVS</a:t>
            </a:r>
            <a:endParaRPr lang="en-US" altLang="zh-CN" dirty="0">
              <a:latin typeface="Times New Roman" panose="02020503050405090304" pitchFamily="18" charset="0"/>
              <a:cs typeface="Times New Roman" panose="02020503050405090304" pitchFamily="18" charset="0"/>
            </a:endParaRPr>
          </a:p>
        </p:txBody>
      </p:sp>
      <p:sp>
        <p:nvSpPr>
          <p:cNvPr id="38" name="矩形 37"/>
          <p:cNvSpPr/>
          <p:nvPr/>
        </p:nvSpPr>
        <p:spPr>
          <a:xfrm>
            <a:off x="1490494" y="4503265"/>
            <a:ext cx="2799051"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3</a:t>
            </a:r>
            <a:r>
              <a:rPr lang="en-US" altLang="zh-CN" dirty="0"/>
              <a:t>:</a:t>
            </a:r>
            <a:r>
              <a:rPr lang="zh-CN" altLang="en-US" dirty="0"/>
              <a:t> </a:t>
            </a:r>
            <a:r>
              <a:rPr lang="en-US" altLang="zh-CN" dirty="0" err="1"/>
              <a:t>BatchPIR</a:t>
            </a:r>
            <a:endParaRPr lang="en-US" altLang="zh-CN" dirty="0">
              <a:latin typeface="Times New Roman" panose="02020503050405090304" pitchFamily="18" charset="0"/>
              <a:cs typeface="Times New Roman" panose="02020503050405090304" pitchFamily="18" charset="0"/>
            </a:endParaRPr>
          </a:p>
        </p:txBody>
      </p:sp>
      <p:sp>
        <p:nvSpPr>
          <p:cNvPr id="41" name="文本框 40"/>
          <p:cNvSpPr txBox="1"/>
          <p:nvPr/>
        </p:nvSpPr>
        <p:spPr>
          <a:xfrm>
            <a:off x="4305873" y="4062649"/>
            <a:ext cx="3590350" cy="369332"/>
          </a:xfrm>
          <a:prstGeom prst="rect">
            <a:avLst/>
          </a:prstGeom>
          <a:noFill/>
          <a:ln>
            <a:noFill/>
            <a:prstDash val="dash"/>
          </a:ln>
        </p:spPr>
        <p:txBody>
          <a:bodyPr wrap="square">
            <a:spAutoFit/>
          </a:bodyPr>
          <a:lstStyle/>
          <a:p>
            <a:pPr algn="ctr"/>
            <a:r>
              <a:rPr kumimoji="1" lang="en-US" altLang="zh-CN" dirty="0">
                <a:solidFill>
                  <a:srgbClr val="FF0000"/>
                </a:solidFill>
              </a:rPr>
              <a:t>Directly</a:t>
            </a:r>
            <a:r>
              <a:rPr kumimoji="1" lang="zh-CN" altLang="en-US" dirty="0">
                <a:solidFill>
                  <a:srgbClr val="FF0000"/>
                </a:solidFill>
              </a:rPr>
              <a:t> </a:t>
            </a:r>
            <a:r>
              <a:rPr kumimoji="1" lang="en-US" altLang="zh-CN" dirty="0">
                <a:solidFill>
                  <a:srgbClr val="FF0000"/>
                </a:solidFill>
              </a:rPr>
              <a:t>send</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(small)</a:t>
            </a:r>
            <a:r>
              <a:rPr kumimoji="1" lang="zh-CN" altLang="en-US" dirty="0">
                <a:solidFill>
                  <a:srgbClr val="FF0000"/>
                </a:solidFill>
              </a:rPr>
              <a:t> </a:t>
            </a:r>
            <a:r>
              <a:rPr kumimoji="1" lang="en-US" altLang="zh-CN" dirty="0">
                <a:solidFill>
                  <a:srgbClr val="FF0000"/>
                </a:solidFill>
              </a:rPr>
              <a:t>dense</a:t>
            </a:r>
            <a:r>
              <a:rPr kumimoji="1" lang="zh-CN" altLang="en-US" dirty="0">
                <a:solidFill>
                  <a:srgbClr val="FF0000"/>
                </a:solidFill>
              </a:rPr>
              <a:t> </a:t>
            </a:r>
            <a:r>
              <a:rPr kumimoji="1" lang="en-US" altLang="zh-CN" dirty="0">
                <a:solidFill>
                  <a:srgbClr val="FF0000"/>
                </a:solidFill>
              </a:rPr>
              <a:t>part</a:t>
            </a:r>
            <a:r>
              <a:rPr kumimoji="1" lang="zh-CN" altLang="en-US" dirty="0">
                <a:solidFill>
                  <a:srgbClr val="FF0000"/>
                </a:solidFill>
              </a:rPr>
              <a:t> </a:t>
            </a:r>
            <a:endParaRPr kumimoji="1" lang="zh-CN" altLang="en-US" dirty="0">
              <a:solidFill>
                <a:srgbClr val="FF0000"/>
              </a:solidFill>
            </a:endParaRPr>
          </a:p>
        </p:txBody>
      </p:sp>
      <mc:AlternateContent xmlns:mc="http://schemas.openxmlformats.org/markup-compatibility/2006">
        <mc:Choice xmlns:a14="http://schemas.microsoft.com/office/drawing/2010/main" Requires="a14">
          <p:sp>
            <p:nvSpPr>
              <p:cNvPr id="42" name="文本框 41"/>
              <p:cNvSpPr txBox="1"/>
              <p:nvPr/>
            </p:nvSpPr>
            <p:spPr>
              <a:xfrm>
                <a:off x="7899769" y="5928416"/>
                <a:ext cx="28082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𝑧</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r>
                        <m:rPr>
                          <m:nor/>
                        </m:rPr>
                        <a:rPr kumimoji="1" lang="en-US" altLang="zh-CN">
                          <a:latin typeface="Arial" panose="020B0604020202090204" pitchFamily="34" charset="0"/>
                          <a:cs typeface="Arial" panose="020B0604020202090204" pitchFamily="34" charset="0"/>
                        </a:rPr>
                        <m:t>Dec</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𝐷</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𝑞</m:t>
                              </m:r>
                            </m:e>
                            <m:sub>
                              <m:r>
                                <a:rPr kumimoji="1" lang="en-US" altLang="zh-CN" i="1">
                                  <a:latin typeface="Cambria Math" panose="02040503050406030204" pitchFamily="18" charset="0"/>
                                </a:rPr>
                                <m:t>𝑖</m:t>
                              </m:r>
                            </m:sub>
                          </m:sSub>
                        </m:e>
                      </m:d>
                      <m:sSub>
                        <m:sSubPr>
                          <m:ctrlPr>
                            <a:rPr kumimoji="1" lang="en-US" altLang="zh-CN" i="1">
                              <a:latin typeface="Cambria Math" panose="02040503050406030204" pitchFamily="18" charset="0"/>
                              <a:ea typeface="Cambria Math" panose="02040503050406030204" pitchFamily="18" charset="0"/>
                              <a:cs typeface="Arial" panose="020B0604020202090204" pitchFamily="34" charset="0"/>
                            </a:rPr>
                          </m:ctrlPr>
                        </m:sSubPr>
                        <m:e>
                          <m:r>
                            <a:rPr kumimoji="1" lang="en-US" altLang="zh-CN" i="1">
                              <a:latin typeface="Cambria Math" panose="02040503050406030204" pitchFamily="18" charset="0"/>
                              <a:ea typeface="Cambria Math" panose="02040503050406030204" pitchFamily="18" charset="0"/>
                              <a:cs typeface="Arial" panose="020B0604020202090204" pitchFamily="34" charset="0"/>
                            </a:rPr>
                            <m:t>⨁</m:t>
                          </m:r>
                          <m:r>
                            <a:rPr kumimoji="1" lang="en-US" altLang="zh-CN" i="1">
                              <a:latin typeface="Cambria Math" panose="02040503050406030204" pitchFamily="18" charset="0"/>
                              <a:ea typeface="Cambria Math" panose="02040503050406030204" pitchFamily="18" charset="0"/>
                              <a:cs typeface="Arial" panose="020B0604020202090204" pitchFamily="34" charset="0"/>
                            </a:rPr>
                            <m:t>𝐹</m:t>
                          </m:r>
                        </m:e>
                        <m:sub>
                          <m:r>
                            <a:rPr kumimoji="1" lang="en-US" altLang="zh-CN" i="1">
                              <a:latin typeface="Cambria Math" panose="02040503050406030204" pitchFamily="18" charset="0"/>
                              <a:ea typeface="Cambria Math" panose="02040503050406030204" pitchFamily="18" charset="0"/>
                              <a:cs typeface="Arial" panose="020B0604020202090204" pitchFamily="34" charset="0"/>
                            </a:rPr>
                            <m:t>𝑘</m:t>
                          </m:r>
                        </m:sub>
                      </m:sSub>
                      <m:d>
                        <m:dPr>
                          <m:ctrlPr>
                            <a:rPr kumimoji="1" lang="en-US" altLang="zh-CN" i="1">
                              <a:latin typeface="Cambria Math" panose="02040503050406030204" pitchFamily="18" charset="0"/>
                              <a:ea typeface="Cambria Math" panose="02040503050406030204" pitchFamily="18" charset="0"/>
                              <a:cs typeface="Arial" panose="020B0604020202090204" pitchFamily="34" charset="0"/>
                            </a:rPr>
                          </m:ctrlPr>
                        </m:dPr>
                        <m:e>
                          <m:sSub>
                            <m:sSubPr>
                              <m:ctrlPr>
                                <a:rPr kumimoji="1" lang="en-US" altLang="zh-CN" i="1">
                                  <a:latin typeface="Cambria Math" panose="02040503050406030204" pitchFamily="18" charset="0"/>
                                  <a:ea typeface="Cambria Math" panose="02040503050406030204" pitchFamily="18" charset="0"/>
                                  <a:cs typeface="Arial" panose="020B0604020202090204" pitchFamily="34" charset="0"/>
                                </a:rPr>
                              </m:ctrlPr>
                            </m:sSubPr>
                            <m:e>
                              <m:r>
                                <a:rPr kumimoji="1" lang="en-US" altLang="zh-CN" i="1">
                                  <a:latin typeface="Cambria Math" panose="02040503050406030204" pitchFamily="18" charset="0"/>
                                  <a:ea typeface="Cambria Math" panose="02040503050406030204" pitchFamily="18" charset="0"/>
                                  <a:cs typeface="Arial" panose="020B0604020202090204" pitchFamily="34" charset="0"/>
                                </a:rPr>
                                <m:t>𝑞</m:t>
                              </m:r>
                            </m:e>
                            <m:sub>
                              <m:r>
                                <a:rPr kumimoji="1" lang="en-US" altLang="zh-CN" i="1">
                                  <a:latin typeface="Cambria Math" panose="02040503050406030204" pitchFamily="18" charset="0"/>
                                  <a:ea typeface="Cambria Math" panose="02040503050406030204" pitchFamily="18" charset="0"/>
                                  <a:cs typeface="Arial" panose="020B0604020202090204" pitchFamily="34" charset="0"/>
                                </a:rPr>
                                <m:t>𝑖</m:t>
                              </m:r>
                            </m:sub>
                          </m:sSub>
                        </m:e>
                      </m:d>
                    </m:oMath>
                  </m:oMathPara>
                </a14:m>
                <a:endParaRPr kumimoji="1" lang="zh-CN" altLang="en-US" dirty="0">
                  <a:solidFill>
                    <a:schemeClr val="tx1"/>
                  </a:solidFill>
                </a:endParaRPr>
              </a:p>
            </p:txBody>
          </p:sp>
        </mc:Choice>
        <mc:Fallback>
          <p:sp>
            <p:nvSpPr>
              <p:cNvPr id="42" name="文本框 41"/>
              <p:cNvSpPr txBox="1">
                <a:spLocks noRot="1" noChangeAspect="1" noMove="1" noResize="1" noEditPoints="1" noAdjustHandles="1" noChangeArrowheads="1" noChangeShapeType="1" noTextEdit="1"/>
              </p:cNvSpPr>
              <p:nvPr/>
            </p:nvSpPr>
            <p:spPr>
              <a:xfrm>
                <a:off x="7899769" y="5928416"/>
                <a:ext cx="2808289" cy="369332"/>
              </a:xfrm>
              <a:prstGeom prst="rect">
                <a:avLst/>
              </a:prstGeom>
              <a:blipFill rotWithShape="1">
                <a:blip r:embed="rId10"/>
                <a:stretch>
                  <a:fillRect l="-13" t="-15" r="2" b="123"/>
                </a:stretch>
              </a:blipFill>
            </p:spPr>
            <p:txBody>
              <a:bodyPr/>
              <a:lstStyle/>
              <a:p>
                <a:r>
                  <a:rPr lang="zh-CN" altLang="en-US">
                    <a:noFill/>
                  </a:rPr>
                  <a:t> </a:t>
                </a:r>
              </a:p>
            </p:txBody>
          </p:sp>
        </mc:Fallback>
      </mc:AlternateContent>
      <p:cxnSp>
        <p:nvCxnSpPr>
          <p:cNvPr id="63" name="直线箭头连接符 62"/>
          <p:cNvCxnSpPr/>
          <p:nvPr/>
        </p:nvCxnSpPr>
        <p:spPr>
          <a:xfrm>
            <a:off x="4301217" y="2255171"/>
            <a:ext cx="1138344"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5442697" y="2104870"/>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mqOPRF</a:t>
            </a:r>
            <a:endParaRPr kumimoji="1" lang="zh-CN" altLang="en-US" dirty="0">
              <a:solidFill>
                <a:schemeClr val="tx1"/>
              </a:solidFill>
            </a:endParaRPr>
          </a:p>
        </p:txBody>
      </p:sp>
      <p:cxnSp>
        <p:nvCxnSpPr>
          <p:cNvPr id="65" name="直线箭头连接符 64"/>
          <p:cNvCxnSpPr/>
          <p:nvPr/>
        </p:nvCxnSpPr>
        <p:spPr>
          <a:xfrm flipH="1">
            <a:off x="6766459" y="2255171"/>
            <a:ext cx="113520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p:nvPr/>
        </p:nvCxnSpPr>
        <p:spPr>
          <a:xfrm>
            <a:off x="6775695" y="2747154"/>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文本框 66"/>
              <p:cNvSpPr txBox="1"/>
              <p:nvPr/>
            </p:nvSpPr>
            <p:spPr>
              <a:xfrm>
                <a:off x="8271266" y="2556127"/>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1</m:t>
                              </m:r>
                            </m:sub>
                          </m:sSub>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67" name="文本框 66"/>
              <p:cNvSpPr txBox="1">
                <a:spLocks noRot="1" noChangeAspect="1" noMove="1" noResize="1" noEditPoints="1" noAdjustHandles="1" noChangeArrowheads="1" noChangeShapeType="1" noTextEdit="1"/>
              </p:cNvSpPr>
              <p:nvPr/>
            </p:nvSpPr>
            <p:spPr>
              <a:xfrm>
                <a:off x="8271266" y="2556127"/>
                <a:ext cx="2438688" cy="369332"/>
              </a:xfrm>
              <a:prstGeom prst="rect">
                <a:avLst/>
              </a:prstGeom>
              <a:blipFill rotWithShape="1">
                <a:blip r:embed="rId11"/>
                <a:stretch>
                  <a:fillRect l="-16" t="-68" r="2" b="4"/>
                </a:stretch>
              </a:blipFill>
            </p:spPr>
            <p:txBody>
              <a:bodyPr/>
              <a:lstStyle/>
              <a:p>
                <a:r>
                  <a:rPr lang="zh-CN" altLang="en-US">
                    <a:noFill/>
                  </a:rPr>
                  <a:t> </a:t>
                </a:r>
              </a:p>
            </p:txBody>
          </p:sp>
        </mc:Fallback>
      </mc:AlternateContent>
      <p:cxnSp>
        <p:nvCxnSpPr>
          <p:cNvPr id="68" name="直线连接符 67"/>
          <p:cNvCxnSpPr/>
          <p:nvPr/>
        </p:nvCxnSpPr>
        <p:spPr>
          <a:xfrm>
            <a:off x="1492929" y="1483455"/>
            <a:ext cx="921240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9" name="文本框 68"/>
              <p:cNvSpPr txBox="1"/>
              <p:nvPr/>
            </p:nvSpPr>
            <p:spPr>
              <a:xfrm>
                <a:off x="1502167" y="2015089"/>
                <a:ext cx="2434070" cy="464486"/>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𝑘</m:t>
                      </m:r>
                      <m:groupChr>
                        <m:groupChrPr>
                          <m:chr m:val="←"/>
                          <m:vertJc m:val="bot"/>
                          <m:ctrlPr>
                            <a:rPr kumimoji="1" lang="en-US" altLang="zh-CN" b="0" i="1" smtClean="0">
                              <a:solidFill>
                                <a:schemeClr val="tx1"/>
                              </a:solidFill>
                              <a:latin typeface="Cambria Math" panose="02040503050406030204" pitchFamily="18" charset="0"/>
                            </a:rPr>
                          </m:ctrlPr>
                        </m:groupChrPr>
                        <m:e>
                          <m:r>
                            <m:rPr>
                              <m:brk m:alnAt="2"/>
                            </m:rPr>
                            <a:rPr kumimoji="1" lang="en-US" altLang="zh-CN" b="0" i="1" smtClean="0">
                              <a:solidFill>
                                <a:schemeClr val="tx1"/>
                              </a:solidFill>
                              <a:latin typeface="Cambria Math" panose="02040503050406030204" pitchFamily="18" charset="0"/>
                            </a:rPr>
                            <m:t>𝑅</m:t>
                          </m:r>
                        </m:e>
                      </m:groupChr>
                      <m:r>
                        <a:rPr kumimoji="1" lang="en-US" altLang="zh-CN" b="0" i="1" smtClean="0">
                          <a:solidFill>
                            <a:schemeClr val="tx1"/>
                          </a:solidFill>
                          <a:latin typeface="Cambria Math" panose="02040503050406030204" pitchFamily="18" charset="0"/>
                        </a:rPr>
                        <m:t>𝐾</m:t>
                      </m:r>
                    </m:oMath>
                  </m:oMathPara>
                </a14:m>
                <a:endParaRPr kumimoji="1" lang="zh-CN" altLang="en-US" dirty="0">
                  <a:solidFill>
                    <a:schemeClr val="tx1"/>
                  </a:solidFill>
                </a:endParaRPr>
              </a:p>
            </p:txBody>
          </p:sp>
        </mc:Choice>
        <mc:Fallback>
          <p:sp>
            <p:nvSpPr>
              <p:cNvPr id="69" name="文本框 68"/>
              <p:cNvSpPr txBox="1">
                <a:spLocks noRot="1" noChangeAspect="1" noMove="1" noResize="1" noEditPoints="1" noAdjustHandles="1" noChangeArrowheads="1" noChangeShapeType="1" noTextEdit="1"/>
              </p:cNvSpPr>
              <p:nvPr/>
            </p:nvSpPr>
            <p:spPr>
              <a:xfrm>
                <a:off x="1502167" y="2015089"/>
                <a:ext cx="2434070" cy="464486"/>
              </a:xfrm>
              <a:prstGeom prst="rect">
                <a:avLst/>
              </a:prstGeom>
              <a:blipFill rotWithShape="1">
                <a:blip r:embed="rId12"/>
                <a:stretch>
                  <a:fillRect l="-16" t="-50" r="21" b="115"/>
                </a:stretch>
              </a:blipFill>
              <a:ln>
                <a:no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文本框 69"/>
              <p:cNvSpPr txBox="1"/>
              <p:nvPr/>
            </p:nvSpPr>
            <p:spPr>
              <a:xfrm>
                <a:off x="8271266" y="2011445"/>
                <a:ext cx="2434070" cy="369332"/>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70" name="文本框 69"/>
              <p:cNvSpPr txBox="1">
                <a:spLocks noRot="1" noChangeAspect="1" noMove="1" noResize="1" noEditPoints="1" noAdjustHandles="1" noChangeArrowheads="1" noChangeShapeType="1" noTextEdit="1"/>
              </p:cNvSpPr>
              <p:nvPr/>
            </p:nvSpPr>
            <p:spPr>
              <a:xfrm>
                <a:off x="8271266" y="2011445"/>
                <a:ext cx="2434070" cy="369332"/>
              </a:xfrm>
              <a:prstGeom prst="rect">
                <a:avLst/>
              </a:prstGeom>
              <a:blipFill rotWithShape="1">
                <a:blip r:embed="rId13"/>
                <a:stretch>
                  <a:fillRect l="-16" t="-108" r="21" b="44"/>
                </a:stretch>
              </a:blipFill>
              <a:ln>
                <a:noFill/>
                <a:prstDash val="dash"/>
              </a:ln>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3.4</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UCPSI</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from</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OKVR</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grpSp>
        <p:nvGrpSpPr>
          <p:cNvPr id="6" name="组合 5"/>
          <p:cNvGrpSpPr/>
          <p:nvPr/>
        </p:nvGrpSpPr>
        <p:grpSpPr>
          <a:xfrm>
            <a:off x="263525" y="3120601"/>
            <a:ext cx="1056408" cy="1468583"/>
            <a:chOff x="277087" y="1581727"/>
            <a:chExt cx="1089025" cy="1468583"/>
          </a:xfrm>
        </p:grpSpPr>
        <p:pic>
          <p:nvPicPr>
            <p:cNvPr id="7" name="图片 6"/>
            <p:cNvPicPr>
              <a:picLocks noChangeAspect="1"/>
            </p:cNvPicPr>
            <p:nvPr/>
          </p:nvPicPr>
          <p:blipFill>
            <a:blip r:embed="rId1"/>
            <a:stretch>
              <a:fillRect/>
            </a:stretch>
          </p:blipFill>
          <p:spPr>
            <a:xfrm>
              <a:off x="277087" y="1581727"/>
              <a:ext cx="1089025" cy="1089025"/>
            </a:xfrm>
            <a:prstGeom prst="rect">
              <a:avLst/>
            </a:prstGeom>
          </p:spPr>
        </p:pic>
        <p:sp>
          <p:nvSpPr>
            <p:cNvPr id="8" name="文本框 7"/>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9" name="组合 8"/>
          <p:cNvGrpSpPr/>
          <p:nvPr/>
        </p:nvGrpSpPr>
        <p:grpSpPr>
          <a:xfrm>
            <a:off x="10882164" y="3128416"/>
            <a:ext cx="1046311" cy="1460768"/>
            <a:chOff x="10835984" y="1584181"/>
            <a:chExt cx="1089025" cy="1460768"/>
          </a:xfrm>
        </p:grpSpPr>
        <p:pic>
          <p:nvPicPr>
            <p:cNvPr id="10" name="图片 9"/>
            <p:cNvPicPr>
              <a:picLocks noChangeAspect="1"/>
            </p:cNvPicPr>
            <p:nvPr/>
          </p:nvPicPr>
          <p:blipFill>
            <a:blip r:embed="rId2"/>
            <a:stretch>
              <a:fillRect/>
            </a:stretch>
          </p:blipFill>
          <p:spPr>
            <a:xfrm>
              <a:off x="10838438" y="1584181"/>
              <a:ext cx="1086571" cy="1086571"/>
            </a:xfrm>
            <a:prstGeom prst="rect">
              <a:avLst/>
            </a:prstGeom>
          </p:spPr>
        </p:pic>
        <p:sp>
          <p:nvSpPr>
            <p:cNvPr id="11" name="文本框 10"/>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mc:AlternateContent xmlns:mc="http://schemas.openxmlformats.org/markup-compatibility/2006">
        <mc:Choice xmlns:a14="http://schemas.microsoft.com/office/drawing/2010/main" Requires="a14">
          <p:sp>
            <p:nvSpPr>
              <p:cNvPr id="14" name="文本框 13"/>
              <p:cNvSpPr txBox="1"/>
              <p:nvPr/>
            </p:nvSpPr>
            <p:spPr>
              <a:xfrm>
                <a:off x="7896224" y="1098262"/>
                <a:ext cx="28082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14" name="文本框 13"/>
              <p:cNvSpPr txBox="1">
                <a:spLocks noRot="1" noChangeAspect="1" noMove="1" noResize="1" noEditPoints="1" noAdjustHandles="1" noChangeArrowheads="1" noChangeShapeType="1" noTextEdit="1"/>
              </p:cNvSpPr>
              <p:nvPr/>
            </p:nvSpPr>
            <p:spPr>
              <a:xfrm>
                <a:off x="7896224" y="1098262"/>
                <a:ext cx="2808288" cy="369332"/>
              </a:xfrm>
              <a:prstGeom prst="rect">
                <a:avLst/>
              </a:prstGeom>
              <a:blipFill rotWithShape="1">
                <a:blip r:embed="rId3"/>
                <a:stretch>
                  <a:fillRect l="-23" t="-94" r="11"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1496724" y="1094919"/>
                <a:ext cx="2799050" cy="369332"/>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𝑛</m:t>
                              </m:r>
                            </m:sub>
                          </m:sSub>
                        </m:e>
                      </m:d>
                    </m:oMath>
                  </m:oMathPara>
                </a14:m>
                <a:endParaRPr kumimoji="1" lang="zh-CN" altLang="en-US" dirty="0">
                  <a:solidFill>
                    <a:schemeClr val="tx1"/>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1496724" y="1094919"/>
                <a:ext cx="2799050" cy="369332"/>
              </a:xfrm>
              <a:prstGeom prst="rect">
                <a:avLst/>
              </a:prstGeom>
              <a:blipFill rotWithShape="1">
                <a:blip r:embed="rId4"/>
                <a:stretch>
                  <a:fillRect l="-1" t="-48" r="23" b="156"/>
                </a:stretch>
              </a:blipFill>
              <a:ln>
                <a:noFill/>
                <a:prstDash val="dash"/>
              </a:ln>
            </p:spPr>
            <p:txBody>
              <a:bodyPr/>
              <a:lstStyle/>
              <a:p>
                <a:r>
                  <a:rPr lang="zh-CN" altLang="en-US">
                    <a:noFill/>
                  </a:rPr>
                  <a:t> </a:t>
                </a:r>
              </a:p>
            </p:txBody>
          </p:sp>
        </mc:Fallback>
      </mc:AlternateContent>
      <p:cxnSp>
        <p:nvCxnSpPr>
          <p:cNvPr id="18" name="直线箭头连接符 17"/>
          <p:cNvCxnSpPr/>
          <p:nvPr/>
        </p:nvCxnSpPr>
        <p:spPr>
          <a:xfrm>
            <a:off x="4295773" y="5809233"/>
            <a:ext cx="115071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矩形 18"/>
              <p:cNvSpPr/>
              <p:nvPr/>
            </p:nvSpPr>
            <p:spPr>
              <a:xfrm>
                <a:off x="5446491" y="5668168"/>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b="0" i="0" dirty="0" smtClean="0">
                          <a:solidFill>
                            <a:schemeClr val="tx1"/>
                          </a:solidFill>
                          <a:latin typeface="Cambria Math" panose="02040503050406030204" pitchFamily="18" charset="0"/>
                        </a:rPr>
                        <m:t>PEQT</m:t>
                      </m:r>
                    </m:oMath>
                  </m:oMathPara>
                </a14:m>
                <a:endParaRPr kumimoji="1" lang="zh-CN" altLang="en-US" dirty="0">
                  <a:solidFill>
                    <a:schemeClr val="tx1"/>
                  </a:solidFill>
                </a:endParaRPr>
              </a:p>
            </p:txBody>
          </p:sp>
        </mc:Choice>
        <mc:Fallback>
          <p:sp>
            <p:nvSpPr>
              <p:cNvPr id="19" name="矩形 18"/>
              <p:cNvSpPr>
                <a:spLocks noRot="1" noChangeAspect="1" noMove="1" noResize="1" noEditPoints="1" noAdjustHandles="1" noChangeArrowheads="1" noChangeShapeType="1" noTextEdit="1"/>
              </p:cNvSpPr>
              <p:nvPr/>
            </p:nvSpPr>
            <p:spPr>
              <a:xfrm>
                <a:off x="5446491" y="5668168"/>
                <a:ext cx="1323762" cy="768859"/>
              </a:xfrm>
              <a:prstGeom prst="rect">
                <a:avLst/>
              </a:prstGeom>
              <a:blipFill rotWithShape="1">
                <a:blip r:embed="rId5"/>
                <a:stretch>
                  <a:fillRect l="-727" t="-1259" r="-680" b="-1235"/>
                </a:stretch>
              </a:blipFill>
              <a:ln w="19050"/>
            </p:spPr>
            <p:style>
              <a:lnRef idx="2">
                <a:schemeClr val="accent1">
                  <a:shade val="15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20" name="直线箭头连接符 19"/>
          <p:cNvCxnSpPr/>
          <p:nvPr/>
        </p:nvCxnSpPr>
        <p:spPr>
          <a:xfrm flipH="1">
            <a:off x="6770253" y="5818469"/>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779489" y="6310452"/>
            <a:ext cx="1116736"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p:cNvSpPr txBox="1"/>
              <p:nvPr/>
            </p:nvSpPr>
            <p:spPr>
              <a:xfrm>
                <a:off x="8270443" y="6119473"/>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1</m:t>
                                  </m:r>
                                </m:sub>
                              </m:sSub>
                            </m:e>
                          </m:d>
                        </m:e>
                        <m:sub>
                          <m:r>
                            <a:rPr kumimoji="1" lang="en-US" altLang="zh-CN" i="1">
                              <a:latin typeface="Cambria Math" panose="02040503050406030204" pitchFamily="18" charset="0"/>
                            </a:rPr>
                            <m:t>𝐶</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2</m:t>
                                  </m:r>
                                </m:sub>
                              </m:sSub>
                            </m:e>
                          </m:d>
                        </m:e>
                        <m:sub>
                          <m:r>
                            <a:rPr kumimoji="1" lang="en-US" altLang="zh-CN" i="1">
                              <a:latin typeface="Cambria Math" panose="02040503050406030204" pitchFamily="18" charset="0"/>
                            </a:rPr>
                            <m:t>𝐶</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𝑚</m:t>
                                  </m:r>
                                </m:sub>
                              </m:sSub>
                            </m:e>
                          </m:d>
                        </m:e>
                        <m:sub>
                          <m:r>
                            <a:rPr kumimoji="1" lang="en-US" altLang="zh-CN" i="1">
                              <a:latin typeface="Cambria Math" panose="02040503050406030204" pitchFamily="18" charset="0"/>
                            </a:rPr>
                            <m:t>𝐶</m:t>
                          </m:r>
                        </m:sub>
                      </m:sSub>
                    </m:oMath>
                  </m:oMathPara>
                </a14:m>
                <a:endParaRPr kumimoji="1" lang="zh-CN" altLang="en-US" dirty="0">
                  <a:solidFill>
                    <a:schemeClr val="tx1"/>
                  </a:solidFill>
                </a:endParaRPr>
              </a:p>
            </p:txBody>
          </p:sp>
        </mc:Choice>
        <mc:Fallback>
          <p:sp>
            <p:nvSpPr>
              <p:cNvPr id="22" name="文本框 21"/>
              <p:cNvSpPr txBox="1">
                <a:spLocks noRot="1" noChangeAspect="1" noMove="1" noResize="1" noEditPoints="1" noAdjustHandles="1" noChangeArrowheads="1" noChangeShapeType="1" noTextEdit="1"/>
              </p:cNvSpPr>
              <p:nvPr/>
            </p:nvSpPr>
            <p:spPr>
              <a:xfrm>
                <a:off x="8270443" y="6119473"/>
                <a:ext cx="2438688" cy="369332"/>
              </a:xfrm>
              <a:prstGeom prst="rect">
                <a:avLst/>
              </a:prstGeom>
              <a:blipFill rotWithShape="1">
                <a:blip r:embed="rId6"/>
                <a:stretch>
                  <a:fillRect l="-8" t="-166" r="20" b="10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7896223" y="5622218"/>
                <a:ext cx="28082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𝑧</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𝑧</m:t>
                          </m:r>
                        </m:e>
                        <m:sub>
                          <m:r>
                            <a:rPr kumimoji="1" lang="en-US" altLang="zh-CN" b="0" i="1" smtClean="0">
                              <a:solidFill>
                                <a:schemeClr val="tx1"/>
                              </a:solidFill>
                              <a:latin typeface="Cambria Math" panose="02040503050406030204" pitchFamily="18" charset="0"/>
                            </a:rPr>
                            <m:t>𝑚</m:t>
                          </m:r>
                        </m:sub>
                      </m:sSub>
                    </m:oMath>
                  </m:oMathPara>
                </a14:m>
                <a:endParaRPr kumimoji="1" lang="zh-CN" altLang="en-US" dirty="0">
                  <a:solidFill>
                    <a:schemeClr val="tx1"/>
                  </a:solidFill>
                </a:endParaRPr>
              </a:p>
            </p:txBody>
          </p:sp>
        </mc:Choice>
        <mc:Fallback>
          <p:sp>
            <p:nvSpPr>
              <p:cNvPr id="23" name="文本框 22"/>
              <p:cNvSpPr txBox="1">
                <a:spLocks noRot="1" noChangeAspect="1" noMove="1" noResize="1" noEditPoints="1" noAdjustHandles="1" noChangeArrowheads="1" noChangeShapeType="1" noTextEdit="1"/>
              </p:cNvSpPr>
              <p:nvPr/>
            </p:nvSpPr>
            <p:spPr>
              <a:xfrm>
                <a:off x="7896223" y="5622218"/>
                <a:ext cx="2808289" cy="369332"/>
              </a:xfrm>
              <a:prstGeom prst="rect">
                <a:avLst/>
              </a:prstGeom>
              <a:blipFill rotWithShape="1">
                <a:blip r:embed="rId7"/>
                <a:stretch>
                  <a:fillRect l="-23" t="-152" r="11"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1496725" y="5622218"/>
                <a:ext cx="279904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𝑟</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𝑟</m:t>
                          </m:r>
                        </m:e>
                        <m:sub>
                          <m:r>
                            <a:rPr kumimoji="1" lang="en-US" altLang="zh-CN" b="0" i="1" smtClean="0">
                              <a:solidFill>
                                <a:schemeClr val="tx1"/>
                              </a:solidFill>
                              <a:latin typeface="Cambria Math" panose="02040503050406030204" pitchFamily="18" charset="0"/>
                            </a:rPr>
                            <m:t>𝑚</m:t>
                          </m:r>
                        </m:sub>
                      </m:sSub>
                    </m:oMath>
                  </m:oMathPara>
                </a14:m>
                <a:endParaRPr kumimoji="1" lang="zh-CN" altLang="en-US" dirty="0">
                  <a:solidFill>
                    <a:schemeClr val="tx1"/>
                  </a:solidFill>
                </a:endParaRPr>
              </a:p>
            </p:txBody>
          </p:sp>
        </mc:Choice>
        <mc:Fallback>
          <p:sp>
            <p:nvSpPr>
              <p:cNvPr id="24" name="文本框 23"/>
              <p:cNvSpPr txBox="1">
                <a:spLocks noRot="1" noChangeAspect="1" noMove="1" noResize="1" noEditPoints="1" noAdjustHandles="1" noChangeArrowheads="1" noChangeShapeType="1" noTextEdit="1"/>
              </p:cNvSpPr>
              <p:nvPr/>
            </p:nvSpPr>
            <p:spPr>
              <a:xfrm>
                <a:off x="1496725" y="5622218"/>
                <a:ext cx="2799048" cy="369332"/>
              </a:xfrm>
              <a:prstGeom prst="rect">
                <a:avLst/>
              </a:prstGeom>
              <a:blipFill rotWithShape="1">
                <a:blip r:embed="rId8"/>
                <a:stretch>
                  <a:fillRect l="-1" t="-152" r="23" b="88"/>
                </a:stretch>
              </a:blipFill>
            </p:spPr>
            <p:txBody>
              <a:bodyPr/>
              <a:lstStyle/>
              <a:p>
                <a:r>
                  <a:rPr lang="zh-CN" altLang="en-US">
                    <a:noFill/>
                  </a:rPr>
                  <a:t> </a:t>
                </a:r>
              </a:p>
            </p:txBody>
          </p:sp>
        </mc:Fallback>
      </mc:AlternateContent>
      <p:cxnSp>
        <p:nvCxnSpPr>
          <p:cNvPr id="25" name="直线连接符 24"/>
          <p:cNvCxnSpPr/>
          <p:nvPr/>
        </p:nvCxnSpPr>
        <p:spPr>
          <a:xfrm>
            <a:off x="1487487" y="1486175"/>
            <a:ext cx="921240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文本框 28"/>
              <p:cNvSpPr txBox="1"/>
              <p:nvPr/>
            </p:nvSpPr>
            <p:spPr>
              <a:xfrm>
                <a:off x="1487487" y="3008575"/>
                <a:ext cx="2818386" cy="498021"/>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𝑟</m:t>
                                  </m:r>
                                </m:e>
                                <m:sub>
                                  <m:r>
                                    <a:rPr kumimoji="1" lang="en-US" altLang="zh-CN" b="0" i="1" smtClean="0">
                                      <a:solidFill>
                                        <a:schemeClr val="tx1"/>
                                      </a:solidFill>
                                      <a:latin typeface="Cambria Math" panose="02040503050406030204" pitchFamily="18" charset="0"/>
                                    </a:rPr>
                                    <m:t>𝑖</m:t>
                                  </m:r>
                                </m:sub>
                              </m:sSub>
                            </m:e>
                          </m:d>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ea typeface="Cambria Math" panose="02040503050406030204" pitchFamily="18" charset="0"/>
                            </a:rPr>
                            <m:t>∈[</m:t>
                          </m:r>
                          <m:r>
                            <a:rPr kumimoji="1" lang="en-US" altLang="zh-CN" b="0" i="1" smtClean="0">
                              <a:solidFill>
                                <a:schemeClr val="tx1"/>
                              </a:solidFill>
                              <a:latin typeface="Cambria Math" panose="02040503050406030204" pitchFamily="18" charset="0"/>
                              <a:ea typeface="Cambria Math" panose="02040503050406030204" pitchFamily="18" charset="0"/>
                            </a:rPr>
                            <m:t>𝑚</m:t>
                          </m:r>
                          <m:r>
                            <a:rPr kumimoji="1" lang="en-US" altLang="zh-CN" b="0" i="1" smtClean="0">
                              <a:solidFill>
                                <a:schemeClr val="tx1"/>
                              </a:solidFill>
                              <a:latin typeface="Cambria Math" panose="02040503050406030204" pitchFamily="18" charset="0"/>
                              <a:ea typeface="Cambria Math" panose="02040503050406030204" pitchFamily="18" charset="0"/>
                            </a:rPr>
                            <m:t>]</m:t>
                          </m:r>
                        </m:sub>
                      </m:sSub>
                      <m:groupChr>
                        <m:groupChrPr>
                          <m:chr m:val="←"/>
                          <m:vertJc m:val="bot"/>
                          <m:ctrlPr>
                            <a:rPr kumimoji="1" lang="en-US" altLang="zh-CN" b="0" i="1" smtClean="0">
                              <a:solidFill>
                                <a:schemeClr val="tx1"/>
                              </a:solidFill>
                              <a:latin typeface="Cambria Math" panose="02040503050406030204" pitchFamily="18" charset="0"/>
                            </a:rPr>
                          </m:ctrlPr>
                        </m:groupChrPr>
                        <m:e>
                          <m:r>
                            <m:rPr>
                              <m:brk m:alnAt="2"/>
                            </m:rPr>
                            <a:rPr kumimoji="1" lang="en-US" altLang="zh-CN" b="0" i="1" smtClean="0">
                              <a:solidFill>
                                <a:schemeClr val="tx1"/>
                              </a:solidFill>
                              <a:latin typeface="Cambria Math" panose="02040503050406030204" pitchFamily="18" charset="0"/>
                            </a:rPr>
                            <m:t>𝑅</m:t>
                          </m:r>
                        </m:e>
                      </m:groupChr>
                      <m:r>
                        <a:rPr kumimoji="1" lang="en-US" altLang="zh-CN" b="0" i="1" smtClean="0">
                          <a:solidFill>
                            <a:schemeClr val="tx1"/>
                          </a:solidFill>
                          <a:latin typeface="Cambria Math" panose="02040503050406030204" pitchFamily="18" charset="0"/>
                        </a:rPr>
                        <m:t>$</m:t>
                      </m:r>
                    </m:oMath>
                  </m:oMathPara>
                </a14:m>
                <a:endParaRPr kumimoji="1" lang="en-US" altLang="zh-CN" dirty="0">
                  <a:solidFill>
                    <a:schemeClr val="tx1"/>
                  </a:solidFill>
                </a:endParaRPr>
              </a:p>
            </p:txBody>
          </p:sp>
        </mc:Choice>
        <mc:Fallback>
          <p:sp>
            <p:nvSpPr>
              <p:cNvPr id="29" name="文本框 28"/>
              <p:cNvSpPr txBox="1">
                <a:spLocks noRot="1" noChangeAspect="1" noMove="1" noResize="1" noEditPoints="1" noAdjustHandles="1" noChangeArrowheads="1" noChangeShapeType="1" noTextEdit="1"/>
              </p:cNvSpPr>
              <p:nvPr/>
            </p:nvSpPr>
            <p:spPr>
              <a:xfrm>
                <a:off x="1487487" y="3008575"/>
                <a:ext cx="2818386" cy="498021"/>
              </a:xfrm>
              <a:prstGeom prst="rect">
                <a:avLst/>
              </a:prstGeom>
              <a:blipFill rotWithShape="1">
                <a:blip r:embed="rId9"/>
                <a:stretch>
                  <a:fillRect l="-11" t="-116" r="20" b="25"/>
                </a:stretch>
              </a:blipFill>
              <a:ln>
                <a:no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7896224" y="4396550"/>
                <a:ext cx="2808289" cy="38933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𝑧</m:t>
                                  </m:r>
                                </m:e>
                                <m:sub>
                                  <m:r>
                                    <a:rPr kumimoji="1" lang="en-US" altLang="zh-CN" b="0" i="1" smtClean="0">
                                      <a:solidFill>
                                        <a:schemeClr val="tx1"/>
                                      </a:solidFill>
                                      <a:latin typeface="Cambria Math" panose="02040503050406030204" pitchFamily="18" charset="0"/>
                                    </a:rPr>
                                    <m:t>𝑖</m:t>
                                  </m:r>
                                </m:sub>
                              </m:sSub>
                            </m:e>
                          </m:d>
                        </m:e>
                        <m:sub>
                          <m:r>
                            <a:rPr kumimoji="1" lang="en-US" altLang="zh-CN" b="0" i="1" smtClean="0">
                              <a:solidFill>
                                <a:schemeClr val="tx1"/>
                              </a:solidFill>
                              <a:latin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m:t>
                          </m:r>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𝑚</m:t>
                              </m:r>
                            </m:e>
                          </m:d>
                        </m:sub>
                      </m:sSub>
                    </m:oMath>
                  </m:oMathPara>
                </a14:m>
                <a:endParaRPr kumimoji="1" lang="zh-CN" altLang="en-US" dirty="0">
                  <a:solidFill>
                    <a:schemeClr val="tx1"/>
                  </a:solidFill>
                </a:endParaRPr>
              </a:p>
            </p:txBody>
          </p:sp>
        </mc:Choice>
        <mc:Fallback>
          <p:sp>
            <p:nvSpPr>
              <p:cNvPr id="32" name="文本框 31"/>
              <p:cNvSpPr txBox="1">
                <a:spLocks noRot="1" noChangeAspect="1" noMove="1" noResize="1" noEditPoints="1" noAdjustHandles="1" noChangeArrowheads="1" noChangeShapeType="1" noTextEdit="1"/>
              </p:cNvSpPr>
              <p:nvPr/>
            </p:nvSpPr>
            <p:spPr>
              <a:xfrm>
                <a:off x="7896224" y="4396550"/>
                <a:ext cx="2808289" cy="389337"/>
              </a:xfrm>
              <a:prstGeom prst="rect">
                <a:avLst/>
              </a:prstGeom>
              <a:blipFill rotWithShape="1">
                <a:blip r:embed="rId10"/>
                <a:stretch>
                  <a:fillRect l="-23" t="-114" r="11" b="135"/>
                </a:stretch>
              </a:blipFill>
            </p:spPr>
            <p:txBody>
              <a:bodyPr/>
              <a:lstStyle/>
              <a:p>
                <a:r>
                  <a:rPr lang="zh-CN" altLang="en-US">
                    <a:noFill/>
                  </a:rPr>
                  <a:t> </a:t>
                </a:r>
              </a:p>
            </p:txBody>
          </p:sp>
        </mc:Fallback>
      </mc:AlternateContent>
      <p:cxnSp>
        <p:nvCxnSpPr>
          <p:cNvPr id="33" name="直线连接符 32"/>
          <p:cNvCxnSpPr/>
          <p:nvPr/>
        </p:nvCxnSpPr>
        <p:spPr>
          <a:xfrm>
            <a:off x="1496725" y="5162246"/>
            <a:ext cx="9203169"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496868" y="1491409"/>
            <a:ext cx="2798906"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1</a:t>
            </a:r>
            <a:r>
              <a:rPr lang="en-US" altLang="zh-CN" dirty="0"/>
              <a:t>:</a:t>
            </a:r>
            <a:r>
              <a:rPr lang="zh-CN" altLang="en-US" dirty="0"/>
              <a:t> </a:t>
            </a:r>
            <a:r>
              <a:rPr lang="en-US" altLang="zh-CN" dirty="0"/>
              <a:t>hash-to-bin</a:t>
            </a:r>
            <a:endParaRPr lang="en-US" altLang="zh-CN" dirty="0">
              <a:latin typeface="Times New Roman" panose="02020503050405090304" pitchFamily="18" charset="0"/>
              <a:cs typeface="Times New Roman" panose="02020503050405090304" pitchFamily="18" charset="0"/>
            </a:endParaRPr>
          </a:p>
        </p:txBody>
      </p:sp>
      <mc:AlternateContent xmlns:mc="http://schemas.openxmlformats.org/markup-compatibility/2006">
        <mc:Choice xmlns:a14="http://schemas.microsoft.com/office/drawing/2010/main" Requires="a14">
          <p:sp>
            <p:nvSpPr>
              <p:cNvPr id="36" name="文本框 35"/>
              <p:cNvSpPr txBox="1"/>
              <p:nvPr/>
            </p:nvSpPr>
            <p:spPr>
              <a:xfrm>
                <a:off x="7896225" y="1980506"/>
                <a:ext cx="281290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𝐶</m:t>
                          </m:r>
                        </m:sub>
                      </m:sSub>
                      <m:d>
                        <m:dPr>
                          <m:begChr m:val="["/>
                          <m:endChr m:val="]"/>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1</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𝑚</m:t>
                          </m:r>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cs typeface="Arial" panose="020B0604020202090204" pitchFamily="34" charset="0"/>
                            </a:rPr>
                          </m:ctrlPr>
                        </m:sSubPr>
                        <m:e>
                          <m:r>
                            <m:rPr>
                              <m:nor/>
                            </m:rPr>
                            <a:rPr kumimoji="1" lang="en-US" altLang="zh-CN" b="0" i="0" smtClean="0">
                              <a:solidFill>
                                <a:schemeClr val="tx1"/>
                              </a:solidFill>
                              <a:latin typeface="Arial" panose="020B0604020202090204" pitchFamily="34" charset="0"/>
                              <a:cs typeface="Arial" panose="020B0604020202090204" pitchFamily="34" charset="0"/>
                            </a:rPr>
                            <m:t>CuckooH</m:t>
                          </m:r>
                        </m:e>
                        <m:sub>
                          <m:r>
                            <a:rPr kumimoji="1" lang="en-US" altLang="zh-CN" b="0" i="1" smtClean="0">
                              <a:solidFill>
                                <a:schemeClr val="tx1"/>
                              </a:solidFill>
                              <a:latin typeface="Cambria Math" panose="02040503050406030204" pitchFamily="18" charset="0"/>
                              <a:ea typeface="Cambria Math" panose="02040503050406030204" pitchFamily="18" charset="0"/>
                              <a:cs typeface="Arial" panose="020B0604020202090204" pitchFamily="34" charset="0"/>
                            </a:rPr>
                            <m:t>𝜅</m:t>
                          </m:r>
                        </m:sub>
                      </m:sSub>
                      <m:r>
                        <a:rPr kumimoji="1" lang="en-US" altLang="zh-CN" b="0" i="1" smtClean="0">
                          <a:solidFill>
                            <a:schemeClr val="tx1"/>
                          </a:solidFill>
                          <a:latin typeface="Cambria Math" panose="02040503050406030204" pitchFamily="18" charset="0"/>
                          <a:cs typeface="Arial" panose="020B0604020202090204" pitchFamily="34" charset="0"/>
                        </a:rPr>
                        <m:t> </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oMath>
                  </m:oMathPara>
                </a14:m>
                <a:endParaRPr kumimoji="1" lang="zh-CN" altLang="en-US" dirty="0">
                  <a:solidFill>
                    <a:schemeClr val="tx1"/>
                  </a:solidFill>
                </a:endParaRPr>
              </a:p>
            </p:txBody>
          </p:sp>
        </mc:Choice>
        <mc:Fallback>
          <p:sp>
            <p:nvSpPr>
              <p:cNvPr id="36" name="文本框 35"/>
              <p:cNvSpPr txBox="1">
                <a:spLocks noRot="1" noChangeAspect="1" noMove="1" noResize="1" noEditPoints="1" noAdjustHandles="1" noChangeArrowheads="1" noChangeShapeType="1" noTextEdit="1"/>
              </p:cNvSpPr>
              <p:nvPr/>
            </p:nvSpPr>
            <p:spPr>
              <a:xfrm>
                <a:off x="7896225" y="1980506"/>
                <a:ext cx="2812906" cy="369332"/>
              </a:xfrm>
              <a:prstGeom prst="rect">
                <a:avLst/>
              </a:prstGeom>
              <a:blipFill rotWithShape="1">
                <a:blip r:embed="rId11"/>
                <a:stretch>
                  <a:fillRect t="-156" r="17" b="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1496721" y="1980506"/>
                <a:ext cx="279905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𝑆</m:t>
                          </m:r>
                        </m:sub>
                      </m:sSub>
                      <m:d>
                        <m:dPr>
                          <m:begChr m:val="["/>
                          <m:endChr m:val="]"/>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1</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𝑚</m:t>
                          </m:r>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cs typeface="Arial" panose="020B0604020202090204" pitchFamily="34" charset="0"/>
                            </a:rPr>
                          </m:ctrlPr>
                        </m:sSubPr>
                        <m:e>
                          <m:r>
                            <m:rPr>
                              <m:nor/>
                            </m:rPr>
                            <a:rPr kumimoji="1" lang="en-US" altLang="zh-CN" b="0" i="0" smtClean="0">
                              <a:solidFill>
                                <a:schemeClr val="tx1"/>
                              </a:solidFill>
                              <a:latin typeface="Arial" panose="020B0604020202090204" pitchFamily="34" charset="0"/>
                              <a:cs typeface="Arial" panose="020B0604020202090204" pitchFamily="34" charset="0"/>
                            </a:rPr>
                            <m:t>SimpleH</m:t>
                          </m:r>
                        </m:e>
                        <m:sub>
                          <m:r>
                            <a:rPr kumimoji="1" lang="en-US" altLang="zh-CN" b="0" i="1" smtClean="0">
                              <a:solidFill>
                                <a:schemeClr val="tx1"/>
                              </a:solidFill>
                              <a:latin typeface="Cambria Math" panose="02040503050406030204" pitchFamily="18" charset="0"/>
                              <a:ea typeface="Cambria Math" panose="02040503050406030204" pitchFamily="18" charset="0"/>
                              <a:cs typeface="Arial" panose="020B0604020202090204" pitchFamily="34" charset="0"/>
                            </a:rPr>
                            <m:t>𝜅</m:t>
                          </m:r>
                        </m:sub>
                      </m:sSub>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rPr>
                        <m:t>)</m:t>
                      </m:r>
                    </m:oMath>
                  </m:oMathPara>
                </a14:m>
                <a:endParaRPr kumimoji="1" lang="zh-CN" altLang="en-US" dirty="0">
                  <a:solidFill>
                    <a:schemeClr val="tx1"/>
                  </a:solidFill>
                </a:endParaRPr>
              </a:p>
            </p:txBody>
          </p:sp>
        </mc:Choice>
        <mc:Fallback>
          <p:sp>
            <p:nvSpPr>
              <p:cNvPr id="37" name="文本框 36"/>
              <p:cNvSpPr txBox="1">
                <a:spLocks noRot="1" noChangeAspect="1" noMove="1" noResize="1" noEditPoints="1" noAdjustHandles="1" noChangeArrowheads="1" noChangeShapeType="1" noTextEdit="1"/>
              </p:cNvSpPr>
              <p:nvPr/>
            </p:nvSpPr>
            <p:spPr>
              <a:xfrm>
                <a:off x="1496721" y="1980506"/>
                <a:ext cx="2799053" cy="369332"/>
              </a:xfrm>
              <a:prstGeom prst="rect">
                <a:avLst/>
              </a:prstGeom>
              <a:blipFill rotWithShape="1">
                <a:blip r:embed="rId12"/>
                <a:stretch>
                  <a:fillRect l="-1" t="-156" r="23" b="92"/>
                </a:stretch>
              </a:blipFill>
            </p:spPr>
            <p:txBody>
              <a:bodyPr/>
              <a:lstStyle/>
              <a:p>
                <a:r>
                  <a:rPr lang="zh-CN" altLang="en-US">
                    <a:noFill/>
                  </a:rPr>
                  <a:t> </a:t>
                </a:r>
              </a:p>
            </p:txBody>
          </p:sp>
        </mc:Fallback>
      </mc:AlternateContent>
      <p:sp>
        <p:nvSpPr>
          <p:cNvPr id="38" name="矩形 37"/>
          <p:cNvSpPr/>
          <p:nvPr/>
        </p:nvSpPr>
        <p:spPr>
          <a:xfrm>
            <a:off x="1496722" y="5173217"/>
            <a:ext cx="2799051"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3</a:t>
            </a:r>
            <a:r>
              <a:rPr lang="en-US" altLang="zh-CN" dirty="0"/>
              <a:t>:</a:t>
            </a:r>
            <a:r>
              <a:rPr lang="zh-CN" altLang="en-US" dirty="0"/>
              <a:t> </a:t>
            </a:r>
            <a:r>
              <a:rPr lang="en-US" altLang="zh-CN" dirty="0"/>
              <a:t>PEQT</a:t>
            </a:r>
            <a:endParaRPr lang="en-US" altLang="zh-CN" dirty="0">
              <a:latin typeface="Times New Roman" panose="02020503050405090304" pitchFamily="18" charset="0"/>
              <a:cs typeface="Times New Roman" panose="02020503050405090304" pitchFamily="18" charset="0"/>
            </a:endParaRPr>
          </a:p>
        </p:txBody>
      </p:sp>
      <p:cxnSp>
        <p:nvCxnSpPr>
          <p:cNvPr id="39" name="直线箭头连接符 38"/>
          <p:cNvCxnSpPr/>
          <p:nvPr/>
        </p:nvCxnSpPr>
        <p:spPr>
          <a:xfrm flipH="1">
            <a:off x="4295773" y="6314621"/>
            <a:ext cx="115071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文本框 39"/>
              <p:cNvSpPr txBox="1"/>
              <p:nvPr/>
            </p:nvSpPr>
            <p:spPr>
              <a:xfrm>
                <a:off x="1496721" y="6125045"/>
                <a:ext cx="2799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1</m:t>
                                  </m:r>
                                </m:sub>
                              </m:sSub>
                            </m:e>
                          </m:d>
                        </m:e>
                        <m:sub>
                          <m:r>
                            <a:rPr kumimoji="1" lang="en-US" altLang="zh-CN" b="0" i="1" smtClean="0">
                              <a:latin typeface="Cambria Math" panose="02040503050406030204" pitchFamily="18" charset="0"/>
                            </a:rPr>
                            <m:t>𝑆</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2</m:t>
                                  </m:r>
                                </m:sub>
                              </m:sSub>
                            </m:e>
                          </m:d>
                        </m:e>
                        <m:sub>
                          <m:r>
                            <a:rPr kumimoji="1" lang="en-US" altLang="zh-CN" b="0" i="1" smtClean="0">
                              <a:latin typeface="Cambria Math" panose="02040503050406030204" pitchFamily="18" charset="0"/>
                            </a:rPr>
                            <m:t>𝑆</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𝑚</m:t>
                                  </m:r>
                                </m:sub>
                              </m:sSub>
                            </m:e>
                          </m:d>
                        </m:e>
                        <m:sub>
                          <m:r>
                            <a:rPr kumimoji="1" lang="en-US" altLang="zh-CN" b="0" i="1" smtClean="0">
                              <a:latin typeface="Cambria Math" panose="02040503050406030204" pitchFamily="18" charset="0"/>
                            </a:rPr>
                            <m:t>𝑆</m:t>
                          </m:r>
                        </m:sub>
                      </m:sSub>
                    </m:oMath>
                  </m:oMathPara>
                </a14:m>
                <a:endParaRPr kumimoji="1" lang="zh-CN" altLang="en-US" dirty="0">
                  <a:solidFill>
                    <a:schemeClr val="tx1"/>
                  </a:solidFill>
                </a:endParaRPr>
              </a:p>
            </p:txBody>
          </p:sp>
        </mc:Choice>
        <mc:Fallback>
          <p:sp>
            <p:nvSpPr>
              <p:cNvPr id="40" name="文本框 39"/>
              <p:cNvSpPr txBox="1">
                <a:spLocks noRot="1" noChangeAspect="1" noMove="1" noResize="1" noEditPoints="1" noAdjustHandles="1" noChangeArrowheads="1" noChangeShapeType="1" noTextEdit="1"/>
              </p:cNvSpPr>
              <p:nvPr/>
            </p:nvSpPr>
            <p:spPr>
              <a:xfrm>
                <a:off x="1496721" y="6125045"/>
                <a:ext cx="2799052" cy="369332"/>
              </a:xfrm>
              <a:prstGeom prst="rect">
                <a:avLst/>
              </a:prstGeom>
              <a:blipFill rotWithShape="1">
                <a:blip r:embed="rId13"/>
                <a:stretch>
                  <a:fillRect l="-1" t="-127" r="23" b="63"/>
                </a:stretch>
              </a:blipFill>
            </p:spPr>
            <p:txBody>
              <a:bodyPr/>
              <a:lstStyle/>
              <a:p>
                <a:r>
                  <a:rPr lang="zh-CN" altLang="en-US">
                    <a:noFill/>
                  </a:rPr>
                  <a:t> </a:t>
                </a:r>
              </a:p>
            </p:txBody>
          </p:sp>
        </mc:Fallback>
      </mc:AlternateContent>
      <p:cxnSp>
        <p:nvCxnSpPr>
          <p:cNvPr id="41" name="直线箭头连接符 40"/>
          <p:cNvCxnSpPr/>
          <p:nvPr/>
        </p:nvCxnSpPr>
        <p:spPr>
          <a:xfrm>
            <a:off x="4292639" y="4103593"/>
            <a:ext cx="1138344"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434119" y="3953292"/>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OKVR</a:t>
            </a:r>
            <a:endParaRPr kumimoji="1" lang="zh-CN" altLang="en-US" dirty="0">
              <a:solidFill>
                <a:schemeClr val="tx1"/>
              </a:solidFill>
            </a:endParaRPr>
          </a:p>
        </p:txBody>
      </p:sp>
      <p:cxnSp>
        <p:nvCxnSpPr>
          <p:cNvPr id="43" name="直线箭头连接符 42"/>
          <p:cNvCxnSpPr/>
          <p:nvPr/>
        </p:nvCxnSpPr>
        <p:spPr>
          <a:xfrm flipH="1">
            <a:off x="6757881" y="4103593"/>
            <a:ext cx="113520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p:nvPr/>
        </p:nvCxnSpPr>
        <p:spPr>
          <a:xfrm>
            <a:off x="6767117" y="4595576"/>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直线连接符 44"/>
          <p:cNvCxnSpPr/>
          <p:nvPr/>
        </p:nvCxnSpPr>
        <p:spPr>
          <a:xfrm>
            <a:off x="1496724" y="2463168"/>
            <a:ext cx="921240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490494" y="2474561"/>
            <a:ext cx="2799051"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2</a:t>
            </a:r>
            <a:r>
              <a:rPr lang="en-US" altLang="zh-CN" dirty="0"/>
              <a:t>:</a:t>
            </a:r>
            <a:r>
              <a:rPr lang="zh-CN" altLang="en-US" dirty="0"/>
              <a:t> </a:t>
            </a:r>
            <a:r>
              <a:rPr lang="en-US" altLang="zh-CN" dirty="0"/>
              <a:t>OKVR</a:t>
            </a:r>
            <a:endParaRPr lang="en-US" altLang="zh-CN" dirty="0">
              <a:latin typeface="Times New Roman" panose="02020503050405090304" pitchFamily="18" charset="0"/>
              <a:cs typeface="Times New Roman" panose="02020503050405090304" pitchFamily="18" charset="0"/>
            </a:endParaRPr>
          </a:p>
        </p:txBody>
      </p:sp>
      <mc:AlternateContent xmlns:mc="http://schemas.openxmlformats.org/markup-compatibility/2006">
        <mc:Choice xmlns:a14="http://schemas.microsoft.com/office/drawing/2010/main" Requires="a14">
          <p:sp>
            <p:nvSpPr>
              <p:cNvPr id="47" name="文本框 46"/>
              <p:cNvSpPr txBox="1"/>
              <p:nvPr/>
            </p:nvSpPr>
            <p:spPr>
              <a:xfrm>
                <a:off x="1498659" y="3904283"/>
                <a:ext cx="2799050" cy="415627"/>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𝐿</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d>
                                <m:dPr>
                                  <m:ctrlPr>
                                    <a:rPr kumimoji="1" lang="en-US" altLang="zh-CN" b="0" i="1" smtClean="0">
                                      <a:solidFill>
                                        <a:schemeClr val="tx1"/>
                                      </a:solidFill>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𝑆</m:t>
                                      </m:r>
                                    </m:sub>
                                  </m:sSub>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d>
                                    <m:dPr>
                                      <m:begChr m:val="["/>
                                      <m:endChr m:val="]"/>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m:t>
                                      </m:r>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𝑟</m:t>
                                      </m:r>
                                    </m:e>
                                    <m:sub>
                                      <m:r>
                                        <a:rPr kumimoji="1" lang="en-US" altLang="zh-CN" b="0" i="1" smtClean="0">
                                          <a:solidFill>
                                            <a:schemeClr val="tx1"/>
                                          </a:solidFill>
                                          <a:latin typeface="Cambria Math" panose="02040503050406030204" pitchFamily="18" charset="0"/>
                                        </a:rPr>
                                        <m:t>𝑖</m:t>
                                      </m:r>
                                    </m:sub>
                                  </m:sSub>
                                </m:e>
                              </m:d>
                            </m:e>
                            <m:sub>
                              <m:r>
                                <a:rPr kumimoji="1" lang="en-US" altLang="zh-CN" i="1">
                                  <a:latin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sub>
                          </m:sSub>
                        </m:e>
                      </m:d>
                    </m:oMath>
                  </m:oMathPara>
                </a14:m>
                <a:endParaRPr kumimoji="1" lang="zh-CN" altLang="en-US" dirty="0">
                  <a:solidFill>
                    <a:schemeClr val="tx1"/>
                  </a:solidFill>
                </a:endParaRPr>
              </a:p>
            </p:txBody>
          </p:sp>
        </mc:Choice>
        <mc:Fallback>
          <p:sp>
            <p:nvSpPr>
              <p:cNvPr id="47" name="文本框 46"/>
              <p:cNvSpPr txBox="1">
                <a:spLocks noRot="1" noChangeAspect="1" noMove="1" noResize="1" noEditPoints="1" noAdjustHandles="1" noChangeArrowheads="1" noChangeShapeType="1" noTextEdit="1"/>
              </p:cNvSpPr>
              <p:nvPr/>
            </p:nvSpPr>
            <p:spPr>
              <a:xfrm>
                <a:off x="1498659" y="3904283"/>
                <a:ext cx="2799050" cy="415627"/>
              </a:xfrm>
              <a:prstGeom prst="rect">
                <a:avLst/>
              </a:prstGeom>
              <a:blipFill rotWithShape="1">
                <a:blip r:embed="rId14"/>
                <a:stretch>
                  <a:fillRect l="-2" t="-73" r="1" b="1"/>
                </a:stretch>
              </a:blipFill>
              <a:ln>
                <a:no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本框 47"/>
              <p:cNvSpPr txBox="1"/>
              <p:nvPr/>
            </p:nvSpPr>
            <p:spPr>
              <a:xfrm>
                <a:off x="7901381" y="3921317"/>
                <a:ext cx="28082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𝐶</m:t>
                              </m:r>
                            </m:sub>
                          </m:sSub>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m:t>
                              </m:r>
                            </m:e>
                          </m:d>
                          <m:r>
                            <a:rPr kumimoji="1" lang="en-US" altLang="zh-CN" b="0" i="1" smtClean="0">
                              <a:solidFill>
                                <a:schemeClr val="tx1"/>
                              </a:solidFill>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𝐶</m:t>
                              </m:r>
                            </m:sub>
                          </m:sSub>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𝑚</m:t>
                              </m:r>
                            </m:e>
                          </m:d>
                        </m:e>
                      </m:d>
                    </m:oMath>
                  </m:oMathPara>
                </a14:m>
                <a:endParaRPr kumimoji="1" lang="zh-CN" altLang="en-US" dirty="0">
                  <a:solidFill>
                    <a:schemeClr val="tx1"/>
                  </a:solidFill>
                </a:endParaRPr>
              </a:p>
            </p:txBody>
          </p:sp>
        </mc:Choice>
        <mc:Fallback>
          <p:sp>
            <p:nvSpPr>
              <p:cNvPr id="48" name="文本框 47"/>
              <p:cNvSpPr txBox="1">
                <a:spLocks noRot="1" noChangeAspect="1" noMove="1" noResize="1" noEditPoints="1" noAdjustHandles="1" noChangeArrowheads="1" noChangeShapeType="1" noTextEdit="1"/>
              </p:cNvSpPr>
              <p:nvPr/>
            </p:nvSpPr>
            <p:spPr>
              <a:xfrm>
                <a:off x="7901381" y="3921317"/>
                <a:ext cx="2808288" cy="369332"/>
              </a:xfrm>
              <a:prstGeom prst="rect">
                <a:avLst/>
              </a:prstGeom>
              <a:blipFill rotWithShape="1">
                <a:blip r:embed="rId15"/>
                <a:stretch>
                  <a:fillRect l="-3" t="-52" r="14" b="159"/>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0"/>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Outline</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grpSp>
        <p:nvGrpSpPr>
          <p:cNvPr id="9" name="组合 8"/>
          <p:cNvGrpSpPr/>
          <p:nvPr/>
        </p:nvGrpSpPr>
        <p:grpSpPr>
          <a:xfrm>
            <a:off x="1974249" y="3213317"/>
            <a:ext cx="8250166" cy="1149166"/>
            <a:chOff x="2238540" y="915506"/>
            <a:chExt cx="8250166" cy="1149166"/>
          </a:xfrm>
        </p:grpSpPr>
        <p:sp>
          <p:nvSpPr>
            <p:cNvPr id="10" name="前言"/>
            <p:cNvSpPr txBox="1"/>
            <p:nvPr/>
          </p:nvSpPr>
          <p:spPr>
            <a:xfrm>
              <a:off x="4412784" y="915506"/>
              <a:ext cx="6075922" cy="1149166"/>
            </a:xfrm>
            <a:prstGeom prst="rect">
              <a:avLst/>
            </a:prstGeom>
            <a:ln w="12700">
              <a:miter lim="400000"/>
            </a:ln>
          </p:spPr>
          <p:txBody>
            <a:bodyPr lIns="50800" tIns="50800" rIns="50800" bIns="50800" anchor="ctr">
              <a:normAutofit/>
            </a:bodyPr>
            <a:lstStyle>
              <a:lvl1pPr algn="l">
                <a:defRPr sz="4800" b="0">
                  <a:solidFill>
                    <a:srgbClr val="5E5E5E"/>
                  </a:solidFill>
                  <a:latin typeface="微软雅黑"/>
                  <a:ea typeface="微软雅黑"/>
                  <a:cs typeface="微软雅黑"/>
                  <a:sym typeface="微软雅黑"/>
                </a:defRPr>
              </a:lvl1pPr>
            </a:lstStyle>
            <a:p>
              <a:r>
                <a:rPr lang="en-US" altLang="zh-CN" sz="2800" dirty="0">
                  <a:solidFill>
                    <a:schemeClr val="tx1"/>
                  </a:solidFill>
                  <a:latin typeface="Times New Roman" panose="02020503050405090304" pitchFamily="18" charset="0"/>
                  <a:cs typeface="Times New Roman" panose="02020503050405090304" pitchFamily="18" charset="0"/>
                </a:rPr>
                <a:t>Implementation and Performance</a:t>
              </a:r>
              <a:endParaRPr lang="en-US" altLang="zh-CN" sz="2800" dirty="0">
                <a:solidFill>
                  <a:schemeClr val="tx1"/>
                </a:solidFill>
                <a:latin typeface="Times New Roman" panose="02020503050405090304" pitchFamily="18" charset="0"/>
                <a:cs typeface="Times New Roman" panose="02020503050405090304" pitchFamily="18" charset="0"/>
              </a:endParaRPr>
            </a:p>
          </p:txBody>
        </p:sp>
        <p:sp>
          <p:nvSpPr>
            <p:cNvPr id="11" name="00"/>
            <p:cNvSpPr txBox="1"/>
            <p:nvPr/>
          </p:nvSpPr>
          <p:spPr>
            <a:xfrm>
              <a:off x="2238540" y="1168598"/>
              <a:ext cx="1322094" cy="642982"/>
            </a:xfrm>
            <a:prstGeom prst="rect">
              <a:avLst/>
            </a:prstGeom>
            <a:ln w="12700">
              <a:miter lim="400000"/>
            </a:ln>
          </p:spPr>
          <p:txBody>
            <a:bodyPr lIns="50800" tIns="50800" rIns="50800" bIns="50800" anchor="ctr">
              <a:normAutofit/>
            </a:bodyPr>
            <a:lstStyle>
              <a:lvl1pPr>
                <a:defRPr sz="6900" b="0">
                  <a:solidFill>
                    <a:srgbClr val="F66901"/>
                  </a:solidFill>
                  <a:latin typeface="+mn-lt"/>
                  <a:ea typeface="+mn-ea"/>
                  <a:cs typeface="+mn-cs"/>
                  <a:sym typeface="Helvetica Neue Medium" panose="02000503000000020004"/>
                </a:defRPr>
              </a:lvl1pPr>
            </a:lstStyle>
            <a:p>
              <a:r>
                <a:rPr lang="en-US" altLang="zh-CN" sz="3200" dirty="0">
                  <a:solidFill>
                    <a:schemeClr val="tx1"/>
                  </a:solidFill>
                </a:rPr>
                <a:t>04</a:t>
              </a:r>
              <a:endParaRPr sz="3200" dirty="0">
                <a:solidFill>
                  <a:schemeClr val="tx1"/>
                </a:solidFill>
              </a:endParaRPr>
            </a:p>
          </p:txBody>
        </p:sp>
        <p:cxnSp>
          <p:nvCxnSpPr>
            <p:cNvPr id="12" name="直线连接符 11"/>
            <p:cNvCxnSpPr/>
            <p:nvPr/>
          </p:nvCxnSpPr>
          <p:spPr>
            <a:xfrm>
              <a:off x="3532100" y="1337335"/>
              <a:ext cx="0" cy="3055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5.1</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Implementation</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sp>
        <p:nvSpPr>
          <p:cNvPr id="5" name="矩形 4"/>
          <p:cNvSpPr/>
          <p:nvPr/>
        </p:nvSpPr>
        <p:spPr>
          <a:xfrm>
            <a:off x="263525" y="1475465"/>
            <a:ext cx="11664948" cy="530526"/>
          </a:xfrm>
          <a:prstGeom prst="rect">
            <a:avLst/>
          </a:prstGeom>
        </p:spPr>
        <p:txBody>
          <a:bodyPr wrap="square" anchor="t" anchorCtr="0">
            <a:noAutofit/>
          </a:bodyPr>
          <a:lstStyle/>
          <a:p>
            <a:pPr>
              <a:lnSpc>
                <a:spcPct val="150000"/>
              </a:lnSpc>
            </a:pPr>
            <a:r>
              <a:rPr lang="en-US" altLang="zh-CN" dirty="0"/>
              <a:t>We</a:t>
            </a:r>
            <a:r>
              <a:rPr lang="zh-CN" altLang="en-US" dirty="0"/>
              <a:t> </a:t>
            </a:r>
            <a:r>
              <a:rPr lang="en-US" altLang="zh-CN" dirty="0"/>
              <a:t>provide</a:t>
            </a:r>
            <a:r>
              <a:rPr lang="zh-CN" altLang="en-US" dirty="0"/>
              <a:t> </a:t>
            </a:r>
            <a:r>
              <a:rPr lang="en-US" altLang="zh-CN" dirty="0"/>
              <a:t>a</a:t>
            </a:r>
            <a:r>
              <a:rPr lang="zh-CN" altLang="en-US" dirty="0"/>
              <a:t> </a:t>
            </a:r>
            <a:r>
              <a:rPr lang="en-US" altLang="zh-CN" dirty="0"/>
              <a:t>unified</a:t>
            </a:r>
            <a:r>
              <a:rPr lang="zh-CN" altLang="en-US" dirty="0"/>
              <a:t> </a:t>
            </a:r>
            <a:r>
              <a:rPr lang="en-US" altLang="zh-CN" dirty="0"/>
              <a:t>(U)PSI</a:t>
            </a:r>
            <a:r>
              <a:rPr lang="zh-CN" altLang="en-US" dirty="0"/>
              <a:t> </a:t>
            </a:r>
            <a:r>
              <a:rPr lang="en-US" altLang="zh-CN" dirty="0"/>
              <a:t>implementation,</a:t>
            </a:r>
            <a:r>
              <a:rPr lang="zh-CN" altLang="en-US" dirty="0"/>
              <a:t> </a:t>
            </a:r>
            <a:r>
              <a:rPr lang="en-US" altLang="zh-CN" dirty="0"/>
              <a:t>including</a:t>
            </a:r>
            <a:r>
              <a:rPr lang="zh-CN" altLang="en-US" dirty="0"/>
              <a:t> </a:t>
            </a:r>
            <a:r>
              <a:rPr lang="en-US" altLang="zh-CN" dirty="0"/>
              <a:t>known</a:t>
            </a:r>
            <a:r>
              <a:rPr lang="zh-CN" altLang="en-US" dirty="0"/>
              <a:t> </a:t>
            </a:r>
            <a:r>
              <a:rPr lang="en-US" altLang="zh-CN" dirty="0"/>
              <a:t>(U)CPSI</a:t>
            </a:r>
            <a:r>
              <a:rPr lang="zh-CN" altLang="en-US" dirty="0"/>
              <a:t> </a:t>
            </a:r>
            <a:r>
              <a:rPr lang="en-US" altLang="zh-CN" dirty="0"/>
              <a:t>protocols,</a:t>
            </a:r>
            <a:r>
              <a:rPr lang="zh-CN" altLang="en-US" dirty="0"/>
              <a:t> </a:t>
            </a:r>
            <a:r>
              <a:rPr lang="en-US" altLang="zh-CN" dirty="0"/>
              <a:t>with</a:t>
            </a:r>
            <a:r>
              <a:rPr lang="zh-CN" altLang="en-US" dirty="0"/>
              <a:t> </a:t>
            </a:r>
            <a:r>
              <a:rPr lang="en-US" altLang="zh-CN" dirty="0"/>
              <a:t>optimizations</a:t>
            </a:r>
            <a:r>
              <a:rPr lang="zh-CN" altLang="en-US" dirty="0"/>
              <a:t> </a:t>
            </a:r>
            <a:r>
              <a:rPr lang="en-US" altLang="zh-CN" dirty="0"/>
              <a:t>like</a:t>
            </a:r>
            <a:r>
              <a:rPr lang="zh-CN" altLang="en-US" dirty="0"/>
              <a:t> </a:t>
            </a:r>
            <a:r>
              <a:rPr lang="en-US" altLang="zh-CN" dirty="0"/>
              <a:t>Silent</a:t>
            </a:r>
            <a:r>
              <a:rPr lang="zh-CN" altLang="en-US" dirty="0"/>
              <a:t> </a:t>
            </a:r>
            <a:r>
              <a:rPr lang="en-US" altLang="zh-CN" dirty="0"/>
              <a:t>OT.</a:t>
            </a:r>
            <a:endParaRPr lang="en-US" altLang="zh-CN" dirty="0">
              <a:latin typeface="Times New Roman" panose="02020503050405090304" pitchFamily="18" charset="0"/>
              <a:cs typeface="Times New Roman" panose="02020503050405090304" pitchFamily="18" charset="0"/>
            </a:endParaRPr>
          </a:p>
        </p:txBody>
      </p:sp>
      <p:sp>
        <p:nvSpPr>
          <p:cNvPr id="6" name="五边形 5"/>
          <p:cNvSpPr/>
          <p:nvPr/>
        </p:nvSpPr>
        <p:spPr>
          <a:xfrm>
            <a:off x="263525" y="1089025"/>
            <a:ext cx="2340882"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Unified</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Implementation</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pic>
        <p:nvPicPr>
          <p:cNvPr id="7" name="图片 6"/>
          <p:cNvPicPr>
            <a:picLocks noChangeAspect="1"/>
          </p:cNvPicPr>
          <p:nvPr/>
        </p:nvPicPr>
        <p:blipFill>
          <a:blip r:embed="rId1"/>
          <a:stretch>
            <a:fillRect/>
          </a:stretch>
        </p:blipFill>
        <p:spPr>
          <a:xfrm>
            <a:off x="2046514" y="1962311"/>
            <a:ext cx="8109603" cy="4527389"/>
          </a:xfrm>
          <a:prstGeom prst="rect">
            <a:avLst/>
          </a:prstGeom>
        </p:spPr>
      </p:pic>
      <p:sp>
        <p:nvSpPr>
          <p:cNvPr id="8" name="文本框 7"/>
          <p:cNvSpPr txBox="1"/>
          <p:nvPr/>
        </p:nvSpPr>
        <p:spPr>
          <a:xfrm>
            <a:off x="272761" y="6489700"/>
            <a:ext cx="11664948" cy="361094"/>
          </a:xfrm>
          <a:prstGeom prst="rect">
            <a:avLst/>
          </a:prstGeom>
          <a:noFill/>
        </p:spPr>
        <p:txBody>
          <a:bodyPr wrap="square" anchor="ctr" anchorCtr="0">
            <a:noAutofit/>
          </a:bodyPr>
          <a:lstStyle>
            <a:defPPr>
              <a:defRPr lang="zh-CN"/>
            </a:defPPr>
            <a:lvl1pPr>
              <a:defRPr sz="1200"/>
            </a:lvl1pPr>
          </a:lstStyle>
          <a:p>
            <a:r>
              <a:rPr lang="en-US" altLang="zh-CN" b="1" dirty="0"/>
              <a:t>Remark</a:t>
            </a:r>
            <a:r>
              <a:rPr lang="en-US" altLang="zh-CN" dirty="0"/>
              <a:t>:</a:t>
            </a:r>
            <a:r>
              <a:rPr lang="zh-CN" altLang="en-US" dirty="0"/>
              <a:t> </a:t>
            </a:r>
            <a:r>
              <a:rPr lang="en-US" altLang="zh-CN" dirty="0"/>
              <a:t>The</a:t>
            </a:r>
            <a:r>
              <a:rPr lang="zh-CN" altLang="en-US" dirty="0"/>
              <a:t> </a:t>
            </a:r>
            <a:r>
              <a:rPr lang="en-US" altLang="zh-CN" dirty="0"/>
              <a:t>source</a:t>
            </a:r>
            <a:r>
              <a:rPr lang="zh-CN" altLang="en-US" dirty="0"/>
              <a:t> </a:t>
            </a:r>
            <a:r>
              <a:rPr lang="en-US" altLang="zh-CN" dirty="0"/>
              <a:t>code</a:t>
            </a:r>
            <a:r>
              <a:rPr lang="zh-CN" altLang="en-US" dirty="0"/>
              <a:t> </a:t>
            </a:r>
            <a:r>
              <a:rPr lang="en-US" altLang="zh-CN" dirty="0"/>
              <a:t>is</a:t>
            </a:r>
            <a:r>
              <a:rPr lang="zh-CN" altLang="en-US" dirty="0"/>
              <a:t> </a:t>
            </a:r>
            <a:r>
              <a:rPr lang="en-US" altLang="zh-CN" dirty="0"/>
              <a:t>available</a:t>
            </a:r>
            <a:r>
              <a:rPr lang="zh-CN" altLang="en-US" dirty="0"/>
              <a:t> </a:t>
            </a:r>
            <a:r>
              <a:rPr lang="en-US" altLang="zh-CN" dirty="0"/>
              <a:t>at</a:t>
            </a:r>
            <a:r>
              <a:rPr lang="zh-CN" altLang="en-US" dirty="0"/>
              <a:t> </a:t>
            </a:r>
            <a:r>
              <a:rPr lang="en-GB" altLang="zh-CN" dirty="0">
                <a:hlinkClick r:id="rId2"/>
              </a:rPr>
              <a:t>https://github.com/alibaba-edu/mpc4j</a:t>
            </a:r>
            <a:r>
              <a:rPr lang="zh-CN" altLang="en-US" dirty="0"/>
              <a:t> </a:t>
            </a:r>
            <a:r>
              <a:rPr lang="en-US" altLang="zh-CN" dirty="0"/>
              <a:t>(current</a:t>
            </a:r>
            <a:r>
              <a:rPr lang="zh-CN" altLang="en-US" dirty="0"/>
              <a:t> </a:t>
            </a:r>
            <a:r>
              <a:rPr lang="en-US" altLang="zh-CN" dirty="0"/>
              <a:t>version</a:t>
            </a:r>
            <a:r>
              <a:rPr lang="zh-CN" altLang="en-US" dirty="0"/>
              <a:t> </a:t>
            </a:r>
            <a:r>
              <a:rPr lang="en-US" altLang="zh-CN" dirty="0"/>
              <a:t>1.1.0).</a:t>
            </a:r>
            <a:r>
              <a:rPr lang="zh-CN" altLang="en-US" dirty="0"/>
              <a:t> </a:t>
            </a:r>
            <a:r>
              <a:rPr lang="en-US" altLang="zh-CN" dirty="0"/>
              <a:t>We</a:t>
            </a:r>
            <a:r>
              <a:rPr lang="zh-CN" altLang="en-US" dirty="0"/>
              <a:t> </a:t>
            </a:r>
            <a:r>
              <a:rPr lang="en-US" altLang="zh-CN" dirty="0"/>
              <a:t>are</a:t>
            </a:r>
            <a:r>
              <a:rPr lang="zh-CN" altLang="en-US" dirty="0"/>
              <a:t> </a:t>
            </a:r>
            <a:r>
              <a:rPr lang="en-US" altLang="zh-CN" dirty="0"/>
              <a:t>still</a:t>
            </a:r>
            <a:r>
              <a:rPr lang="zh-CN" altLang="en-US" dirty="0"/>
              <a:t> </a:t>
            </a:r>
            <a:r>
              <a:rPr lang="en-US" altLang="zh-CN" dirty="0"/>
              <a:t>preparing</a:t>
            </a:r>
            <a:r>
              <a:rPr lang="zh-CN" altLang="en-US" dirty="0"/>
              <a:t> </a:t>
            </a:r>
            <a:r>
              <a:rPr lang="en-US" altLang="zh-CN" dirty="0"/>
              <a:t>version</a:t>
            </a:r>
            <a:r>
              <a:rPr lang="zh-CN" altLang="en-US" dirty="0"/>
              <a:t> </a:t>
            </a:r>
            <a:r>
              <a:rPr lang="en-US" altLang="zh-CN" dirty="0"/>
              <a:t>1.1.1</a:t>
            </a:r>
            <a:r>
              <a:rPr lang="zh-CN" altLang="en-US" dirty="0"/>
              <a:t> </a:t>
            </a:r>
            <a:r>
              <a:rPr lang="en-US" altLang="zh-CN" dirty="0"/>
              <a:t>with</a:t>
            </a:r>
            <a:r>
              <a:rPr lang="zh-CN" altLang="en-US" dirty="0"/>
              <a:t> </a:t>
            </a:r>
            <a:r>
              <a:rPr lang="en-US" altLang="zh-CN" dirty="0"/>
              <a:t>many</a:t>
            </a:r>
            <a:r>
              <a:rPr lang="zh-CN" altLang="en-US" dirty="0"/>
              <a:t> </a:t>
            </a:r>
            <a:r>
              <a:rPr lang="en-US" altLang="zh-CN" dirty="0"/>
              <a:t>optimizations.</a:t>
            </a:r>
            <a:r>
              <a:rPr lang="zh-CN" altLang="en-US" dirty="0"/>
              <a:t> </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5.2</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Performance</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mc:AlternateContent xmlns:mc="http://schemas.openxmlformats.org/markup-compatibility/2006" xmlns:a14="http://schemas.microsoft.com/office/drawing/2010/main">
        <mc:Choice Requires="a14">
          <p:graphicFrame>
            <p:nvGraphicFramePr>
              <p:cNvPr id="16" name="Table 15"/>
              <p:cNvGraphicFramePr>
                <a:graphicFrameLocks noGrp="1"/>
              </p:cNvGraphicFramePr>
              <p:nvPr/>
            </p:nvGraphicFramePr>
            <p:xfrm>
              <a:off x="1023640" y="1014030"/>
              <a:ext cx="10144719" cy="5760712"/>
            </p:xfrm>
            <a:graphic>
              <a:graphicData uri="http://schemas.openxmlformats.org/drawingml/2006/table">
                <a:tbl>
                  <a:tblPr>
                    <a:tableStyleId>{5C22544A-7EE6-4342-B048-85BDC9FD1C3A}</a:tableStyleId>
                  </a:tblPr>
                  <a:tblGrid>
                    <a:gridCol w="734586"/>
                    <a:gridCol w="803899"/>
                    <a:gridCol w="986753"/>
                    <a:gridCol w="927070"/>
                    <a:gridCol w="815663"/>
                    <a:gridCol w="986753"/>
                    <a:gridCol w="1157843"/>
                    <a:gridCol w="927070"/>
                    <a:gridCol w="939006"/>
                    <a:gridCol w="927070"/>
                    <a:gridCol w="939006"/>
                  </a:tblGrid>
                  <a:tr h="253154">
                    <a:tc gridSpan="2">
                      <a:txBody>
                        <a:bodyPr/>
                        <a:lstStyle/>
                        <a:p>
                          <a:pPr algn="ctr" fontAlgn="ctr"/>
                          <a:r>
                            <a:rPr lang="en-US" sz="1400" u="none" strike="noStrike" dirty="0">
                              <a:effectLst/>
                            </a:rPr>
                            <a:t>Parameter</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rowSpan="2">
                      <a:txBody>
                        <a:bodyPr/>
                        <a:lstStyle/>
                        <a:p>
                          <a:pPr algn="ctr" fontAlgn="ctr"/>
                          <a:r>
                            <a:rPr lang="en-US" sz="1400" u="none" strike="noStrike" kern="1200" dirty="0">
                              <a:solidFill>
                                <a:schemeClr val="dk1"/>
                              </a:solidFill>
                              <a:effectLst/>
                              <a:latin typeface="+mn-lt"/>
                              <a:ea typeface="+mn-ea"/>
                              <a:cs typeface="+mn-cs"/>
                            </a:rPr>
                            <a:t>Protocol</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US" sz="1400" u="none" strike="noStrike" kern="1200" dirty="0">
                              <a:solidFill>
                                <a:schemeClr val="dk1"/>
                              </a:solidFill>
                              <a:effectLst/>
                              <a:latin typeface="+mn-lt"/>
                              <a:ea typeface="+mn-ea"/>
                              <a:cs typeface="+mn-cs"/>
                            </a:rPr>
                            <a:t> Communication (MB)</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LAN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WAN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Mobile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r h="253154">
                    <a:tc>
                      <a:txBody>
                        <a:bodyPr/>
                        <a:lstStyle/>
                        <a:p>
                          <a:pPr algn="ctr" fontAlgn="ctr"/>
                          <a:r>
                            <a:rPr lang="en-US" sz="1400" i="1" u="none" strike="noStrike" kern="1200" dirty="0">
                              <a:solidFill>
                                <a:schemeClr val="dk1"/>
                              </a:solidFill>
                              <a:effectLst/>
                              <a:latin typeface="+mn-lt"/>
                              <a:ea typeface="+mn-ea"/>
                              <a:cs typeface="+mn-cs"/>
                            </a:rPr>
                            <a:t>n</a:t>
                          </a:r>
                          <a:endParaRPr lang="en-US" sz="1400" i="1"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i="1" u="none" strike="noStrike" kern="1200" dirty="0">
                              <a:solidFill>
                                <a:schemeClr val="dk1"/>
                              </a:solidFill>
                              <a:effectLst/>
                              <a:latin typeface="+mn-lt"/>
                              <a:ea typeface="+mn-ea"/>
                              <a:cs typeface="+mn-cs"/>
                            </a:rPr>
                            <a:t>t</a:t>
                          </a:r>
                          <a:endParaRPr lang="en-US" sz="1400" i="1"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rowSpan="21">
                      <a:txBody>
                        <a:bodyPr/>
                        <a:lstStyle/>
                        <a:p>
                          <a:pPr algn="ctr" fontAlgn="ctr"/>
                          <a14:m>
                            <m:oMathPara xmlns:m="http://schemas.openxmlformats.org/officeDocument/2006/math">
                              <m:oMathParaPr>
                                <m:jc m:val="centerGroup"/>
                              </m:oMathParaPr>
                              <m:oMath xmlns:m="http://schemas.openxmlformats.org/officeDocument/2006/math">
                                <m:sSup>
                                  <m:sSupPr>
                                    <m:ctrlPr>
                                      <a:rPr lang="en-US" sz="1400" i="1" u="none" strike="noStrike" kern="1200" smtClean="0">
                                        <a:solidFill>
                                          <a:schemeClr val="dk1"/>
                                        </a:solidFill>
                                        <a:effectLst/>
                                        <a:latin typeface="Cambria Math" panose="02040503050406030204" pitchFamily="18" charset="0"/>
                                        <a:ea typeface="+mn-ea"/>
                                        <a:cs typeface="+mn-cs"/>
                                      </a:rPr>
                                    </m:ctrlPr>
                                  </m:sSupPr>
                                  <m:e>
                                    <m:r>
                                      <a:rPr lang="en-US" sz="1400" u="none" strike="noStrike" kern="1200" smtClean="0">
                                        <a:solidFill>
                                          <a:schemeClr val="dk1"/>
                                        </a:solidFill>
                                        <a:effectLst/>
                                        <a:latin typeface="Cambria Math" panose="02040503050406030204" pitchFamily="18" charset="0"/>
                                        <a:ea typeface="+mn-ea"/>
                                        <a:cs typeface="+mn-cs"/>
                                      </a:rPr>
                                      <m:t>2</m:t>
                                    </m:r>
                                  </m:e>
                                  <m:sup>
                                    <m:r>
                                      <a:rPr lang="en-US" sz="1400" u="none" strike="noStrike" kern="1200" smtClean="0">
                                        <a:solidFill>
                                          <a:schemeClr val="dk1"/>
                                        </a:solidFill>
                                        <a:effectLst/>
                                        <a:latin typeface="Cambria Math" panose="02040503050406030204" pitchFamily="18" charset="0"/>
                                        <a:ea typeface="+mn-ea"/>
                                        <a:cs typeface="+mn-cs"/>
                                      </a:rPr>
                                      <m:t>20</m:t>
                                    </m:r>
                                  </m:sup>
                                </m:sSup>
                              </m:oMath>
                            </m:oMathPara>
                          </a14:m>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pPr algn="ctr" fontAlgn="ctr"/>
                          <a14:m>
                            <m:oMathPara xmlns:m="http://schemas.openxmlformats.org/officeDocument/2006/math">
                              <m:oMathParaPr>
                                <m:jc m:val="centerGroup"/>
                              </m:oMathParaPr>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sup>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p>
                              </m:oMath>
                            </m:oMathPara>
                          </a14:m>
                          <a:endParaRPr lang="en-US" sz="800" b="0" i="0" u="none" strike="noStrike" dirty="0">
                            <a:solidFill>
                              <a:srgbClr val="000000"/>
                            </a:solidFill>
                            <a:effectLst/>
                            <a:latin typeface="等线" panose="02010600030101010101" pitchFamily="2" charset="-122"/>
                            <a:ea typeface="等线" panose="02010600030101010101" pitchFamily="2" charset="-122"/>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0.308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32.859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0.100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7.020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2.224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18.035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5.162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356.548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marL="3464"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marL="3464"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0.317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30.978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0.117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10.866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2.581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21.736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5.377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340.301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RS21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1.882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33.087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0.137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7.941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a:solidFill>
                                <a:schemeClr val="dk1"/>
                              </a:solidFill>
                              <a:effectLst/>
                              <a:latin typeface="+mn-lt"/>
                              <a:ea typeface="+mn-ea"/>
                              <a:cs typeface="+mn-cs"/>
                            </a:rPr>
                            <a:t>3.386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19.778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a:solidFill>
                                <a:schemeClr val="dk1"/>
                              </a:solidFill>
                              <a:effectLst/>
                              <a:latin typeface="+mn-lt"/>
                              <a:ea typeface="+mn-ea"/>
                              <a:cs typeface="+mn-cs"/>
                            </a:rPr>
                            <a:t>21.067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a:solidFill>
                                <a:schemeClr val="dk1"/>
                              </a:solidFill>
                              <a:effectLst/>
                              <a:latin typeface="+mn-lt"/>
                              <a:ea typeface="+mn-ea"/>
                              <a:cs typeface="+mn-cs"/>
                            </a:rPr>
                            <a:t>358.152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1.994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5.938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7.996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4.232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10.380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8.567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18.581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a:solidFill>
                                <a:schemeClr val="dk1"/>
                              </a:solidFill>
                              <a:effectLst/>
                              <a:latin typeface="+mn-lt"/>
                              <a:ea typeface="+mn-ea"/>
                              <a:cs typeface="+mn-cs"/>
                            </a:rPr>
                            <a:t>58.258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3.958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18.608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2.750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2.252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7.599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9.669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a:solidFill>
                                <a:schemeClr val="dk1"/>
                              </a:solidFill>
                              <a:effectLst/>
                              <a:latin typeface="+mn-lt"/>
                              <a:ea typeface="+mn-ea"/>
                              <a:cs typeface="+mn-cs"/>
                            </a:rPr>
                            <a:t>40.451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164.546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UCPSI-2H</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18.172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1.872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82.666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3.655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87.271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7.310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236.127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23.341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44256">
                    <a:tc vMerge="1">
                      <a:tcPr/>
                    </a:tc>
                    <a:tc vMerge="1">
                      <a:tcPr/>
                    </a:tc>
                    <a:tc>
                      <a:txBody>
                        <a:bodyPr/>
                        <a:lstStyle/>
                        <a:p>
                          <a:pPr algn="ctr" fontAlgn="ctr">
                            <a:lnSpc>
                              <a:spcPts val="1600"/>
                            </a:lnSpc>
                          </a:pP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18.172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2.457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lnSpc>
                              <a:spcPts val="1600"/>
                            </a:lnSpc>
                          </a:pPr>
                          <a:r>
                            <a:rPr lang="en-US" sz="1400" u="none" strike="noStrike" kern="1200">
                              <a:solidFill>
                                <a:schemeClr val="dk1"/>
                              </a:solidFill>
                              <a:effectLst/>
                              <a:latin typeface="+mn-lt"/>
                              <a:ea typeface="+mn-ea"/>
                              <a:cs typeface="+mn-cs"/>
                            </a:rPr>
                            <a:t>58.875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1.937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lnSpc>
                              <a:spcPts val="1600"/>
                            </a:lnSpc>
                          </a:pPr>
                          <a:r>
                            <a:rPr lang="en-US" sz="1400" u="none" strike="noStrike" kern="1200">
                              <a:solidFill>
                                <a:schemeClr val="dk1"/>
                              </a:solidFill>
                              <a:effectLst/>
                              <a:latin typeface="+mn-lt"/>
                              <a:ea typeface="+mn-ea"/>
                              <a:cs typeface="+mn-cs"/>
                            </a:rPr>
                            <a:t>64.045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5.610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214.787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26.816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r h="253154">
                    <a:tc vMerge="1">
                      <a:tcPr/>
                    </a:tc>
                    <a:tc rowSpan="7">
                      <a:txBody>
                        <a:bodyPr/>
                        <a:lstStyle/>
                        <a:p>
                          <a:pPr algn="ctr" fontAlgn="ctr"/>
                          <a14:m>
                            <m:oMathPara xmlns:m="http://schemas.openxmlformats.org/officeDocument/2006/math">
                              <m:oMathParaPr>
                                <m:jc m:val="centerGroup"/>
                              </m:oMathParaPr>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sup>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p>
                              </m:oMath>
                            </m:oMathPara>
                          </a14:m>
                          <a:endParaRPr lang="en-US" sz="800" b="0" i="0" u="none" strike="noStrike" dirty="0">
                            <a:solidFill>
                              <a:srgbClr val="000000"/>
                            </a:solidFill>
                            <a:effectLst/>
                            <a:latin typeface="等线" panose="02010600030101010101" pitchFamily="2" charset="-122"/>
                            <a:ea typeface="等线" panose="02010600030101010101" pitchFamily="2" charset="-122"/>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0.405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33.057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0.077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6.965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2.188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17.816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5.787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358.192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0.415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31.196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0.075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11.674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2.575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22.412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6.235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343.088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RS21</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1.980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33.278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0.134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8.028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3.386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19.117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21.935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360.385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1.994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5.938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8.265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3.843</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9.812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8.752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18.284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57.751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3.957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18.609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2.828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2.021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dirty="0">
                              <a:solidFill>
                                <a:schemeClr val="dk1"/>
                              </a:solidFill>
                              <a:effectLst/>
                              <a:latin typeface="+mn-lt"/>
                              <a:ea typeface="+mn-ea"/>
                              <a:cs typeface="+mn-cs"/>
                            </a:rPr>
                            <a:t>7.565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9.247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41.127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165.253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UCPSI-2H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18.270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3.336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dirty="0">
                              <a:solidFill>
                                <a:schemeClr val="dk1"/>
                              </a:solidFill>
                              <a:effectLst/>
                              <a:latin typeface="+mn-lt"/>
                              <a:ea typeface="+mn-ea"/>
                              <a:cs typeface="+mn-cs"/>
                            </a:rPr>
                            <a:t>113.585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2.616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117.690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6.843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dirty="0">
                              <a:solidFill>
                                <a:schemeClr val="dk1"/>
                              </a:solidFill>
                              <a:effectLst/>
                              <a:latin typeface="+mn-lt"/>
                              <a:ea typeface="+mn-ea"/>
                              <a:cs typeface="+mn-cs"/>
                            </a:rPr>
                            <a:t>267.438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35.475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18.269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3.921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a:solidFill>
                                <a:schemeClr val="dk1"/>
                              </a:solidFill>
                              <a:effectLst/>
                              <a:latin typeface="+mn-lt"/>
                              <a:ea typeface="+mn-ea"/>
                              <a:cs typeface="+mn-cs"/>
                            </a:rPr>
                            <a:t>80.066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1.521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a:solidFill>
                                <a:schemeClr val="dk1"/>
                              </a:solidFill>
                              <a:effectLst/>
                              <a:latin typeface="+mn-lt"/>
                              <a:ea typeface="+mn-ea"/>
                              <a:cs typeface="+mn-cs"/>
                            </a:rPr>
                            <a:t>83.482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6.012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dirty="0">
                              <a:solidFill>
                                <a:schemeClr val="dk1"/>
                              </a:solidFill>
                              <a:effectLst/>
                              <a:latin typeface="+mn-lt"/>
                              <a:ea typeface="+mn-ea"/>
                              <a:cs typeface="+mn-cs"/>
                            </a:rPr>
                            <a:t>235.190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39.270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r h="253154">
                    <a:tc vMerge="1">
                      <a:tcPr/>
                    </a:tc>
                    <a:tc rowSpan="7">
                      <a:txBody>
                        <a:bodyPr/>
                        <a:lstStyle/>
                        <a:p>
                          <a:pPr algn="ctr" fontAlgn="ctr"/>
                          <a14:m>
                            <m:oMathPara xmlns:m="http://schemas.openxmlformats.org/officeDocument/2006/math">
                              <m:oMathParaPr>
                                <m:jc m:val="centerGroup"/>
                              </m:oMathParaPr>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sup>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m:t>
                                    </m:r>
                                  </m:sup>
                                </m:sSup>
                              </m:oMath>
                            </m:oMathPara>
                          </a14:m>
                          <a:endParaRPr lang="en-US" sz="800" b="0" i="0" u="none" strike="noStrike" dirty="0">
                            <a:solidFill>
                              <a:srgbClr val="000000"/>
                            </a:solidFill>
                            <a:effectLst/>
                            <a:latin typeface="等线" panose="02010600030101010101" pitchFamily="2" charset="-122"/>
                            <a:ea typeface="等线" panose="02010600030101010101" pitchFamily="2" charset="-122"/>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0.687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34.028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0.175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8.221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2.350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18.510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8.380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365.269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0.697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32.537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0.110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12.426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2.678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23.398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8.767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353.945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610">
                    <a:tc vMerge="1">
                      <a:tcPr/>
                    </a:tc>
                    <a:tc vMerge="1">
                      <a:tcPr/>
                    </a:tc>
                    <a:tc>
                      <a:txBody>
                        <a:bodyPr/>
                        <a:lstStyle/>
                        <a:p>
                          <a:pPr algn="ctr" fontAlgn="ctr"/>
                          <a:r>
                            <a:rPr lang="en-US" sz="1400" u="none" strike="noStrike" kern="1200">
                              <a:solidFill>
                                <a:schemeClr val="dk1"/>
                              </a:solidFill>
                              <a:effectLst/>
                              <a:latin typeface="+mn-lt"/>
                              <a:ea typeface="+mn-ea"/>
                              <a:cs typeface="+mn-cs"/>
                            </a:rPr>
                            <a:t>RS21</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2.352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34.080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0.186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8.521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3.459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20.147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25.007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369.325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4.854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9.669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dirty="0">
                              <a:solidFill>
                                <a:schemeClr val="dk1"/>
                              </a:solidFill>
                              <a:effectLst/>
                              <a:latin typeface="+mn-lt"/>
                              <a:ea typeface="+mn-ea"/>
                              <a:cs typeface="+mn-cs"/>
                            </a:rPr>
                            <a:t>6.393</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11.932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8.955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17.296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41.982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96.145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3.958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18.607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2.715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1.917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a:solidFill>
                                <a:schemeClr val="dk1"/>
                              </a:solidFill>
                              <a:effectLst/>
                              <a:latin typeface="+mn-lt"/>
                              <a:ea typeface="+mn-ea"/>
                              <a:cs typeface="+mn-cs"/>
                            </a:rPr>
                            <a:t>7.960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9.164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dirty="0">
                              <a:solidFill>
                                <a:schemeClr val="dk1"/>
                              </a:solidFill>
                              <a:effectLst/>
                              <a:latin typeface="+mn-lt"/>
                              <a:ea typeface="+mn-ea"/>
                              <a:cs typeface="+mn-cs"/>
                            </a:rPr>
                            <a:t>40.486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164.379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UCPSI-2H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18.551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17.616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a:solidFill>
                                <a:schemeClr val="dk1"/>
                              </a:solidFill>
                              <a:effectLst/>
                              <a:latin typeface="+mn-lt"/>
                              <a:ea typeface="+mn-ea"/>
                              <a:cs typeface="+mn-cs"/>
                            </a:rPr>
                            <a:t>191.363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5.157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a:solidFill>
                                <a:schemeClr val="dk1"/>
                              </a:solidFill>
                              <a:effectLst/>
                              <a:latin typeface="+mn-lt"/>
                              <a:ea typeface="+mn-ea"/>
                              <a:cs typeface="+mn-cs"/>
                            </a:rPr>
                            <a:t>199.714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12.317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dirty="0">
                              <a:solidFill>
                                <a:schemeClr val="dk1"/>
                              </a:solidFill>
                              <a:effectLst/>
                              <a:latin typeface="+mn-lt"/>
                              <a:ea typeface="+mn-ea"/>
                              <a:cs typeface="+mn-cs"/>
                            </a:rPr>
                            <a:t>350.308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158.070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18.551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25.149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161.069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6.254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165.943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14.949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315.529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222.685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16" name="Table 15"/>
              <p:cNvGraphicFramePr>
                <a:graphicFrameLocks noGrp="1"/>
              </p:cNvGraphicFramePr>
              <p:nvPr/>
            </p:nvGraphicFramePr>
            <p:xfrm>
              <a:off x="1023640" y="1014030"/>
              <a:ext cx="10144719" cy="5760712"/>
            </p:xfrm>
            <a:graphic>
              <a:graphicData uri="http://schemas.openxmlformats.org/drawingml/2006/table">
                <a:tbl>
                  <a:tblPr>
                    <a:tableStyleId>{5C22544A-7EE6-4342-B048-85BDC9FD1C3A}</a:tableStyleId>
                  </a:tblPr>
                  <a:tblGrid>
                    <a:gridCol w="734586"/>
                    <a:gridCol w="803899"/>
                    <a:gridCol w="986753"/>
                    <a:gridCol w="927070"/>
                    <a:gridCol w="815663"/>
                    <a:gridCol w="986753"/>
                    <a:gridCol w="1157843"/>
                    <a:gridCol w="927070"/>
                    <a:gridCol w="939006"/>
                    <a:gridCol w="927070"/>
                    <a:gridCol w="939006"/>
                  </a:tblGrid>
                  <a:tr h="253154">
                    <a:tc gridSpan="2">
                      <a:txBody>
                        <a:bodyPr/>
                        <a:lstStyle/>
                        <a:p>
                          <a:pPr algn="ctr" fontAlgn="ctr"/>
                          <a:r>
                            <a:rPr lang="en-US" sz="1400" u="none" strike="noStrike" dirty="0">
                              <a:effectLst/>
                            </a:rPr>
                            <a:t>Parameter</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rowSpan="2">
                      <a:txBody>
                        <a:bodyPr/>
                        <a:lstStyle/>
                        <a:p>
                          <a:pPr algn="ctr" fontAlgn="ctr"/>
                          <a:r>
                            <a:rPr lang="en-US" sz="1400" u="none" strike="noStrike" kern="1200" dirty="0">
                              <a:solidFill>
                                <a:schemeClr val="dk1"/>
                              </a:solidFill>
                              <a:effectLst/>
                              <a:latin typeface="+mn-lt"/>
                              <a:ea typeface="+mn-ea"/>
                              <a:cs typeface="+mn-cs"/>
                            </a:rPr>
                            <a:t>Protocol</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US" sz="1400" u="none" strike="noStrike" kern="1200" dirty="0">
                              <a:solidFill>
                                <a:schemeClr val="dk1"/>
                              </a:solidFill>
                              <a:effectLst/>
                              <a:latin typeface="+mn-lt"/>
                              <a:ea typeface="+mn-ea"/>
                              <a:cs typeface="+mn-cs"/>
                            </a:rPr>
                            <a:t> Communication (MB)</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LAN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WAN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Mobile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r h="253154">
                    <a:tc>
                      <a:txBody>
                        <a:bodyPr/>
                        <a:lstStyle/>
                        <a:p>
                          <a:pPr algn="ctr" fontAlgn="ctr"/>
                          <a:r>
                            <a:rPr lang="en-US" sz="1400" i="1" u="none" strike="noStrike" kern="1200" dirty="0">
                              <a:solidFill>
                                <a:schemeClr val="dk1"/>
                              </a:solidFill>
                              <a:effectLst/>
                              <a:latin typeface="+mn-lt"/>
                              <a:ea typeface="+mn-ea"/>
                              <a:cs typeface="+mn-cs"/>
                            </a:rPr>
                            <a:t>n</a:t>
                          </a:r>
                          <a:endParaRPr lang="en-US" sz="1400" i="1"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i="1" u="none" strike="noStrike" kern="1200" dirty="0">
                              <a:solidFill>
                                <a:schemeClr val="dk1"/>
                              </a:solidFill>
                              <a:effectLst/>
                              <a:latin typeface="+mn-lt"/>
                              <a:ea typeface="+mn-ea"/>
                              <a:cs typeface="+mn-cs"/>
                            </a:rPr>
                            <a:t>t</a:t>
                          </a:r>
                          <a:endParaRPr lang="en-US" sz="1400" i="1"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475">
                    <a:tc rowSpan="21">
                      <a:txBody>
                        <a:bodyPr/>
                        <a:lstStyle/>
                        <a:p>
                          <a:endParaRPr lang="zh-CN"/>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rowSpan="7">
                      <a:txBody>
                        <a:bodyPr/>
                        <a:lstStyle/>
                        <a:p>
                          <a:endParaRPr lang="zh-CN"/>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0.308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32.859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0.100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7.020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2.224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18.035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5.162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356.548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marL="3464"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marL="3464"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0.317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30.978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0.117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10.866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2.581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21.736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5.377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340.301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RS21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1.882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33.087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0.137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7.941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a:solidFill>
                                <a:schemeClr val="dk1"/>
                              </a:solidFill>
                              <a:effectLst/>
                              <a:latin typeface="+mn-lt"/>
                              <a:ea typeface="+mn-ea"/>
                              <a:cs typeface="+mn-cs"/>
                            </a:rPr>
                            <a:t>3.386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19.778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a:solidFill>
                                <a:schemeClr val="dk1"/>
                              </a:solidFill>
                              <a:effectLst/>
                              <a:latin typeface="+mn-lt"/>
                              <a:ea typeface="+mn-ea"/>
                              <a:cs typeface="+mn-cs"/>
                            </a:rPr>
                            <a:t>21.067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a:solidFill>
                                <a:schemeClr val="dk1"/>
                              </a:solidFill>
                              <a:effectLst/>
                              <a:latin typeface="+mn-lt"/>
                              <a:ea typeface="+mn-ea"/>
                              <a:cs typeface="+mn-cs"/>
                            </a:rPr>
                            <a:t>358.152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1.994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5.938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7.996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4.232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10.380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8.567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18.581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a:solidFill>
                                <a:schemeClr val="dk1"/>
                              </a:solidFill>
                              <a:effectLst/>
                              <a:latin typeface="+mn-lt"/>
                              <a:ea typeface="+mn-ea"/>
                              <a:cs typeface="+mn-cs"/>
                            </a:rPr>
                            <a:t>58.258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3.958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18.608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2.750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2.252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7.599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9.669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a:solidFill>
                                <a:schemeClr val="dk1"/>
                              </a:solidFill>
                              <a:effectLst/>
                              <a:latin typeface="+mn-lt"/>
                              <a:ea typeface="+mn-ea"/>
                              <a:cs typeface="+mn-cs"/>
                            </a:rPr>
                            <a:t>40.451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164.546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UCPSI-2H</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18.172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1.872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82.666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3.655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87.271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7.310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236.127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23.341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44256">
                    <a:tc vMerge="1">
                      <a:tcPr/>
                    </a:tc>
                    <a:tc vMerge="1">
                      <a:tcPr/>
                    </a:tc>
                    <a:tc>
                      <a:txBody>
                        <a:bodyPr/>
                        <a:lstStyle/>
                        <a:p>
                          <a:pPr algn="ctr" fontAlgn="ctr">
                            <a:lnSpc>
                              <a:spcPts val="1600"/>
                            </a:lnSpc>
                          </a:pP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18.172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2.457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lnSpc>
                              <a:spcPts val="1600"/>
                            </a:lnSpc>
                          </a:pPr>
                          <a:r>
                            <a:rPr lang="en-US" sz="1400" u="none" strike="noStrike" kern="1200">
                              <a:solidFill>
                                <a:schemeClr val="dk1"/>
                              </a:solidFill>
                              <a:effectLst/>
                              <a:latin typeface="+mn-lt"/>
                              <a:ea typeface="+mn-ea"/>
                              <a:cs typeface="+mn-cs"/>
                            </a:rPr>
                            <a:t>58.875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1.937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lnSpc>
                              <a:spcPts val="1600"/>
                            </a:lnSpc>
                          </a:pPr>
                          <a:r>
                            <a:rPr lang="en-US" sz="1400" u="none" strike="noStrike" kern="1200">
                              <a:solidFill>
                                <a:schemeClr val="dk1"/>
                              </a:solidFill>
                              <a:effectLst/>
                              <a:latin typeface="+mn-lt"/>
                              <a:ea typeface="+mn-ea"/>
                              <a:cs typeface="+mn-cs"/>
                            </a:rPr>
                            <a:t>64.045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5.610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214.787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26.816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r h="253365">
                    <a:tc vMerge="1">
                      <a:tcPr/>
                    </a:tc>
                    <a:tc rowSpan="7">
                      <a:txBody>
                        <a:bodyPr/>
                        <a:lstStyle/>
                        <a:p>
                          <a:endParaRPr lang="zh-CN"/>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0.405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33.057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0.077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6.965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2.188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17.816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5.787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358.192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0.415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31.196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0.075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11.674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2.575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22.412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6.235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343.088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RS21</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1.980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33.278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0.134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8.028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3.386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19.117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21.935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360.385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1.994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5.938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8.265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3.843</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9.812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8.752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18.284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57.751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3.957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18.609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2.828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2.021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dirty="0">
                              <a:solidFill>
                                <a:schemeClr val="dk1"/>
                              </a:solidFill>
                              <a:effectLst/>
                              <a:latin typeface="+mn-lt"/>
                              <a:ea typeface="+mn-ea"/>
                              <a:cs typeface="+mn-cs"/>
                            </a:rPr>
                            <a:t>7.565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9.247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41.127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165.253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UCPSI-2H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18.270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3.336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dirty="0">
                              <a:solidFill>
                                <a:schemeClr val="dk1"/>
                              </a:solidFill>
                              <a:effectLst/>
                              <a:latin typeface="+mn-lt"/>
                              <a:ea typeface="+mn-ea"/>
                              <a:cs typeface="+mn-cs"/>
                            </a:rPr>
                            <a:t>113.585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2.616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117.690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6.843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dirty="0">
                              <a:solidFill>
                                <a:schemeClr val="dk1"/>
                              </a:solidFill>
                              <a:effectLst/>
                              <a:latin typeface="+mn-lt"/>
                              <a:ea typeface="+mn-ea"/>
                              <a:cs typeface="+mn-cs"/>
                            </a:rPr>
                            <a:t>267.438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35.475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18.269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3.921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a:solidFill>
                                <a:schemeClr val="dk1"/>
                              </a:solidFill>
                              <a:effectLst/>
                              <a:latin typeface="+mn-lt"/>
                              <a:ea typeface="+mn-ea"/>
                              <a:cs typeface="+mn-cs"/>
                            </a:rPr>
                            <a:t>80.066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1.521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a:solidFill>
                                <a:schemeClr val="dk1"/>
                              </a:solidFill>
                              <a:effectLst/>
                              <a:latin typeface="+mn-lt"/>
                              <a:ea typeface="+mn-ea"/>
                              <a:cs typeface="+mn-cs"/>
                            </a:rPr>
                            <a:t>83.482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6.012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dirty="0">
                              <a:solidFill>
                                <a:schemeClr val="dk1"/>
                              </a:solidFill>
                              <a:effectLst/>
                              <a:latin typeface="+mn-lt"/>
                              <a:ea typeface="+mn-ea"/>
                              <a:cs typeface="+mn-cs"/>
                            </a:rPr>
                            <a:t>235.190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39.270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r h="252730">
                    <a:tc vMerge="1">
                      <a:tcPr/>
                    </a:tc>
                    <a:tc rowSpan="7">
                      <a:txBody>
                        <a:bodyPr/>
                        <a:lstStyle/>
                        <a:p>
                          <a:endParaRPr lang="zh-CN"/>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0.687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34.028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0.175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8.221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2.350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18.510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8.380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365.269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0.697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32.537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0.110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12.426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2.678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23.398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8.767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353.945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610">
                    <a:tc vMerge="1">
                      <a:tcPr/>
                    </a:tc>
                    <a:tc vMerge="1">
                      <a:tcPr/>
                    </a:tc>
                    <a:tc>
                      <a:txBody>
                        <a:bodyPr/>
                        <a:lstStyle/>
                        <a:p>
                          <a:pPr algn="ctr" fontAlgn="ctr"/>
                          <a:r>
                            <a:rPr lang="en-US" sz="1400" u="none" strike="noStrike" kern="1200">
                              <a:solidFill>
                                <a:schemeClr val="dk1"/>
                              </a:solidFill>
                              <a:effectLst/>
                              <a:latin typeface="+mn-lt"/>
                              <a:ea typeface="+mn-ea"/>
                              <a:cs typeface="+mn-cs"/>
                            </a:rPr>
                            <a:t>RS21</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2.352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34.080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0.186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8.521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3.459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20.147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25.007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369.325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4.854</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9.669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dirty="0">
                              <a:solidFill>
                                <a:schemeClr val="dk1"/>
                              </a:solidFill>
                              <a:effectLst/>
                              <a:latin typeface="+mn-lt"/>
                              <a:ea typeface="+mn-ea"/>
                              <a:cs typeface="+mn-cs"/>
                            </a:rPr>
                            <a:t>6.393</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11.932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8.955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17.296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41.982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96.145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3.958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18.607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2.715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1.917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a:solidFill>
                                <a:schemeClr val="dk1"/>
                              </a:solidFill>
                              <a:effectLst/>
                              <a:latin typeface="+mn-lt"/>
                              <a:ea typeface="+mn-ea"/>
                              <a:cs typeface="+mn-cs"/>
                            </a:rPr>
                            <a:t>7.960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9.164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algn="ctr" fontAlgn="ctr"/>
                          <a:r>
                            <a:rPr lang="en-US" sz="1400" u="none" strike="noStrike" kern="1200" dirty="0">
                              <a:solidFill>
                                <a:schemeClr val="dk1"/>
                              </a:solidFill>
                              <a:effectLst/>
                              <a:latin typeface="+mn-lt"/>
                              <a:ea typeface="+mn-ea"/>
                              <a:cs typeface="+mn-cs"/>
                            </a:rPr>
                            <a:t>40.486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164.379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UCPSI-2H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18.551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17.616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a:solidFill>
                                <a:schemeClr val="dk1"/>
                              </a:solidFill>
                              <a:effectLst/>
                              <a:latin typeface="+mn-lt"/>
                              <a:ea typeface="+mn-ea"/>
                              <a:cs typeface="+mn-cs"/>
                            </a:rPr>
                            <a:t>191.363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5.157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a:solidFill>
                                <a:schemeClr val="dk1"/>
                              </a:solidFill>
                              <a:effectLst/>
                              <a:latin typeface="+mn-lt"/>
                              <a:ea typeface="+mn-ea"/>
                              <a:cs typeface="+mn-cs"/>
                            </a:rPr>
                            <a:t>199.714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12.317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algn="ctr" fontAlgn="ctr"/>
                          <a:r>
                            <a:rPr lang="en-US" sz="1400" u="none" strike="noStrike" kern="1200" dirty="0">
                              <a:solidFill>
                                <a:schemeClr val="dk1"/>
                              </a:solidFill>
                              <a:effectLst/>
                              <a:latin typeface="+mn-lt"/>
                              <a:ea typeface="+mn-ea"/>
                              <a:cs typeface="+mn-cs"/>
                            </a:rPr>
                            <a:t>350.308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158.070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18.551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25.149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161.069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6.254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165.943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14.949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a:solidFill>
                                <a:schemeClr val="dk1"/>
                              </a:solidFill>
                              <a:effectLst/>
                              <a:latin typeface="+mn-lt"/>
                              <a:ea typeface="+mn-ea"/>
                              <a:cs typeface="+mn-cs"/>
                            </a:rPr>
                            <a:t>315.529 </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222.685 </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grpSp>
        <p:nvGrpSpPr>
          <p:cNvPr id="19" name="组合 6"/>
          <p:cNvGrpSpPr/>
          <p:nvPr/>
        </p:nvGrpSpPr>
        <p:grpSpPr>
          <a:xfrm>
            <a:off x="6841516" y="587161"/>
            <a:ext cx="4494169" cy="338554"/>
            <a:chOff x="3224208" y="303520"/>
            <a:chExt cx="4494169" cy="338554"/>
          </a:xfrm>
        </p:grpSpPr>
        <p:sp>
          <p:nvSpPr>
            <p:cNvPr id="20" name="文本框 8"/>
            <p:cNvSpPr txBox="1"/>
            <p:nvPr/>
          </p:nvSpPr>
          <p:spPr>
            <a:xfrm>
              <a:off x="3604133" y="303520"/>
              <a:ext cx="4114244" cy="338554"/>
            </a:xfrm>
            <a:prstGeom prst="rect">
              <a:avLst/>
            </a:prstGeom>
            <a:noFill/>
          </p:spPr>
          <p:txBody>
            <a:bodyPr wrap="square">
              <a:spAutoFit/>
            </a:bodyPr>
            <a:lstStyle/>
            <a:p>
              <a:r>
                <a:rPr lang="en-US" altLang="zh-CN" sz="1600" dirty="0">
                  <a:latin typeface="Times New Roman" panose="02020503050405090304" pitchFamily="18" charset="0"/>
                  <a:cs typeface="Times New Roman" panose="02020503050405090304" pitchFamily="18" charset="0"/>
                </a:rPr>
                <a:t>The best result                The second-best result</a:t>
              </a:r>
              <a:endParaRPr lang="zh-CN" altLang="en-US" dirty="0">
                <a:latin typeface="Times New Roman" panose="02020503050405090304" pitchFamily="18" charset="0"/>
                <a:cs typeface="Times New Roman" panose="02020503050405090304" pitchFamily="18" charset="0"/>
              </a:endParaRPr>
            </a:p>
          </p:txBody>
        </p:sp>
        <p:sp>
          <p:nvSpPr>
            <p:cNvPr id="21" name="矩形 9"/>
            <p:cNvSpPr/>
            <p:nvPr/>
          </p:nvSpPr>
          <p:spPr>
            <a:xfrm>
              <a:off x="3224208" y="388543"/>
              <a:ext cx="411173" cy="168508"/>
            </a:xfrm>
            <a:prstGeom prst="rect">
              <a:avLst/>
            </a:prstGeom>
            <a:solidFill>
              <a:srgbClr val="CCFFCD"/>
            </a:solidFill>
            <a:ln w="12700">
              <a:miter lim="400000"/>
            </a:ln>
          </p:spPr>
          <p:txBody>
            <a:bodyPr lIns="50800" tIns="50800" rIns="50800" bIns="50800" rtlCol="0" anchor="ctr"/>
            <a:lstStyle/>
            <a:p>
              <a:pPr algn="ctr"/>
              <a:endParaRPr kumimoji="1" lang="zh-CN" altLang="en-US" sz="3200">
                <a:solidFill>
                  <a:srgbClr val="FFFFFF"/>
                </a:solidFill>
                <a:latin typeface="微软雅黑" charset="-122"/>
                <a:ea typeface="微软雅黑" charset="-122"/>
                <a:cs typeface="微软雅黑" charset="-122"/>
                <a:sym typeface="微软雅黑"/>
              </a:endParaRPr>
            </a:p>
          </p:txBody>
        </p:sp>
        <p:sp>
          <p:nvSpPr>
            <p:cNvPr id="22" name="矩形 10"/>
            <p:cNvSpPr/>
            <p:nvPr/>
          </p:nvSpPr>
          <p:spPr>
            <a:xfrm>
              <a:off x="5213528" y="388543"/>
              <a:ext cx="411173" cy="168508"/>
            </a:xfrm>
            <a:prstGeom prst="rect">
              <a:avLst/>
            </a:prstGeom>
            <a:solidFill>
              <a:srgbClr val="DFDEFF"/>
            </a:solidFill>
            <a:ln w="12700">
              <a:miter lim="400000"/>
            </a:ln>
          </p:spPr>
          <p:txBody>
            <a:bodyPr lIns="50800" tIns="50800" rIns="50800" bIns="50800" rtlCol="0" anchor="ctr"/>
            <a:lstStyle/>
            <a:p>
              <a:pPr algn="ctr"/>
              <a:endParaRPr kumimoji="1" lang="zh-CN" altLang="en-US" sz="3200">
                <a:solidFill>
                  <a:srgbClr val="FFFFFF"/>
                </a:solidFill>
                <a:latin typeface="微软雅黑" charset="-122"/>
                <a:ea typeface="微软雅黑" charset="-122"/>
                <a:cs typeface="微软雅黑" charset="-122"/>
                <a:sym typeface="微软雅黑"/>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5.2</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Performance</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1023640" y="1014030"/>
              <a:ext cx="10144719" cy="5760712"/>
            </p:xfrm>
            <a:graphic>
              <a:graphicData uri="http://schemas.openxmlformats.org/drawingml/2006/table">
                <a:tbl>
                  <a:tblPr>
                    <a:tableStyleId>{5C22544A-7EE6-4342-B048-85BDC9FD1C3A}</a:tableStyleId>
                  </a:tblPr>
                  <a:tblGrid>
                    <a:gridCol w="734586"/>
                    <a:gridCol w="803899"/>
                    <a:gridCol w="986753"/>
                    <a:gridCol w="927070"/>
                    <a:gridCol w="815663"/>
                    <a:gridCol w="986753"/>
                    <a:gridCol w="1157843"/>
                    <a:gridCol w="927070"/>
                    <a:gridCol w="939006"/>
                    <a:gridCol w="927070"/>
                    <a:gridCol w="939006"/>
                  </a:tblGrid>
                  <a:tr h="253365">
                    <a:tc gridSpan="2">
                      <a:txBody>
                        <a:bodyPr/>
                        <a:lstStyle/>
                        <a:p>
                          <a:pPr algn="ctr" fontAlgn="ctr"/>
                          <a:r>
                            <a:rPr lang="en-US" sz="1400" u="none" strike="noStrike" dirty="0">
                              <a:effectLst/>
                            </a:rPr>
                            <a:t>Parameter</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rowSpan="2">
                      <a:txBody>
                        <a:bodyPr/>
                        <a:lstStyle/>
                        <a:p>
                          <a:pPr algn="ctr" fontAlgn="ctr"/>
                          <a:r>
                            <a:rPr lang="en-US" sz="1400" u="none" strike="noStrike" kern="1200" dirty="0">
                              <a:solidFill>
                                <a:schemeClr val="dk1"/>
                              </a:solidFill>
                              <a:effectLst/>
                              <a:latin typeface="+mn-lt"/>
                              <a:ea typeface="+mn-ea"/>
                              <a:cs typeface="+mn-cs"/>
                            </a:rPr>
                            <a:t>Protocol</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US" sz="1400" u="none" strike="noStrike" kern="1200" dirty="0">
                              <a:solidFill>
                                <a:schemeClr val="dk1"/>
                              </a:solidFill>
                              <a:effectLst/>
                              <a:latin typeface="+mn-lt"/>
                              <a:ea typeface="+mn-ea"/>
                              <a:cs typeface="+mn-cs"/>
                            </a:rPr>
                            <a:t> Communication (MB)</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LAN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WAN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Mobile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r h="253154">
                    <a:tc>
                      <a:txBody>
                        <a:bodyPr/>
                        <a:lstStyle/>
                        <a:p>
                          <a:pPr algn="ctr" fontAlgn="ctr"/>
                          <a:r>
                            <a:rPr lang="en-US" sz="1400" i="1" u="none" strike="noStrike" kern="1200" dirty="0">
                              <a:solidFill>
                                <a:schemeClr val="dk1"/>
                              </a:solidFill>
                              <a:effectLst/>
                              <a:latin typeface="+mn-lt"/>
                              <a:ea typeface="+mn-ea"/>
                              <a:cs typeface="+mn-cs"/>
                            </a:rPr>
                            <a:t>n</a:t>
                          </a:r>
                          <a:endParaRPr lang="en-US" sz="1400" i="1"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i="1" u="none" strike="noStrike" kern="1200" dirty="0">
                              <a:solidFill>
                                <a:schemeClr val="dk1"/>
                              </a:solidFill>
                              <a:effectLst/>
                              <a:latin typeface="+mn-lt"/>
                              <a:ea typeface="+mn-ea"/>
                              <a:cs typeface="+mn-cs"/>
                            </a:rPr>
                            <a:t>t</a:t>
                          </a:r>
                          <a:endParaRPr lang="en-US" sz="1400" i="1"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rowSpan="21">
                      <a:txBody>
                        <a:bodyPr/>
                        <a:lstStyle/>
                        <a:p>
                          <a:pPr algn="ctr" fontAlgn="ctr"/>
                          <a14:m>
                            <m:oMathPara xmlns:m="http://schemas.openxmlformats.org/officeDocument/2006/math">
                              <m:oMathParaPr>
                                <m:jc m:val="centerGroup"/>
                              </m:oMathParaPr>
                              <m:oMath xmlns:m="http://schemas.openxmlformats.org/officeDocument/2006/math">
                                <m:sSup>
                                  <m:sSupPr>
                                    <m:ctrlPr>
                                      <a:rPr lang="en-US" sz="1400" i="1" u="none" strike="noStrike" kern="1200" smtClean="0">
                                        <a:solidFill>
                                          <a:schemeClr val="dk1"/>
                                        </a:solidFill>
                                        <a:effectLst/>
                                        <a:latin typeface="Cambria Math" panose="02040503050406030204" pitchFamily="18" charset="0"/>
                                        <a:ea typeface="+mn-ea"/>
                                        <a:cs typeface="+mn-cs"/>
                                      </a:rPr>
                                    </m:ctrlPr>
                                  </m:sSupPr>
                                  <m:e>
                                    <m:r>
                                      <a:rPr lang="en-US" sz="1400" u="none" strike="noStrike" kern="1200" smtClean="0">
                                        <a:solidFill>
                                          <a:schemeClr val="dk1"/>
                                        </a:solidFill>
                                        <a:effectLst/>
                                        <a:latin typeface="Cambria Math" panose="02040503050406030204" pitchFamily="18" charset="0"/>
                                        <a:ea typeface="+mn-ea"/>
                                        <a:cs typeface="+mn-cs"/>
                                      </a:rPr>
                                      <m:t>2</m:t>
                                    </m:r>
                                  </m:e>
                                  <m:sup>
                                    <m:r>
                                      <a:rPr lang="en-US" sz="1400" u="none" strike="noStrike" kern="1200" smtClean="0">
                                        <a:solidFill>
                                          <a:schemeClr val="dk1"/>
                                        </a:solidFill>
                                        <a:effectLst/>
                                        <a:latin typeface="Cambria Math" panose="02040503050406030204" pitchFamily="18" charset="0"/>
                                        <a:ea typeface="+mn-ea"/>
                                        <a:cs typeface="+mn-cs"/>
                                      </a:rPr>
                                      <m:t>2</m:t>
                                    </m:r>
                                    <m:r>
                                      <a:rPr lang="en-US" sz="1400" b="0" i="0" u="none" strike="noStrike" kern="1200" smtClean="0">
                                        <a:solidFill>
                                          <a:schemeClr val="dk1"/>
                                        </a:solidFill>
                                        <a:effectLst/>
                                        <a:latin typeface="Cambria Math" panose="02040503050406030204" pitchFamily="18" charset="0"/>
                                        <a:ea typeface="+mn-ea"/>
                                        <a:cs typeface="+mn-cs"/>
                                      </a:rPr>
                                      <m:t>2</m:t>
                                    </m:r>
                                  </m:sup>
                                </m:sSup>
                              </m:oMath>
                            </m:oMathPara>
                          </a14:m>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pPr algn="ctr" fontAlgn="ctr"/>
                          <a14:m>
                            <m:oMathPara xmlns:m="http://schemas.openxmlformats.org/officeDocument/2006/math">
                              <m:oMathParaPr>
                                <m:jc m:val="centerGroup"/>
                              </m:oMathParaPr>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sup>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p>
                              </m:oMath>
                            </m:oMathPara>
                          </a14:m>
                          <a:endParaRPr lang="en-US" sz="800" b="0" i="0" u="none" strike="noStrike" dirty="0">
                            <a:solidFill>
                              <a:srgbClr val="000000"/>
                            </a:solidFill>
                            <a:effectLst/>
                            <a:latin typeface="等线" panose="02010600030101010101" pitchFamily="2" charset="-122"/>
                            <a:ea typeface="等线" panose="02010600030101010101" pitchFamily="2" charset="-122"/>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0.308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130.148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0.090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31.202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2.237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62.721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5.067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1405.807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marL="3464"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marL="3464"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0.318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122.418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0.095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61.104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2.591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91.548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5.343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1352.874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RS21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1.882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130.376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0.133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34.840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3.343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67.732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20.567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1407.752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5.227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6.618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102.531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10.102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103.283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15.881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112.038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70.543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3.958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42.674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11.998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3.728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16.224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15.202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44.846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369.253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UCPSI-2H</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18.172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2.856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287.176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7.330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295.251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11.241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443.559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36.117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r h="244256">
                    <a:tc vMerge="1">
                      <a:tcPr/>
                    </a:tc>
                    <a:tc vMerge="1">
                      <a:tcPr/>
                    </a:tc>
                    <a:tc>
                      <a:txBody>
                        <a:bodyPr/>
                        <a:lstStyle/>
                        <a:p>
                          <a:pPr algn="ctr" fontAlgn="ctr">
                            <a:lnSpc>
                              <a:spcPts val="1600"/>
                            </a:lnSpc>
                          </a:pP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18.172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2.668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323.034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7.627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316.533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11.544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483.251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35.354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53154">
                    <a:tc vMerge="1">
                      <a:tcPr/>
                    </a:tc>
                    <a:tc rowSpan="7">
                      <a:txBody>
                        <a:bodyPr/>
                        <a:lstStyle/>
                        <a:p>
                          <a:pPr algn="ctr" fontAlgn="ctr"/>
                          <a14:m>
                            <m:oMathPara xmlns:m="http://schemas.openxmlformats.org/officeDocument/2006/math">
                              <m:oMathParaPr>
                                <m:jc m:val="centerGroup"/>
                              </m:oMathParaPr>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sup>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p>
                              </m:oMath>
                            </m:oMathPara>
                          </a14:m>
                          <a:endParaRPr lang="en-US" sz="800" b="0" i="0" u="none" strike="noStrike" dirty="0">
                            <a:solidFill>
                              <a:srgbClr val="000000"/>
                            </a:solidFill>
                            <a:effectLst/>
                            <a:latin typeface="等线" panose="02010600030101010101" pitchFamily="2" charset="-122"/>
                            <a:ea typeface="等线" panose="02010600030101010101" pitchFamily="2" charset="-122"/>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0.405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130.346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0.077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31.955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2.255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64.689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5.838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1407.101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0.415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122.636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0.080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64.442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2.670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93.478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6.361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1357.350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RS21</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1.980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130.567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0.318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35.146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3.331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64.838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21.478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1410.698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5.226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6.618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103.195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9.663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101.296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15.717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111.341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70.589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3.957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42.673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11.075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3.555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16.572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15.720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45.625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368.650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UCPSI-2H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18.269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5.583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398.922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5.785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399.003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10.471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557.363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57.775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18.269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7.291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287.933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5.425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297.677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10.449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446.333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71.604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rowSpan="7">
                      <a:txBody>
                        <a:bodyPr/>
                        <a:lstStyle/>
                        <a:p>
                          <a:pPr algn="ctr" fontAlgn="ctr"/>
                          <a14:m>
                            <m:oMathPara xmlns:m="http://schemas.openxmlformats.org/officeDocument/2006/math">
                              <m:oMathParaPr>
                                <m:jc m:val="centerGroup"/>
                              </m:oMathParaPr>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sup>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m:t>
                                    </m:r>
                                  </m:sup>
                                </m:sSup>
                              </m:oMath>
                            </m:oMathPara>
                          </a14:m>
                          <a:endParaRPr lang="en-US" sz="800" b="0" i="0" u="none" strike="noStrike" dirty="0">
                            <a:solidFill>
                              <a:srgbClr val="000000"/>
                            </a:solidFill>
                            <a:effectLst/>
                            <a:latin typeface="等线" panose="02010600030101010101" pitchFamily="2" charset="-122"/>
                            <a:ea typeface="等线" panose="02010600030101010101" pitchFamily="2" charset="-122"/>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0.687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131.322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400" u="none" strike="noStrike" kern="1200" dirty="0">
                              <a:solidFill>
                                <a:schemeClr val="dk1"/>
                              </a:solidFill>
                              <a:effectLst/>
                              <a:latin typeface="+mn-lt"/>
                              <a:ea typeface="+mn-ea"/>
                              <a:cs typeface="+mn-cs"/>
                            </a:rPr>
                            <a:t>0.281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35.768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2.355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66.032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8.363</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1416.060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0.697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123.982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0.112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66.434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2.633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101.694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8.766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1369.970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610">
                    <a:tc vMerge="1">
                      <a:tcPr/>
                    </a:tc>
                    <a:tc vMerge="1">
                      <a:tcPr/>
                    </a:tc>
                    <a:tc>
                      <a:txBody>
                        <a:bodyPr/>
                        <a:lstStyle/>
                        <a:p>
                          <a:pPr algn="ctr" fontAlgn="ctr"/>
                          <a:r>
                            <a:rPr lang="en-US" sz="1400" u="none" strike="noStrike" kern="1200">
                              <a:solidFill>
                                <a:schemeClr val="dk1"/>
                              </a:solidFill>
                              <a:effectLst/>
                              <a:latin typeface="+mn-lt"/>
                              <a:ea typeface="+mn-ea"/>
                              <a:cs typeface="+mn-cs"/>
                            </a:rPr>
                            <a:t>RS21</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2.352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131.369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0.162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39.705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3.584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69.666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25.332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1422.936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5.227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6.618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101.144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10.897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104.207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16.169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112.113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71.405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3.957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42.675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11.639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3.464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16.575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15.108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44.739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368.319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UCPSI-2H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18.551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33.130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623.735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13.086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631.618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20.526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795.836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295.674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18.551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25.361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672.840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12.123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674.243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19.188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843.413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230.016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bl>
              </a:graphicData>
            </a:graphic>
          </p:graphicFrame>
        </mc:Choice>
        <mc:Fallback xmlns="">
          <p:graphicFrame>
            <p:nvGraphicFramePr>
              <p:cNvPr id="9" name="Table 8"/>
              <p:cNvGraphicFramePr>
                <a:graphicFrameLocks noGrp="1"/>
              </p:cNvGraphicFramePr>
              <p:nvPr/>
            </p:nvGraphicFramePr>
            <p:xfrm>
              <a:off x="1023640" y="1014030"/>
              <a:ext cx="10144719" cy="5760712"/>
            </p:xfrm>
            <a:graphic>
              <a:graphicData uri="http://schemas.openxmlformats.org/drawingml/2006/table">
                <a:tbl>
                  <a:tblPr>
                    <a:tableStyleId>{5C22544A-7EE6-4342-B048-85BDC9FD1C3A}</a:tableStyleId>
                  </a:tblPr>
                  <a:tblGrid>
                    <a:gridCol w="734586"/>
                    <a:gridCol w="803899"/>
                    <a:gridCol w="986753"/>
                    <a:gridCol w="927070"/>
                    <a:gridCol w="815663"/>
                    <a:gridCol w="986753"/>
                    <a:gridCol w="1157843"/>
                    <a:gridCol w="927070"/>
                    <a:gridCol w="939006"/>
                    <a:gridCol w="927070"/>
                    <a:gridCol w="939006"/>
                  </a:tblGrid>
                  <a:tr h="253365">
                    <a:tc gridSpan="2">
                      <a:txBody>
                        <a:bodyPr/>
                        <a:lstStyle/>
                        <a:p>
                          <a:pPr algn="ctr" fontAlgn="ctr"/>
                          <a:r>
                            <a:rPr lang="en-US" sz="1400" u="none" strike="noStrike" dirty="0">
                              <a:effectLst/>
                            </a:rPr>
                            <a:t>Parameter</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rowSpan="2">
                      <a:txBody>
                        <a:bodyPr/>
                        <a:lstStyle/>
                        <a:p>
                          <a:pPr algn="ctr" fontAlgn="ctr"/>
                          <a:r>
                            <a:rPr lang="en-US" sz="1400" u="none" strike="noStrike" kern="1200" dirty="0">
                              <a:solidFill>
                                <a:schemeClr val="dk1"/>
                              </a:solidFill>
                              <a:effectLst/>
                              <a:latin typeface="+mn-lt"/>
                              <a:ea typeface="+mn-ea"/>
                              <a:cs typeface="+mn-cs"/>
                            </a:rPr>
                            <a:t>Protocol</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r>
                            <a:rPr lang="en-US" sz="1400" u="none" strike="noStrike" kern="1200" dirty="0">
                              <a:solidFill>
                                <a:schemeClr val="dk1"/>
                              </a:solidFill>
                              <a:effectLst/>
                              <a:latin typeface="+mn-lt"/>
                              <a:ea typeface="+mn-ea"/>
                              <a:cs typeface="+mn-cs"/>
                            </a:rPr>
                            <a:t> Communication (MB)</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LAN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WAN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fontAlgn="ctr"/>
                          <a:r>
                            <a:rPr lang="en-US" sz="1400" u="none" strike="noStrike" kern="1200" dirty="0">
                              <a:solidFill>
                                <a:schemeClr val="dk1"/>
                              </a:solidFill>
                              <a:effectLst/>
                              <a:latin typeface="+mn-lt"/>
                              <a:ea typeface="+mn-ea"/>
                              <a:cs typeface="+mn-cs"/>
                            </a:rPr>
                            <a:t>Time Mobile (s)</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r h="253154">
                    <a:tc>
                      <a:txBody>
                        <a:bodyPr/>
                        <a:lstStyle/>
                        <a:p>
                          <a:pPr algn="ctr" fontAlgn="ctr"/>
                          <a:r>
                            <a:rPr lang="en-US" sz="1400" i="1" u="none" strike="noStrike" kern="1200" dirty="0">
                              <a:solidFill>
                                <a:schemeClr val="dk1"/>
                              </a:solidFill>
                              <a:effectLst/>
                              <a:latin typeface="+mn-lt"/>
                              <a:ea typeface="+mn-ea"/>
                              <a:cs typeface="+mn-cs"/>
                            </a:rPr>
                            <a:t>n</a:t>
                          </a:r>
                          <a:endParaRPr lang="en-US" sz="1400" i="1"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i="1" u="none" strike="noStrike" kern="1200" dirty="0">
                              <a:solidFill>
                                <a:schemeClr val="dk1"/>
                              </a:solidFill>
                              <a:effectLst/>
                              <a:latin typeface="+mn-lt"/>
                              <a:ea typeface="+mn-ea"/>
                              <a:cs typeface="+mn-cs"/>
                            </a:rPr>
                            <a:t>t</a:t>
                          </a:r>
                          <a:endParaRPr lang="en-US" sz="1400" i="1"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Setup</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Online</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840">
                    <a:tc rowSpan="21">
                      <a:txBody>
                        <a:bodyPr/>
                        <a:lstStyle/>
                        <a:p>
                          <a:endParaRPr lang="zh-CN"/>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rowSpan="7">
                      <a:txBody>
                        <a:bodyPr/>
                        <a:lstStyle/>
                        <a:p>
                          <a:endParaRPr lang="zh-CN"/>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0.308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130.148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0.090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31.202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2.237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62.721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5.067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1405.807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marL="3464"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marL="3464"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ts val="1600"/>
                            </a:lnSpc>
                          </a:pP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0.318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122.418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0.095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61.104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2.591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91.548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5.343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1352.874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RS21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1.882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130.376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0.133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34.840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3.343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67.732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20.567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1407.752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5.227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6.618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102.531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10.102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103.283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15.881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112.038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70.543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3.958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42.674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11.998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3.728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16.224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15.202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44.846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369.253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4256">
                    <a:tc vMerge="1">
                      <a:tcPr/>
                    </a:tc>
                    <a:tc vMerge="1">
                      <a:tcPr/>
                    </a:tc>
                    <a:tc>
                      <a:txBody>
                        <a:bodyPr/>
                        <a:lstStyle/>
                        <a:p>
                          <a:pPr algn="ctr" fontAlgn="ctr">
                            <a:lnSpc>
                              <a:spcPts val="1600"/>
                            </a:lnSpc>
                          </a:pPr>
                          <a:r>
                            <a:rPr lang="en-US" sz="1400" u="none" strike="noStrike" kern="1200" dirty="0">
                              <a:solidFill>
                                <a:schemeClr val="dk1"/>
                              </a:solidFill>
                              <a:effectLst/>
                              <a:latin typeface="+mn-lt"/>
                              <a:ea typeface="+mn-ea"/>
                              <a:cs typeface="+mn-cs"/>
                            </a:rPr>
                            <a:t>UCPSI-2H</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18.172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2.856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287.176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7.330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295.251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11.241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443.559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36.117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r h="244256">
                    <a:tc vMerge="1">
                      <a:tcPr/>
                    </a:tc>
                    <a:tc vMerge="1">
                      <a:tcPr/>
                    </a:tc>
                    <a:tc>
                      <a:txBody>
                        <a:bodyPr/>
                        <a:lstStyle/>
                        <a:p>
                          <a:pPr algn="ctr" fontAlgn="ctr">
                            <a:lnSpc>
                              <a:spcPts val="1600"/>
                            </a:lnSpc>
                          </a:pP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18.172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2.668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323.034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7.627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316.533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11.544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483.251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35.354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53365">
                    <a:tc vMerge="1">
                      <a:tcPr/>
                    </a:tc>
                    <a:tc rowSpan="7">
                      <a:txBody>
                        <a:bodyPr/>
                        <a:lstStyle/>
                        <a:p>
                          <a:endParaRPr lang="zh-CN"/>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0.405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130.346</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0.077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31.955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2.255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64.689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5.838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1407.101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0.415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122.636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0.080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64.442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2.670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93.478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6.361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1357.350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RS21</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1.980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130.567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0.318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35.146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3.331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64.838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21.478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1410.698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5.226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6.618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103.195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9.663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101.296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15.717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111.341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70.589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3.957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42.673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11.075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3.555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16.572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15.720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45.625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368.650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UCPSI-2H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18.269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5.583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398.922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5.785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399.003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10.471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557.363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57.775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18.269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7.291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287.933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5.425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297.677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10.449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446.333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71.604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365">
                    <a:tc vMerge="1">
                      <a:tcPr/>
                    </a:tc>
                    <a:tc rowSpan="7">
                      <a:txBody>
                        <a:bodyPr/>
                        <a:lstStyle/>
                        <a:p>
                          <a:endParaRPr lang="zh-CN"/>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400" u="none" strike="noStrike" kern="1200" dirty="0">
                              <a:solidFill>
                                <a:schemeClr val="dk1"/>
                              </a:solidFill>
                              <a:effectLst/>
                              <a:latin typeface="+mn-lt"/>
                              <a:ea typeface="+mn-ea"/>
                              <a:cs typeface="+mn-cs"/>
                            </a:rPr>
                            <a:t>PSTY19</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0.687</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131.322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400" u="none" strike="noStrike" kern="1200" dirty="0">
                              <a:solidFill>
                                <a:schemeClr val="dk1"/>
                              </a:solidFill>
                              <a:effectLst/>
                              <a:latin typeface="+mn-lt"/>
                              <a:ea typeface="+mn-ea"/>
                              <a:cs typeface="+mn-cs"/>
                            </a:rPr>
                            <a:t>0.281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35.768</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2.355</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66.032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8.363</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1416.060</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kern="1200" dirty="0">
                              <a:solidFill>
                                <a:schemeClr val="dk1"/>
                              </a:solidFill>
                              <a:effectLst/>
                              <a:latin typeface="+mn-lt"/>
                              <a:ea typeface="+mn-ea"/>
                              <a:cs typeface="+mn-cs"/>
                            </a:rPr>
                            <a:t>CGS22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0.697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123.982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0.112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66.434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2.633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101.694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8.766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1369.970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610">
                    <a:tc vMerge="1">
                      <a:tcPr/>
                    </a:tc>
                    <a:tc vMerge="1">
                      <a:tcPr/>
                    </a:tc>
                    <a:tc>
                      <a:txBody>
                        <a:bodyPr/>
                        <a:lstStyle/>
                        <a:p>
                          <a:pPr algn="ctr" fontAlgn="ctr"/>
                          <a:r>
                            <a:rPr lang="en-US" sz="1400" u="none" strike="noStrike" kern="1200">
                              <a:solidFill>
                                <a:schemeClr val="dk1"/>
                              </a:solidFill>
                              <a:effectLst/>
                              <a:latin typeface="+mn-lt"/>
                              <a:ea typeface="+mn-ea"/>
                              <a:cs typeface="+mn-cs"/>
                            </a:rPr>
                            <a:t>RS21</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2.352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131.369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0.162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39.705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3.584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69.666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25.332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1422.936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SJ23-C1</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5.227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6.618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101.144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10.897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104.207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16.169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112.113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71.405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r>
                  <a:tr h="253154">
                    <a:tc vMerge="1">
                      <a:tcPr/>
                    </a:tc>
                    <a:tc vMerge="1">
                      <a:tcPr/>
                    </a:tc>
                    <a:tc>
                      <a:txBody>
                        <a:bodyPr/>
                        <a:lstStyle/>
                        <a:p>
                          <a:pPr algn="ctr" fontAlgn="ctr"/>
                          <a:r>
                            <a:rPr lang="en-US" sz="1400" u="none" strike="noStrike" kern="1200" dirty="0">
                              <a:solidFill>
                                <a:schemeClr val="dk1"/>
                              </a:solidFill>
                              <a:effectLst/>
                              <a:latin typeface="+mn-lt"/>
                              <a:ea typeface="+mn-ea"/>
                              <a:cs typeface="+mn-cs"/>
                            </a:rPr>
                            <a:t>SJ23-C2</a:t>
                          </a:r>
                          <a:endParaRPr lang="en-US" sz="1400" u="none" strike="noStrike" kern="1200" dirty="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3.957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42.675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11.639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3.464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16.575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15.108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D"/>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44.739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368.319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UCPSI-2H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18.551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33.130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623.735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13.086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631.618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20.526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795.836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295.674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3154">
                    <a:tc vMerge="1">
                      <a:tcPr/>
                    </a:tc>
                    <a:tc vMerge="1">
                      <a:tcPr/>
                    </a:tc>
                    <a:tc>
                      <a:txBody>
                        <a:bodyPr/>
                        <a:lstStyle/>
                        <a:p>
                          <a:pPr algn="ctr" fontAlgn="ctr"/>
                          <a:r>
                            <a:rPr lang="en-US" sz="1400" u="none" strike="noStrike" kern="1200">
                              <a:solidFill>
                                <a:schemeClr val="dk1"/>
                              </a:solidFill>
                              <a:effectLst/>
                              <a:latin typeface="+mn-lt"/>
                              <a:ea typeface="+mn-ea"/>
                              <a:cs typeface="+mn-cs"/>
                            </a:rPr>
                            <a:t>UCPSI-3H</a:t>
                          </a:r>
                          <a:endParaRPr lang="en-US" sz="1400" u="none" strike="noStrike" kern="1200">
                            <a:solidFill>
                              <a:schemeClr val="dk1"/>
                            </a:solidFill>
                            <a:effectLst/>
                            <a:latin typeface="+mn-lt"/>
                            <a:ea typeface="+mn-ea"/>
                            <a:cs typeface="+mn-cs"/>
                          </a:endParaRPr>
                        </a:p>
                      </a:txBody>
                      <a:tcPr marL="0" marR="3464" marT="34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18.551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25.361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672.840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12.123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a:solidFill>
                                <a:schemeClr val="dk1"/>
                              </a:solidFill>
                              <a:effectLst/>
                              <a:latin typeface="+mn-lt"/>
                              <a:ea typeface="+mn-ea"/>
                              <a:cs typeface="+mn-cs"/>
                            </a:rPr>
                            <a:t>674.243 </a:t>
                          </a:r>
                          <a:endParaRPr lang="en-US" sz="1400" u="none" strike="noStrike" kern="120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19.188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843.413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lnSpc>
                              <a:spcPts val="1600"/>
                            </a:lnSpc>
                          </a:pPr>
                          <a:r>
                            <a:rPr lang="en-US" sz="1400" u="none" strike="noStrike" kern="1200" dirty="0">
                              <a:solidFill>
                                <a:schemeClr val="dk1"/>
                              </a:solidFill>
                              <a:effectLst/>
                              <a:latin typeface="+mn-lt"/>
                              <a:ea typeface="+mn-ea"/>
                              <a:cs typeface="+mn-cs"/>
                            </a:rPr>
                            <a:t>230.016 </a:t>
                          </a:r>
                          <a:endParaRPr lang="en-US" sz="1400" u="none" strike="noStrike"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EFF"/>
                        </a:solidFill>
                      </a:tcPr>
                    </a:tc>
                  </a:tr>
                </a:tbl>
              </a:graphicData>
            </a:graphic>
          </p:graphicFrame>
        </mc:Fallback>
      </mc:AlternateContent>
      <p:grpSp>
        <p:nvGrpSpPr>
          <p:cNvPr id="18" name="组合 6"/>
          <p:cNvGrpSpPr/>
          <p:nvPr/>
        </p:nvGrpSpPr>
        <p:grpSpPr>
          <a:xfrm>
            <a:off x="6841516" y="587161"/>
            <a:ext cx="4494169" cy="338554"/>
            <a:chOff x="3224208" y="303520"/>
            <a:chExt cx="4494169" cy="338554"/>
          </a:xfrm>
        </p:grpSpPr>
        <p:sp>
          <p:nvSpPr>
            <p:cNvPr id="19" name="文本框 8"/>
            <p:cNvSpPr txBox="1"/>
            <p:nvPr/>
          </p:nvSpPr>
          <p:spPr>
            <a:xfrm>
              <a:off x="3604133" y="303520"/>
              <a:ext cx="4114244" cy="338554"/>
            </a:xfrm>
            <a:prstGeom prst="rect">
              <a:avLst/>
            </a:prstGeom>
            <a:noFill/>
          </p:spPr>
          <p:txBody>
            <a:bodyPr wrap="square">
              <a:spAutoFit/>
            </a:bodyPr>
            <a:lstStyle/>
            <a:p>
              <a:r>
                <a:rPr lang="en-US" altLang="zh-CN" sz="1600" dirty="0">
                  <a:latin typeface="Times New Roman" panose="02020503050405090304" pitchFamily="18" charset="0"/>
                  <a:cs typeface="Times New Roman" panose="02020503050405090304" pitchFamily="18" charset="0"/>
                </a:rPr>
                <a:t>The best result                The second-best result</a:t>
              </a:r>
              <a:endParaRPr lang="zh-CN" altLang="en-US" dirty="0">
                <a:latin typeface="Times New Roman" panose="02020503050405090304" pitchFamily="18" charset="0"/>
                <a:cs typeface="Times New Roman" panose="02020503050405090304" pitchFamily="18" charset="0"/>
              </a:endParaRPr>
            </a:p>
          </p:txBody>
        </p:sp>
        <p:sp>
          <p:nvSpPr>
            <p:cNvPr id="20" name="矩形 9"/>
            <p:cNvSpPr/>
            <p:nvPr/>
          </p:nvSpPr>
          <p:spPr>
            <a:xfrm>
              <a:off x="3224208" y="388543"/>
              <a:ext cx="411173" cy="168508"/>
            </a:xfrm>
            <a:prstGeom prst="rect">
              <a:avLst/>
            </a:prstGeom>
            <a:solidFill>
              <a:srgbClr val="CCFFCD"/>
            </a:solidFill>
            <a:ln w="12700">
              <a:miter lim="400000"/>
            </a:ln>
          </p:spPr>
          <p:txBody>
            <a:bodyPr lIns="50800" tIns="50800" rIns="50800" bIns="50800" rtlCol="0" anchor="ctr"/>
            <a:lstStyle/>
            <a:p>
              <a:pPr algn="ctr"/>
              <a:endParaRPr kumimoji="1" lang="zh-CN" altLang="en-US" sz="3200">
                <a:solidFill>
                  <a:srgbClr val="FFFFFF"/>
                </a:solidFill>
                <a:latin typeface="微软雅黑" charset="-122"/>
                <a:ea typeface="微软雅黑" charset="-122"/>
                <a:cs typeface="微软雅黑" charset="-122"/>
                <a:sym typeface="微软雅黑"/>
              </a:endParaRPr>
            </a:p>
          </p:txBody>
        </p:sp>
        <p:sp>
          <p:nvSpPr>
            <p:cNvPr id="21" name="矩形 10"/>
            <p:cNvSpPr/>
            <p:nvPr/>
          </p:nvSpPr>
          <p:spPr>
            <a:xfrm>
              <a:off x="5213528" y="388543"/>
              <a:ext cx="411173" cy="168508"/>
            </a:xfrm>
            <a:prstGeom prst="rect">
              <a:avLst/>
            </a:prstGeom>
            <a:solidFill>
              <a:srgbClr val="DFDEFF"/>
            </a:solidFill>
            <a:ln w="12700">
              <a:miter lim="400000"/>
            </a:ln>
          </p:spPr>
          <p:txBody>
            <a:bodyPr lIns="50800" tIns="50800" rIns="50800" bIns="50800" rtlCol="0" anchor="ctr"/>
            <a:lstStyle/>
            <a:p>
              <a:pPr algn="ctr"/>
              <a:endParaRPr kumimoji="1" lang="zh-CN" altLang="en-US" sz="3200">
                <a:solidFill>
                  <a:srgbClr val="FFFFFF"/>
                </a:solidFill>
                <a:latin typeface="微软雅黑" charset="-122"/>
                <a:ea typeface="微软雅黑" charset="-122"/>
                <a:cs typeface="微软雅黑" charset="-122"/>
                <a:sym typeface="微软雅黑"/>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89899"/>
            <a:ext cx="10515600" cy="4351338"/>
          </a:xfrm>
        </p:spPr>
        <p:txBody>
          <a:bodyPr/>
          <a:lstStyle/>
          <a:p>
            <a:pPr marL="0" indent="0" algn="ctr">
              <a:buNone/>
            </a:pPr>
            <a:endParaRPr lang="en-US" altLang="zh-CN" dirty="0"/>
          </a:p>
          <a:p>
            <a:pPr marL="0" indent="0" algn="ctr">
              <a:buNone/>
            </a:pPr>
            <a:r>
              <a:rPr lang="en-US" altLang="zh-CN" sz="3200" dirty="0"/>
              <a:t>Thanks</a:t>
            </a:r>
            <a:r>
              <a:rPr lang="zh-CN" altLang="en-US" sz="3200" dirty="0"/>
              <a:t> </a:t>
            </a:r>
            <a:r>
              <a:rPr lang="en-US" altLang="zh-CN" sz="3200" dirty="0"/>
              <a:t>for You</a:t>
            </a:r>
            <a:r>
              <a:rPr lang="zh-CN" altLang="en-US" sz="3200" dirty="0"/>
              <a:t> </a:t>
            </a:r>
            <a:r>
              <a:rPr lang="en-US" altLang="zh-CN" sz="3200" dirty="0"/>
              <a:t>Attention! </a:t>
            </a:r>
            <a:endParaRPr lang="en-US" altLang="zh-CN" sz="3200" dirty="0"/>
          </a:p>
          <a:p>
            <a:pPr marL="0" indent="0" algn="ctr">
              <a:buNone/>
            </a:pPr>
            <a:endParaRPr lang="en-US" altLang="zh-CN" sz="3200" dirty="0"/>
          </a:p>
          <a:p>
            <a:pPr marL="0" indent="0" algn="ctr">
              <a:buNone/>
            </a:pPr>
            <a:r>
              <a:rPr lang="en-US" altLang="zh-CN" sz="3200" dirty="0"/>
              <a:t>Any</a:t>
            </a:r>
            <a:r>
              <a:rPr lang="zh-CN" altLang="en-US" sz="3200" dirty="0"/>
              <a:t> </a:t>
            </a:r>
            <a:r>
              <a:rPr lang="en-US" altLang="zh-CN" sz="3200" dirty="0"/>
              <a:t>Questions?</a:t>
            </a:r>
            <a:endParaRPr lang="zh-CN" altLang="en-US" sz="3200" dirty="0"/>
          </a:p>
        </p:txBody>
      </p:sp>
      <p:sp>
        <p:nvSpPr>
          <p:cNvPr id="5" name="文本框 4"/>
          <p:cNvSpPr txBox="1"/>
          <p:nvPr/>
        </p:nvSpPr>
        <p:spPr>
          <a:xfrm>
            <a:off x="3048000" y="4012866"/>
            <a:ext cx="6096000" cy="1200329"/>
          </a:xfrm>
          <a:prstGeom prst="rect">
            <a:avLst/>
          </a:prstGeom>
          <a:noFill/>
        </p:spPr>
        <p:txBody>
          <a:bodyPr wrap="square">
            <a:spAutoFit/>
          </a:bodyPr>
          <a:lstStyle/>
          <a:p>
            <a:pPr algn="ctr"/>
            <a:r>
              <a:rPr lang="en-US" altLang="zh-CN" dirty="0">
                <a:hlinkClick r:id="rId1"/>
              </a:rPr>
              <a:t>https://eprint.iacr.org/2023/1636</a:t>
            </a:r>
            <a:endParaRPr lang="en-US" altLang="zh-CN" dirty="0"/>
          </a:p>
          <a:p>
            <a:pPr algn="ctr"/>
            <a:endParaRPr lang="en-US" altLang="zh-CN" dirty="0"/>
          </a:p>
          <a:p>
            <a:pPr algn="ctr"/>
            <a:r>
              <a:rPr lang="en-US" altLang="zh-CN" dirty="0" err="1"/>
              <a:t>Weiran</a:t>
            </a:r>
            <a:r>
              <a:rPr lang="zh-CN" altLang="en-US" dirty="0"/>
              <a:t> </a:t>
            </a:r>
            <a:r>
              <a:rPr lang="en-US" altLang="zh-CN" dirty="0"/>
              <a:t>Liu</a:t>
            </a:r>
            <a:endParaRPr lang="en-US" altLang="zh-CN" dirty="0"/>
          </a:p>
          <a:p>
            <a:pPr algn="ctr"/>
            <a:r>
              <a:rPr lang="en-US" altLang="zh-CN" dirty="0">
                <a:hlinkClick r:id="rId2"/>
              </a:rPr>
              <a:t>weiran.lwr@alibaba-inc.com</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0"/>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Outline</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grpSp>
        <p:nvGrpSpPr>
          <p:cNvPr id="9" name="组合 8"/>
          <p:cNvGrpSpPr/>
          <p:nvPr/>
        </p:nvGrpSpPr>
        <p:grpSpPr>
          <a:xfrm>
            <a:off x="1974249" y="3213317"/>
            <a:ext cx="8250166" cy="1149166"/>
            <a:chOff x="2238540" y="915506"/>
            <a:chExt cx="8250166" cy="1149166"/>
          </a:xfrm>
        </p:grpSpPr>
        <p:sp>
          <p:nvSpPr>
            <p:cNvPr id="10" name="前言"/>
            <p:cNvSpPr txBox="1"/>
            <p:nvPr/>
          </p:nvSpPr>
          <p:spPr>
            <a:xfrm>
              <a:off x="4412784" y="915506"/>
              <a:ext cx="6075922" cy="1149166"/>
            </a:xfrm>
            <a:prstGeom prst="rect">
              <a:avLst/>
            </a:prstGeom>
            <a:ln w="12700">
              <a:miter lim="400000"/>
            </a:ln>
          </p:spPr>
          <p:txBody>
            <a:bodyPr lIns="50800" tIns="50800" rIns="50800" bIns="50800" anchor="ctr">
              <a:normAutofit/>
            </a:bodyPr>
            <a:lstStyle>
              <a:lvl1pPr algn="l">
                <a:defRPr sz="4800" b="0">
                  <a:solidFill>
                    <a:srgbClr val="5E5E5E"/>
                  </a:solidFill>
                  <a:latin typeface="微软雅黑"/>
                  <a:ea typeface="微软雅黑"/>
                  <a:cs typeface="微软雅黑"/>
                  <a:sym typeface="微软雅黑"/>
                </a:defRPr>
              </a:lvl1pPr>
            </a:lstStyle>
            <a:p>
              <a:r>
                <a:rPr lang="en-US" altLang="zh-CN" sz="2800" dirty="0">
                  <a:solidFill>
                    <a:schemeClr val="tx1"/>
                  </a:solidFill>
                  <a:latin typeface="Times New Roman" panose="02020503050405090304" pitchFamily="18" charset="0"/>
                  <a:cs typeface="Times New Roman" panose="02020503050405090304" pitchFamily="18" charset="0"/>
                </a:rPr>
                <a:t>Introduction to Circuit-PSI</a:t>
              </a:r>
              <a:endParaRPr lang="en-US" altLang="zh-CN" sz="2800" dirty="0">
                <a:solidFill>
                  <a:schemeClr val="tx1"/>
                </a:solidFill>
                <a:latin typeface="Times New Roman" panose="02020503050405090304" pitchFamily="18" charset="0"/>
                <a:cs typeface="Times New Roman" panose="02020503050405090304" pitchFamily="18" charset="0"/>
              </a:endParaRPr>
            </a:p>
          </p:txBody>
        </p:sp>
        <p:sp>
          <p:nvSpPr>
            <p:cNvPr id="11" name="00"/>
            <p:cNvSpPr txBox="1"/>
            <p:nvPr/>
          </p:nvSpPr>
          <p:spPr>
            <a:xfrm>
              <a:off x="2238540" y="1168598"/>
              <a:ext cx="1322094" cy="642982"/>
            </a:xfrm>
            <a:prstGeom prst="rect">
              <a:avLst/>
            </a:prstGeom>
            <a:ln w="12700">
              <a:miter lim="400000"/>
            </a:ln>
          </p:spPr>
          <p:txBody>
            <a:bodyPr lIns="50800" tIns="50800" rIns="50800" bIns="50800" anchor="ctr">
              <a:normAutofit/>
            </a:bodyPr>
            <a:lstStyle>
              <a:lvl1pPr>
                <a:defRPr sz="6900" b="0">
                  <a:solidFill>
                    <a:srgbClr val="F66901"/>
                  </a:solidFill>
                  <a:latin typeface="+mn-lt"/>
                  <a:ea typeface="+mn-ea"/>
                  <a:cs typeface="+mn-cs"/>
                  <a:sym typeface="Helvetica Neue Medium" panose="02000503000000020004"/>
                </a:defRPr>
              </a:lvl1pPr>
            </a:lstStyle>
            <a:p>
              <a:r>
                <a:rPr lang="en-US" altLang="zh-CN" sz="3200" dirty="0">
                  <a:solidFill>
                    <a:schemeClr val="tx1"/>
                  </a:solidFill>
                </a:rPr>
                <a:t>01</a:t>
              </a:r>
              <a:endParaRPr sz="3200" dirty="0">
                <a:solidFill>
                  <a:schemeClr val="tx1"/>
                </a:solidFill>
              </a:endParaRPr>
            </a:p>
          </p:txBody>
        </p:sp>
        <p:cxnSp>
          <p:nvCxnSpPr>
            <p:cNvPr id="12" name="直线连接符 11"/>
            <p:cNvCxnSpPr/>
            <p:nvPr/>
          </p:nvCxnSpPr>
          <p:spPr>
            <a:xfrm>
              <a:off x="3532100" y="1337335"/>
              <a:ext cx="0" cy="3055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1.1</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Private</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Set</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Intersection</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(PSI)</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cxnSp>
        <p:nvCxnSpPr>
          <p:cNvPr id="9" name="直线箭头连接符 8"/>
          <p:cNvCxnSpPr>
            <a:stCxn id="5" idx="3"/>
          </p:cNvCxnSpPr>
          <p:nvPr/>
        </p:nvCxnSpPr>
        <p:spPr>
          <a:xfrm flipV="1">
            <a:off x="3935413" y="2570158"/>
            <a:ext cx="1501842" cy="75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63525" y="2019711"/>
            <a:ext cx="1056408" cy="1468583"/>
            <a:chOff x="277087" y="1581727"/>
            <a:chExt cx="1089025" cy="1468583"/>
          </a:xfrm>
        </p:grpSpPr>
        <p:pic>
          <p:nvPicPr>
            <p:cNvPr id="2" name="图片 1"/>
            <p:cNvPicPr>
              <a:picLocks noChangeAspect="1"/>
            </p:cNvPicPr>
            <p:nvPr/>
          </p:nvPicPr>
          <p:blipFill>
            <a:blip r:embed="rId1"/>
            <a:stretch>
              <a:fillRect/>
            </a:stretch>
          </p:blipFill>
          <p:spPr>
            <a:xfrm>
              <a:off x="277087" y="1581727"/>
              <a:ext cx="1089025" cy="1089025"/>
            </a:xfrm>
            <a:prstGeom prst="rect">
              <a:avLst/>
            </a:prstGeom>
          </p:spPr>
        </p:pic>
        <p:sp>
          <p:nvSpPr>
            <p:cNvPr id="10" name="文本框 9"/>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18" name="组合 17"/>
          <p:cNvGrpSpPr/>
          <p:nvPr/>
        </p:nvGrpSpPr>
        <p:grpSpPr>
          <a:xfrm>
            <a:off x="10882164" y="2027523"/>
            <a:ext cx="1046311" cy="1460768"/>
            <a:chOff x="10835984" y="1584181"/>
            <a:chExt cx="1089025" cy="1460768"/>
          </a:xfrm>
        </p:grpSpPr>
        <p:pic>
          <p:nvPicPr>
            <p:cNvPr id="3" name="图片 2"/>
            <p:cNvPicPr>
              <a:picLocks noChangeAspect="1"/>
            </p:cNvPicPr>
            <p:nvPr/>
          </p:nvPicPr>
          <p:blipFill>
            <a:blip r:embed="rId2"/>
            <a:stretch>
              <a:fillRect/>
            </a:stretch>
          </p:blipFill>
          <p:spPr>
            <a:xfrm>
              <a:off x="10838438" y="1584181"/>
              <a:ext cx="1086571" cy="1086571"/>
            </a:xfrm>
            <a:prstGeom prst="rect">
              <a:avLst/>
            </a:prstGeom>
          </p:spPr>
        </p:pic>
        <p:sp>
          <p:nvSpPr>
            <p:cNvPr id="11" name="文本框 10"/>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sp>
        <p:nvSpPr>
          <p:cNvPr id="14" name="矩形 13"/>
          <p:cNvSpPr/>
          <p:nvPr/>
        </p:nvSpPr>
        <p:spPr>
          <a:xfrm>
            <a:off x="5437255" y="2348340"/>
            <a:ext cx="1323762" cy="108902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PSI</a:t>
            </a:r>
            <a:endParaRPr kumimoji="1" lang="zh-CN" altLang="en-US" dirty="0">
              <a:solidFill>
                <a:schemeClr val="tx1"/>
              </a:solidFill>
            </a:endParaRPr>
          </a:p>
        </p:txBody>
      </p:sp>
      <p:cxnSp>
        <p:nvCxnSpPr>
          <p:cNvPr id="16" name="直线箭头连接符 15"/>
          <p:cNvCxnSpPr/>
          <p:nvPr/>
        </p:nvCxnSpPr>
        <p:spPr>
          <a:xfrm flipH="1">
            <a:off x="6761017" y="2570158"/>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文本框 34"/>
              <p:cNvSpPr txBox="1"/>
              <p:nvPr/>
            </p:nvSpPr>
            <p:spPr>
              <a:xfrm>
                <a:off x="8256588" y="2390882"/>
                <a:ext cx="24479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35" name="文本框 34"/>
              <p:cNvSpPr txBox="1">
                <a:spLocks noRot="1" noChangeAspect="1" noMove="1" noResize="1" noEditPoints="1" noAdjustHandles="1" noChangeArrowheads="1" noChangeShapeType="1" noTextEdit="1"/>
              </p:cNvSpPr>
              <p:nvPr/>
            </p:nvSpPr>
            <p:spPr>
              <a:xfrm>
                <a:off x="8256588" y="2390882"/>
                <a:ext cx="2447924" cy="369332"/>
              </a:xfrm>
              <a:prstGeom prst="rect">
                <a:avLst/>
              </a:prstGeom>
              <a:blipFill rotWithShape="1">
                <a:blip r:embed="rId3"/>
                <a:stretch>
                  <a:fillRect l="-13" t="-29" r="13" b="1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487488" y="2386246"/>
                <a:ext cx="244792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𝑛</m:t>
                              </m:r>
                            </m:sub>
                          </m:sSub>
                        </m:e>
                      </m:d>
                    </m:oMath>
                  </m:oMathPara>
                </a14:m>
                <a:endParaRPr kumimoji="1" lang="zh-CN" altLang="en-US" dirty="0">
                  <a:solidFill>
                    <a:schemeClr val="tx1"/>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1487488" y="2386246"/>
                <a:ext cx="2447925" cy="369332"/>
              </a:xfrm>
              <a:prstGeom prst="rect">
                <a:avLst/>
              </a:prstGeom>
              <a:blipFill rotWithShape="1">
                <a:blip r:embed="rId4"/>
                <a:stretch>
                  <a:fillRect l="-13" t="-149" r="13" b="85"/>
                </a:stretch>
              </a:blipFill>
            </p:spPr>
            <p:txBody>
              <a:bodyPr/>
              <a:lstStyle/>
              <a:p>
                <a:r>
                  <a:rPr lang="zh-CN" altLang="en-US">
                    <a:noFill/>
                  </a:rPr>
                  <a:t> </a:t>
                </a:r>
              </a:p>
            </p:txBody>
          </p:sp>
        </mc:Fallback>
      </mc:AlternateContent>
      <p:cxnSp>
        <p:nvCxnSpPr>
          <p:cNvPr id="30" name="直线箭头连接符 29"/>
          <p:cNvCxnSpPr/>
          <p:nvPr/>
        </p:nvCxnSpPr>
        <p:spPr>
          <a:xfrm>
            <a:off x="6761017" y="3184376"/>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本框 38"/>
              <p:cNvSpPr txBox="1"/>
              <p:nvPr/>
            </p:nvSpPr>
            <p:spPr>
              <a:xfrm>
                <a:off x="8265824" y="2972715"/>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ea typeface="Cambria Math" panose="02040503050406030204" pitchFamily="18" charset="0"/>
                        </a:rPr>
                        <m:t>∩</m:t>
                      </m:r>
                      <m:r>
                        <a:rPr kumimoji="1" lang="en-US" altLang="zh-CN" b="0" i="1" smtClean="0">
                          <a:solidFill>
                            <a:schemeClr val="tx1"/>
                          </a:solidFill>
                          <a:latin typeface="Cambria Math" panose="02040503050406030204" pitchFamily="18" charset="0"/>
                          <a:ea typeface="Cambria Math" panose="02040503050406030204" pitchFamily="18" charset="0"/>
                        </a:rPr>
                        <m:t>𝑌</m:t>
                      </m:r>
                    </m:oMath>
                  </m:oMathPara>
                </a14:m>
                <a:endParaRPr kumimoji="1" lang="zh-CN" altLang="en-US" dirty="0">
                  <a:solidFill>
                    <a:schemeClr val="tx1"/>
                  </a:solidFill>
                </a:endParaRPr>
              </a:p>
            </p:txBody>
          </p:sp>
        </mc:Choice>
        <mc:Fallback>
          <p:sp>
            <p:nvSpPr>
              <p:cNvPr id="39" name="文本框 38"/>
              <p:cNvSpPr txBox="1">
                <a:spLocks noRot="1" noChangeAspect="1" noMove="1" noResize="1" noEditPoints="1" noAdjustHandles="1" noChangeArrowheads="1" noChangeShapeType="1" noTextEdit="1"/>
              </p:cNvSpPr>
              <p:nvPr/>
            </p:nvSpPr>
            <p:spPr>
              <a:xfrm>
                <a:off x="8265824" y="2972715"/>
                <a:ext cx="2438688" cy="369332"/>
              </a:xfrm>
              <a:prstGeom prst="rect">
                <a:avLst/>
              </a:prstGeom>
              <a:blipFill rotWithShape="1">
                <a:blip r:embed="rId5"/>
                <a:stretch>
                  <a:fillRect l="-1" t="-76" r="13" b="11"/>
                </a:stretch>
              </a:blipFill>
            </p:spPr>
            <p:txBody>
              <a:bodyPr/>
              <a:lstStyle/>
              <a:p>
                <a:r>
                  <a:rPr lang="zh-CN" altLang="en-US">
                    <a:noFill/>
                  </a:rPr>
                  <a:t> </a:t>
                </a:r>
              </a:p>
            </p:txBody>
          </p:sp>
        </mc:Fallback>
      </mc:AlternateContent>
      <p:sp>
        <p:nvSpPr>
          <p:cNvPr id="40" name="矩形 39"/>
          <p:cNvSpPr/>
          <p:nvPr/>
        </p:nvSpPr>
        <p:spPr>
          <a:xfrm>
            <a:off x="263525" y="1421534"/>
            <a:ext cx="11664948" cy="530526"/>
          </a:xfrm>
          <a:prstGeom prst="rect">
            <a:avLst/>
          </a:prstGeom>
        </p:spPr>
        <p:txBody>
          <a:bodyPr wrap="square" anchor="t" anchorCtr="0">
            <a:noAutofit/>
          </a:bodyPr>
          <a:lstStyle/>
          <a:p>
            <a:pPr>
              <a:lnSpc>
                <a:spcPct val="150000"/>
              </a:lnSpc>
            </a:pPr>
            <a:r>
              <a:rPr lang="en-US" altLang="zh-CN" dirty="0"/>
              <a:t>PSI</a:t>
            </a:r>
            <a:r>
              <a:rPr lang="zh-CN" altLang="en-US" dirty="0"/>
              <a:t> </a:t>
            </a:r>
            <a:r>
              <a:rPr lang="en-US" altLang="zh-CN" dirty="0"/>
              <a:t>enables</a:t>
            </a:r>
            <a:r>
              <a:rPr lang="zh-CN" altLang="en-US" dirty="0"/>
              <a:t> </a:t>
            </a:r>
            <a:r>
              <a:rPr lang="en-US" altLang="zh-CN" dirty="0"/>
              <a:t>to</a:t>
            </a:r>
            <a:r>
              <a:rPr lang="zh-CN" altLang="en-US" dirty="0"/>
              <a:t> </a:t>
            </a:r>
            <a:r>
              <a:rPr lang="en-US" altLang="zh-CN" dirty="0"/>
              <a:t>compute</a:t>
            </a:r>
            <a:r>
              <a:rPr lang="zh-CN" altLang="en-US" dirty="0"/>
              <a:t> </a:t>
            </a:r>
            <a:r>
              <a:rPr lang="en-US" altLang="zh-CN" dirty="0"/>
              <a:t>the</a:t>
            </a:r>
            <a:r>
              <a:rPr lang="zh-CN" altLang="en-US" dirty="0"/>
              <a:t> </a:t>
            </a:r>
            <a:r>
              <a:rPr lang="en-US" altLang="zh-CN" dirty="0"/>
              <a:t>intersection</a:t>
            </a:r>
            <a:r>
              <a:rPr lang="zh-CN" altLang="en-US" dirty="0"/>
              <a:t> </a:t>
            </a:r>
            <a:r>
              <a:rPr lang="en-US" altLang="zh-CN" dirty="0"/>
              <a:t>of</a:t>
            </a:r>
            <a:r>
              <a:rPr lang="zh-CN" altLang="en-US" dirty="0"/>
              <a:t> </a:t>
            </a:r>
            <a:r>
              <a:rPr lang="en-US" altLang="zh-CN" dirty="0"/>
              <a:t>private</a:t>
            </a:r>
            <a:r>
              <a:rPr lang="zh-CN" altLang="en-US" dirty="0"/>
              <a:t> </a:t>
            </a:r>
            <a:r>
              <a:rPr lang="en-US" altLang="zh-CN" dirty="0"/>
              <a:t>sets.</a:t>
            </a:r>
            <a:r>
              <a:rPr lang="zh-CN" altLang="en-US" dirty="0"/>
              <a:t> </a:t>
            </a:r>
            <a:r>
              <a:rPr lang="en-US" altLang="zh-CN" dirty="0"/>
              <a:t>The</a:t>
            </a:r>
            <a:r>
              <a:rPr lang="zh-CN" altLang="en-US" dirty="0"/>
              <a:t> </a:t>
            </a:r>
            <a:r>
              <a:rPr lang="en-US" altLang="zh-CN" dirty="0"/>
              <a:t>client</a:t>
            </a:r>
            <a:r>
              <a:rPr lang="zh-CN" altLang="en-US" dirty="0"/>
              <a:t> </a:t>
            </a:r>
            <a:r>
              <a:rPr lang="en-US" altLang="zh-CN" dirty="0">
                <a:solidFill>
                  <a:srgbClr val="FF0000"/>
                </a:solidFill>
              </a:rPr>
              <a:t>only</a:t>
            </a:r>
            <a:r>
              <a:rPr lang="zh-CN" altLang="en-US" dirty="0">
                <a:solidFill>
                  <a:srgbClr val="FF0000"/>
                </a:solidFill>
              </a:rPr>
              <a:t> </a:t>
            </a:r>
            <a:r>
              <a:rPr lang="en-US" altLang="zh-CN" dirty="0">
                <a:solidFill>
                  <a:srgbClr val="FF0000"/>
                </a:solidFill>
              </a:rPr>
              <a:t>learns</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intersection</a:t>
            </a:r>
            <a:r>
              <a:rPr lang="en-US" altLang="zh-CN" dirty="0"/>
              <a:t>,</a:t>
            </a:r>
            <a:r>
              <a:rPr lang="zh-CN" altLang="en-US" dirty="0"/>
              <a:t> </a:t>
            </a:r>
            <a:r>
              <a:rPr lang="en-US" altLang="zh-CN" dirty="0"/>
              <a:t>while</a:t>
            </a:r>
            <a:r>
              <a:rPr lang="zh-CN" altLang="en-US" dirty="0"/>
              <a:t> </a:t>
            </a:r>
            <a:r>
              <a:rPr lang="en-US" altLang="zh-CN" dirty="0"/>
              <a:t>the</a:t>
            </a:r>
            <a:r>
              <a:rPr lang="zh-CN" altLang="en-US" dirty="0"/>
              <a:t> </a:t>
            </a:r>
            <a:r>
              <a:rPr lang="en-US" altLang="zh-CN" dirty="0"/>
              <a:t>server</a:t>
            </a:r>
            <a:r>
              <a:rPr lang="zh-CN" altLang="en-US" dirty="0"/>
              <a:t> </a:t>
            </a:r>
            <a:r>
              <a:rPr lang="en-US" altLang="zh-CN" dirty="0">
                <a:solidFill>
                  <a:srgbClr val="FF0000"/>
                </a:solidFill>
              </a:rPr>
              <a:t>learns</a:t>
            </a:r>
            <a:r>
              <a:rPr lang="zh-CN" altLang="en-US" dirty="0">
                <a:solidFill>
                  <a:srgbClr val="FF0000"/>
                </a:solidFill>
              </a:rPr>
              <a:t> </a:t>
            </a:r>
            <a:r>
              <a:rPr lang="en-US" altLang="zh-CN" dirty="0">
                <a:solidFill>
                  <a:srgbClr val="FF0000"/>
                </a:solidFill>
              </a:rPr>
              <a:t>nothing</a:t>
            </a:r>
            <a:r>
              <a:rPr lang="en-US" altLang="zh-CN" dirty="0"/>
              <a:t>.</a:t>
            </a:r>
            <a:endParaRPr lang="en-US" altLang="zh-CN" dirty="0">
              <a:latin typeface="Times New Roman" panose="02020503050405090304" pitchFamily="18" charset="0"/>
              <a:cs typeface="Times New Roman" panose="02020503050405090304" pitchFamily="18" charset="0"/>
            </a:endParaRPr>
          </a:p>
        </p:txBody>
      </p:sp>
      <p:sp>
        <p:nvSpPr>
          <p:cNvPr id="41" name="矩形 40"/>
          <p:cNvSpPr/>
          <p:nvPr/>
        </p:nvSpPr>
        <p:spPr>
          <a:xfrm>
            <a:off x="263525" y="3943059"/>
            <a:ext cx="11664948" cy="2860676"/>
          </a:xfrm>
          <a:prstGeom prst="rect">
            <a:avLst/>
          </a:prstGeom>
        </p:spPr>
        <p:txBody>
          <a:bodyPr wrap="square" anchor="t" anchorCtr="0">
            <a:noAutofit/>
          </a:bodyPr>
          <a:lstStyle/>
          <a:p>
            <a:pPr>
              <a:lnSpc>
                <a:spcPct val="150000"/>
              </a:lnSpc>
            </a:pPr>
            <a:r>
              <a:rPr lang="en-US" altLang="zh-CN" b="1" dirty="0"/>
              <a:t>PSI</a:t>
            </a:r>
            <a:r>
              <a:rPr lang="zh-CN" altLang="en-US" b="1" dirty="0"/>
              <a:t> </a:t>
            </a:r>
            <a:r>
              <a:rPr lang="en-US" altLang="zh-CN" b="1" dirty="0"/>
              <a:t>has</a:t>
            </a:r>
            <a:r>
              <a:rPr lang="zh-CN" altLang="en-US" b="1" dirty="0"/>
              <a:t> </a:t>
            </a:r>
            <a:r>
              <a:rPr lang="en-US" altLang="zh-CN" b="1" dirty="0"/>
              <a:t>been</a:t>
            </a:r>
            <a:r>
              <a:rPr lang="zh-CN" altLang="en-US" b="1" dirty="0"/>
              <a:t> </a:t>
            </a:r>
            <a:r>
              <a:rPr lang="en-US" altLang="zh-CN" b="1" dirty="0"/>
              <a:t>extensively</a:t>
            </a:r>
            <a:r>
              <a:rPr lang="zh-CN" altLang="en-US" b="1" dirty="0"/>
              <a:t> </a:t>
            </a:r>
            <a:r>
              <a:rPr lang="en-US" altLang="zh-CN" b="1" dirty="0"/>
              <a:t>studied</a:t>
            </a:r>
            <a:r>
              <a:rPr lang="zh-CN" altLang="en-US" b="1" dirty="0"/>
              <a:t> </a:t>
            </a:r>
            <a:r>
              <a:rPr lang="en-US" altLang="zh-CN" b="1" dirty="0"/>
              <a:t>in</a:t>
            </a:r>
            <a:r>
              <a:rPr lang="zh-CN" altLang="en-US" b="1" dirty="0"/>
              <a:t> </a:t>
            </a:r>
            <a:r>
              <a:rPr lang="en-US" altLang="zh-CN" b="1" dirty="0"/>
              <a:t>the</a:t>
            </a:r>
            <a:r>
              <a:rPr lang="zh-CN" altLang="en-US" b="1" dirty="0"/>
              <a:t> </a:t>
            </a:r>
            <a:r>
              <a:rPr lang="en-US" altLang="zh-CN" b="1" dirty="0"/>
              <a:t>last</a:t>
            </a:r>
            <a:r>
              <a:rPr lang="zh-CN" altLang="en-US" b="1" dirty="0"/>
              <a:t> </a:t>
            </a:r>
            <a:r>
              <a:rPr lang="en-US" altLang="zh-CN" b="1" dirty="0"/>
              <a:t>two</a:t>
            </a:r>
            <a:r>
              <a:rPr lang="zh-CN" altLang="en-US" b="1" dirty="0"/>
              <a:t> </a:t>
            </a:r>
            <a:r>
              <a:rPr lang="en-US" altLang="zh-CN" b="1" dirty="0"/>
              <a:t>decades</a:t>
            </a:r>
            <a:r>
              <a:rPr lang="en-US" altLang="zh-CN" dirty="0"/>
              <a:t>.</a:t>
            </a:r>
            <a:endParaRPr lang="en-US" altLang="zh-CN" dirty="0"/>
          </a:p>
          <a:p>
            <a:pPr marL="285750" indent="-285750">
              <a:lnSpc>
                <a:spcPct val="120000"/>
              </a:lnSpc>
              <a:buFont typeface="Arial" panose="020B0604020202090204" pitchFamily="34" charset="0"/>
              <a:buChar char="•"/>
            </a:pPr>
            <a:r>
              <a:rPr lang="en-US" altLang="zh-CN" dirty="0">
                <a:latin typeface="Times New Roman" panose="02020503050405090304" pitchFamily="18" charset="0"/>
                <a:cs typeface="Times New Roman" panose="02020503050405090304" pitchFamily="18" charset="0"/>
              </a:rPr>
              <a:t>Balanced</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setting:</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[KKRT16,</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CM20,</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RR22]</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achieves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linear</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complexity,</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and</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almost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efficient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insecure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hash</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protocol.</a:t>
            </a:r>
            <a:endParaRPr lang="en-US" altLang="zh-CN" dirty="0">
              <a:latin typeface="Times New Roman" panose="02020503050405090304" pitchFamily="18" charset="0"/>
              <a:cs typeface="Times New Roman" panose="02020503050405090304" pitchFamily="18" charset="0"/>
            </a:endParaRPr>
          </a:p>
          <a:p>
            <a:pPr marL="285750" indent="-285750">
              <a:lnSpc>
                <a:spcPct val="120000"/>
              </a:lnSpc>
              <a:buFont typeface="Arial" panose="020B0604020202090204" pitchFamily="34" charset="0"/>
              <a:buChar char="•"/>
            </a:pPr>
            <a:r>
              <a:rPr lang="en-US" altLang="zh-CN" dirty="0">
                <a:latin typeface="Times New Roman" panose="02020503050405090304" pitchFamily="18" charset="0"/>
                <a:cs typeface="Times New Roman" panose="02020503050405090304" pitchFamily="18" charset="0"/>
              </a:rPr>
              <a:t>Unbalanced</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setting:</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[CLR17,</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CHLR18,</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CMdG+21]</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achieves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sub-linear</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complexity</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of</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large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set.</a:t>
            </a:r>
            <a:endParaRPr lang="en-US" altLang="zh-CN" dirty="0">
              <a:latin typeface="Times New Roman" panose="02020503050405090304" pitchFamily="18" charset="0"/>
              <a:cs typeface="Times New Roman" panose="02020503050405090304" pitchFamily="18" charset="0"/>
            </a:endParaRPr>
          </a:p>
          <a:p>
            <a:pPr>
              <a:lnSpc>
                <a:spcPct val="150000"/>
              </a:lnSpc>
            </a:pPr>
            <a:r>
              <a:rPr lang="en-US" altLang="zh-CN" b="1" dirty="0">
                <a:latin typeface="Times New Roman" panose="02020503050405090304" pitchFamily="18" charset="0"/>
                <a:cs typeface="Times New Roman" panose="02020503050405090304" pitchFamily="18" charset="0"/>
              </a:rPr>
              <a:t>Other</a:t>
            </a:r>
            <a:r>
              <a:rPr lang="zh-CN" altLang="en-US"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PSI</a:t>
            </a:r>
            <a:r>
              <a:rPr lang="zh-CN" altLang="en-US"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variants</a:t>
            </a:r>
            <a:r>
              <a:rPr lang="zh-CN" altLang="en-US"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have</a:t>
            </a:r>
            <a:r>
              <a:rPr lang="zh-CN" altLang="en-US"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also</a:t>
            </a:r>
            <a:r>
              <a:rPr lang="zh-CN" altLang="en-US"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been</a:t>
            </a:r>
            <a:r>
              <a:rPr lang="zh-CN" altLang="en-US" b="1" dirty="0">
                <a:latin typeface="Times New Roman" panose="02020503050405090304" pitchFamily="18" charset="0"/>
                <a:cs typeface="Times New Roman" panose="02020503050405090304" pitchFamily="18" charset="0"/>
              </a:rPr>
              <a:t> </a:t>
            </a:r>
            <a:r>
              <a:rPr lang="en-US" altLang="zh-CN" b="1" dirty="0">
                <a:latin typeface="Times New Roman" panose="02020503050405090304" pitchFamily="18" charset="0"/>
                <a:cs typeface="Times New Roman" panose="02020503050405090304" pitchFamily="18" charset="0"/>
              </a:rPr>
              <a:t>proposed</a:t>
            </a:r>
            <a:r>
              <a:rPr lang="en-US" altLang="zh-CN" dirty="0">
                <a:latin typeface="Times New Roman" panose="02020503050405090304" pitchFamily="18" charset="0"/>
                <a:cs typeface="Times New Roman" panose="02020503050405090304" pitchFamily="18" charset="0"/>
              </a:rPr>
              <a:t>.</a:t>
            </a:r>
            <a:endParaRPr lang="en-US" altLang="zh-CN" dirty="0">
              <a:latin typeface="Times New Roman" panose="02020503050405090304" pitchFamily="18" charset="0"/>
              <a:cs typeface="Times New Roman" panose="02020503050405090304" pitchFamily="18" charset="0"/>
            </a:endParaRPr>
          </a:p>
          <a:p>
            <a:pPr marL="285750" indent="-285750">
              <a:lnSpc>
                <a:spcPct val="120000"/>
              </a:lnSpc>
              <a:buFont typeface="Arial" panose="020B0604020202090204" pitchFamily="34" charset="0"/>
              <a:buChar char="•"/>
            </a:pPr>
            <a:r>
              <a:rPr lang="en-US" altLang="zh-CN" sz="1800" dirty="0">
                <a:latin typeface="Times New Roman" panose="02020503050405090304" pitchFamily="18" charset="0"/>
                <a:cs typeface="Times New Roman" panose="02020503050405090304" pitchFamily="18" charset="0"/>
              </a:rPr>
              <a:t>Both</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parties</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learn</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the</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output</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(two-sided</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PSI)</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[MPR+20]</a:t>
            </a:r>
            <a:endParaRPr lang="en-US" altLang="zh-CN" sz="1800" dirty="0">
              <a:latin typeface="Times New Roman" panose="02020503050405090304" pitchFamily="18" charset="0"/>
              <a:cs typeface="Times New Roman" panose="02020503050405090304" pitchFamily="18" charset="0"/>
            </a:endParaRPr>
          </a:p>
          <a:p>
            <a:pPr marL="285750" indent="-285750">
              <a:lnSpc>
                <a:spcPct val="120000"/>
              </a:lnSpc>
              <a:buFont typeface="Arial" panose="020B0604020202090204" pitchFamily="34" charset="0"/>
              <a:buChar char="•"/>
            </a:pPr>
            <a:r>
              <a:rPr lang="en-US" altLang="zh-CN" sz="1800" dirty="0">
                <a:latin typeface="Times New Roman" panose="02020503050405090304" pitchFamily="18" charset="0"/>
                <a:cs typeface="Times New Roman" panose="02020503050405090304" pitchFamily="18" charset="0"/>
              </a:rPr>
              <a:t>Client</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learns</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size</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of</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intersection</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(PSI-CA)</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[HFH99].</a:t>
            </a:r>
            <a:endParaRPr lang="en-US" altLang="zh-CN" sz="1800" dirty="0">
              <a:latin typeface="Times New Roman" panose="02020503050405090304" pitchFamily="18" charset="0"/>
              <a:cs typeface="Times New Roman" panose="02020503050405090304" pitchFamily="18" charset="0"/>
            </a:endParaRPr>
          </a:p>
          <a:p>
            <a:pPr marL="285750" indent="-285750">
              <a:lnSpc>
                <a:spcPct val="120000"/>
              </a:lnSpc>
              <a:buFont typeface="Arial" panose="020B0604020202090204" pitchFamily="34" charset="0"/>
              <a:buChar char="•"/>
            </a:pPr>
            <a:r>
              <a:rPr lang="en-US" altLang="zh-CN" sz="1800" dirty="0">
                <a:latin typeface="Times New Roman" panose="02020503050405090304" pitchFamily="18" charset="0"/>
                <a:cs typeface="Times New Roman" panose="02020503050405090304" pitchFamily="18" charset="0"/>
              </a:rPr>
              <a:t>Client</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learns</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the</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sum</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of</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the</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intersection</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(intersection-sum)</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[IKN+17].</a:t>
            </a:r>
            <a:endParaRPr lang="en-US" altLang="zh-CN" sz="1800" dirty="0">
              <a:latin typeface="Times New Roman" panose="02020503050405090304" pitchFamily="18" charset="0"/>
              <a:cs typeface="Times New Roman" panose="02020503050405090304" pitchFamily="18" charset="0"/>
            </a:endParaRPr>
          </a:p>
          <a:p>
            <a:pPr marL="285750" indent="-285750">
              <a:lnSpc>
                <a:spcPct val="120000"/>
              </a:lnSpc>
              <a:buFont typeface="Arial" panose="020B0604020202090204" pitchFamily="34" charset="0"/>
              <a:buChar char="•"/>
            </a:pPr>
            <a:r>
              <a:rPr lang="en-US" altLang="zh-CN" sz="1800" dirty="0">
                <a:latin typeface="Times New Roman" panose="02020503050405090304" pitchFamily="18" charset="0"/>
                <a:cs typeface="Times New Roman" panose="02020503050405090304" pitchFamily="18" charset="0"/>
              </a:rPr>
              <a:t>Parties</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compute</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some</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other</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function</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based</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on</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the</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intersection</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(e.g.,</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threshold</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PSI</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[GS19])</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or</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related</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payloads</a:t>
            </a:r>
            <a:r>
              <a:rPr lang="zh-CN" altLang="en-US" sz="1800" dirty="0">
                <a:latin typeface="Times New Roman" panose="02020503050405090304" pitchFamily="18" charset="0"/>
                <a:cs typeface="Times New Roman" panose="02020503050405090304" pitchFamily="18" charset="0"/>
              </a:rPr>
              <a:t> </a:t>
            </a:r>
            <a:r>
              <a:rPr lang="en-US" altLang="zh-CN" sz="1800" dirty="0">
                <a:latin typeface="Times New Roman" panose="02020503050405090304" pitchFamily="18" charset="0"/>
                <a:cs typeface="Times New Roman" panose="02020503050405090304" pitchFamily="18" charset="0"/>
              </a:rPr>
              <a:t>[BKM+20].</a:t>
            </a:r>
            <a:endParaRPr lang="en-US" altLang="zh-CN" sz="1800" dirty="0"/>
          </a:p>
        </p:txBody>
      </p:sp>
      <p:sp>
        <p:nvSpPr>
          <p:cNvPr id="43" name="五边形 42"/>
          <p:cNvSpPr/>
          <p:nvPr/>
        </p:nvSpPr>
        <p:spPr>
          <a:xfrm>
            <a:off x="263525" y="1089025"/>
            <a:ext cx="1814657"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PSI</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Functionality</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
        <p:nvSpPr>
          <p:cNvPr id="44" name="五边形 43"/>
          <p:cNvSpPr/>
          <p:nvPr/>
        </p:nvSpPr>
        <p:spPr>
          <a:xfrm>
            <a:off x="263525" y="3555002"/>
            <a:ext cx="1676111"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PSI</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Researches</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1.2</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PSI</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Applications</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sp>
        <p:nvSpPr>
          <p:cNvPr id="5" name="矩形 4"/>
          <p:cNvSpPr/>
          <p:nvPr/>
        </p:nvSpPr>
        <p:spPr>
          <a:xfrm>
            <a:off x="6102124" y="3445625"/>
            <a:ext cx="5826351" cy="359778"/>
          </a:xfrm>
          <a:prstGeom prst="rect">
            <a:avLst/>
          </a:prstGeom>
          <a:noFill/>
        </p:spPr>
        <p:txBody>
          <a:bodyPr wrap="square" anchor="ctr" anchorCtr="0">
            <a:noAutofit/>
          </a:bodyPr>
          <a:lstStyle/>
          <a:p>
            <a:pPr algn="ctr"/>
            <a:r>
              <a:rPr lang="zh-CN" altLang="en-US" sz="1400" dirty="0">
                <a:latin typeface="Times New Roman" panose="02020503050405090304" pitchFamily="18" charset="0"/>
                <a:cs typeface="Times New Roman" panose="02020503050405090304" pitchFamily="18" charset="0"/>
                <a:hlinkClick r:id="rId1"/>
              </a:rPr>
              <a:t>https://eprint.iacr.org/2017/738.pdf</a:t>
            </a:r>
            <a:endParaRPr lang="zh-CN" altLang="en-US" sz="1400" dirty="0">
              <a:latin typeface="Times New Roman" panose="02020503050405090304" pitchFamily="18" charset="0"/>
              <a:cs typeface="Times New Roman" panose="02020503050405090304" pitchFamily="18" charset="0"/>
            </a:endParaRPr>
          </a:p>
        </p:txBody>
      </p:sp>
      <p:pic>
        <p:nvPicPr>
          <p:cNvPr id="6" name="图片 5"/>
          <p:cNvPicPr>
            <a:picLocks noChangeAspect="1"/>
          </p:cNvPicPr>
          <p:nvPr/>
        </p:nvPicPr>
        <p:blipFill>
          <a:blip r:embed="rId2"/>
          <a:stretch>
            <a:fillRect/>
          </a:stretch>
        </p:blipFill>
        <p:spPr>
          <a:xfrm>
            <a:off x="274027" y="1097339"/>
            <a:ext cx="1621953" cy="2339974"/>
          </a:xfrm>
          <a:prstGeom prst="rect">
            <a:avLst/>
          </a:prstGeom>
        </p:spPr>
      </p:pic>
      <p:sp>
        <p:nvSpPr>
          <p:cNvPr id="7" name="矩形 6"/>
          <p:cNvSpPr/>
          <p:nvPr/>
        </p:nvSpPr>
        <p:spPr>
          <a:xfrm>
            <a:off x="2044931" y="1089025"/>
            <a:ext cx="4042755" cy="2339976"/>
          </a:xfrm>
          <a:prstGeom prst="rect">
            <a:avLst/>
          </a:prstGeom>
        </p:spPr>
        <p:txBody>
          <a:bodyPr wrap="square" anchor="ctr" anchorCtr="0">
            <a:noAutofit/>
          </a:bodyPr>
          <a:lstStyle/>
          <a:p>
            <a:r>
              <a:rPr lang="en-GB" altLang="zh-CN" sz="1400" b="0" i="0" dirty="0">
                <a:solidFill>
                  <a:srgbClr val="000000"/>
                </a:solidFill>
                <a:effectLst/>
                <a:latin typeface="Times New Roman" panose="02020503050405090304" pitchFamily="18" charset="0"/>
                <a:cs typeface="Times New Roman" panose="02020503050405090304" pitchFamily="18" charset="0"/>
              </a:rPr>
              <a:t>In a statement, a Google </a:t>
            </a:r>
            <a:r>
              <a:rPr lang="en-GB" altLang="zh-CN" sz="1400" b="0" i="0" dirty="0" err="1">
                <a:solidFill>
                  <a:srgbClr val="000000"/>
                </a:solidFill>
                <a:effectLst/>
                <a:latin typeface="Times New Roman" panose="02020503050405090304" pitchFamily="18" charset="0"/>
                <a:cs typeface="Times New Roman" panose="02020503050405090304" pitchFamily="18" charset="0"/>
              </a:rPr>
              <a:t>spokersperson</a:t>
            </a:r>
            <a:r>
              <a:rPr lang="en-GB" altLang="zh-CN" sz="1400" b="0" i="0" dirty="0">
                <a:solidFill>
                  <a:srgbClr val="000000"/>
                </a:solidFill>
                <a:effectLst/>
                <a:latin typeface="Times New Roman" panose="02020503050405090304" pitchFamily="18" charset="0"/>
                <a:cs typeface="Times New Roman" panose="02020503050405090304" pitchFamily="18" charset="0"/>
              </a:rPr>
              <a:t> said:</a:t>
            </a:r>
            <a:endParaRPr lang="en-US" altLang="zh-CN" sz="1400" dirty="0">
              <a:solidFill>
                <a:srgbClr val="000000"/>
              </a:solidFill>
              <a:latin typeface="Times New Roman" panose="02020503050405090304" pitchFamily="18" charset="0"/>
              <a:cs typeface="Times New Roman" panose="02020503050405090304" pitchFamily="18" charset="0"/>
            </a:endParaRPr>
          </a:p>
          <a:p>
            <a:r>
              <a:rPr lang="en-US" altLang="zh-CN" sz="1400" b="0" i="0" dirty="0">
                <a:solidFill>
                  <a:srgbClr val="000000"/>
                </a:solidFill>
                <a:effectLst/>
                <a:latin typeface="Times New Roman" panose="02020503050405090304" pitchFamily="18" charset="0"/>
                <a:cs typeface="Times New Roman" panose="02020503050405090304" pitchFamily="18" charset="0"/>
              </a:rPr>
              <a:t>"Before we launched this beta product last year, we built a new, </a:t>
            </a:r>
            <a:r>
              <a:rPr lang="en-US" altLang="zh-CN" sz="1400" b="0" i="0" dirty="0">
                <a:solidFill>
                  <a:srgbClr val="C00000"/>
                </a:solidFill>
                <a:effectLst/>
                <a:latin typeface="Times New Roman" panose="02020503050405090304" pitchFamily="18" charset="0"/>
                <a:cs typeface="Times New Roman" panose="02020503050405090304" pitchFamily="18" charset="0"/>
              </a:rPr>
              <a:t>double-blind encryption technology</a:t>
            </a:r>
            <a:r>
              <a:rPr lang="en-US" altLang="zh-CN" sz="1400" b="0" i="0" dirty="0">
                <a:solidFill>
                  <a:srgbClr val="000000"/>
                </a:solidFill>
                <a:effectLst/>
                <a:latin typeface="Times New Roman" panose="02020503050405090304" pitchFamily="18" charset="0"/>
                <a:cs typeface="Times New Roman" panose="02020503050405090304" pitchFamily="18" charset="0"/>
              </a:rPr>
              <a:t> that prevents both Google and our partners from viewing our respective users' personally identifiable information. We do not have access to any personal information from our partners’ credit and debit cards, nor do we share any personal information with our partners. Google users can opt-out with their Web and App Activity controls, at any time.:</a:t>
            </a:r>
            <a:endParaRPr lang="en-US" altLang="zh-CN" sz="1400" b="0" i="0" dirty="0">
              <a:solidFill>
                <a:srgbClr val="000000"/>
              </a:solidFill>
              <a:effectLst/>
              <a:latin typeface="Times New Roman" panose="02020503050405090304" pitchFamily="18" charset="0"/>
              <a:cs typeface="Times New Roman" panose="02020503050405090304" pitchFamily="18" charset="0"/>
            </a:endParaRPr>
          </a:p>
        </p:txBody>
      </p:sp>
      <p:sp>
        <p:nvSpPr>
          <p:cNvPr id="8" name="矩形 7"/>
          <p:cNvSpPr/>
          <p:nvPr/>
        </p:nvSpPr>
        <p:spPr>
          <a:xfrm>
            <a:off x="274027" y="3445627"/>
            <a:ext cx="5821973" cy="359778"/>
          </a:xfrm>
          <a:prstGeom prst="rect">
            <a:avLst/>
          </a:prstGeom>
          <a:noFill/>
        </p:spPr>
        <p:txBody>
          <a:bodyPr wrap="square" anchor="ctr" anchorCtr="0">
            <a:noAutofit/>
          </a:bodyPr>
          <a:lstStyle/>
          <a:p>
            <a:pPr algn="ctr"/>
            <a:r>
              <a:rPr lang="en-GB" altLang="zh-CN" sz="1400" dirty="0">
                <a:latin typeface="Times New Roman" panose="02020503050405090304" pitchFamily="18" charset="0"/>
                <a:cs typeface="Times New Roman" panose="02020503050405090304" pitchFamily="18" charset="0"/>
                <a:hlinkClick r:id="rId3"/>
              </a:rPr>
              <a:t>https://www.bbc.com/news/technology-45368040</a:t>
            </a:r>
            <a:endParaRPr lang="zh-CN" altLang="en-US" sz="1400" dirty="0">
              <a:latin typeface="Times New Roman" panose="02020503050405090304" pitchFamily="18" charset="0"/>
              <a:cs typeface="Times New Roman" panose="02020503050405090304" pitchFamily="18" charset="0"/>
            </a:endParaRPr>
          </a:p>
        </p:txBody>
      </p:sp>
      <p:pic>
        <p:nvPicPr>
          <p:cNvPr id="9" name="图片 8"/>
          <p:cNvPicPr>
            <a:picLocks noChangeAspect="1"/>
          </p:cNvPicPr>
          <p:nvPr/>
        </p:nvPicPr>
        <p:blipFill>
          <a:blip r:embed="rId4"/>
          <a:stretch>
            <a:fillRect/>
          </a:stretch>
        </p:blipFill>
        <p:spPr>
          <a:xfrm>
            <a:off x="6873070" y="2915289"/>
            <a:ext cx="758708" cy="451996"/>
          </a:xfrm>
          <a:prstGeom prst="rect">
            <a:avLst/>
          </a:prstGeom>
        </p:spPr>
      </p:pic>
      <p:pic>
        <p:nvPicPr>
          <p:cNvPr id="10" name="图片 9"/>
          <p:cNvPicPr>
            <a:picLocks noChangeAspect="1"/>
          </p:cNvPicPr>
          <p:nvPr/>
        </p:nvPicPr>
        <p:blipFill>
          <a:blip r:embed="rId5"/>
          <a:stretch>
            <a:fillRect/>
          </a:stretch>
        </p:blipFill>
        <p:spPr>
          <a:xfrm>
            <a:off x="10760780" y="2909512"/>
            <a:ext cx="903992" cy="451996"/>
          </a:xfrm>
          <a:prstGeom prst="rect">
            <a:avLst/>
          </a:prstGeom>
        </p:spPr>
      </p:pic>
      <p:graphicFrame>
        <p:nvGraphicFramePr>
          <p:cNvPr id="11" name="表格 10"/>
          <p:cNvGraphicFramePr>
            <a:graphicFrameLocks noGrp="1"/>
          </p:cNvGraphicFramePr>
          <p:nvPr/>
        </p:nvGraphicFramePr>
        <p:xfrm>
          <a:off x="6105267" y="1097339"/>
          <a:ext cx="2294314" cy="1676400"/>
        </p:xfrm>
        <a:graphic>
          <a:graphicData uri="http://schemas.openxmlformats.org/drawingml/2006/table">
            <a:tbl>
              <a:tblPr firstRow="1" bandRow="1">
                <a:tableStyleId>{5940675A-B579-460E-94D1-54222C63F5DA}</a:tableStyleId>
              </a:tblPr>
              <a:tblGrid>
                <a:gridCol w="1413165"/>
                <a:gridCol w="881149"/>
              </a:tblGrid>
              <a:tr h="266091">
                <a:tc>
                  <a:txBody>
                    <a:bodyPr/>
                    <a:lstStyle/>
                    <a:p>
                      <a:pPr algn="ctr"/>
                      <a:r>
                        <a:rPr lang="en-US" altLang="zh-CN" sz="1600" dirty="0">
                          <a:latin typeface="Times New Roman" panose="02020503050405090304" pitchFamily="18" charset="0"/>
                          <a:cs typeface="Times New Roman" panose="02020503050405090304" pitchFamily="18" charset="0"/>
                        </a:rPr>
                        <a:t>Users</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Amount</a:t>
                      </a:r>
                      <a:endParaRPr lang="zh-CN" altLang="en-US" sz="1600" dirty="0">
                        <a:latin typeface="Times New Roman" panose="02020503050405090304" pitchFamily="18" charset="0"/>
                        <a:cs typeface="Times New Roman" panose="02020503050405090304" pitchFamily="18" charset="0"/>
                      </a:endParaRPr>
                    </a:p>
                  </a:txBody>
                  <a:tcPr/>
                </a:tc>
              </a:tr>
              <a:tr h="266091">
                <a:tc>
                  <a:txBody>
                    <a:bodyPr/>
                    <a:lstStyle/>
                    <a:p>
                      <a:pPr algn="ctr"/>
                      <a:r>
                        <a:rPr lang="en-US" altLang="zh-CN" sz="1600" dirty="0">
                          <a:latin typeface="Times New Roman" panose="02020503050405090304" pitchFamily="18" charset="0"/>
                          <a:cs typeface="Times New Roman" panose="02020503050405090304" pitchFamily="18" charset="0"/>
                        </a:rPr>
                        <a:t>XXXX-XXX1</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$20</a:t>
                      </a:r>
                      <a:endParaRPr lang="zh-CN" altLang="en-US" sz="1600" dirty="0">
                        <a:latin typeface="Times New Roman" panose="02020503050405090304" pitchFamily="18" charset="0"/>
                        <a:cs typeface="Times New Roman" panose="02020503050405090304" pitchFamily="18" charset="0"/>
                      </a:endParaRPr>
                    </a:p>
                  </a:txBody>
                  <a:tcPr/>
                </a:tc>
              </a:tr>
              <a:tr h="266091">
                <a:tc>
                  <a:txBody>
                    <a:bodyPr/>
                    <a:lstStyle/>
                    <a:p>
                      <a:pPr algn="ctr"/>
                      <a:r>
                        <a:rPr lang="en-US" altLang="zh-CN" sz="1600" dirty="0">
                          <a:latin typeface="Times New Roman" panose="02020503050405090304" pitchFamily="18" charset="0"/>
                          <a:cs typeface="Times New Roman" panose="02020503050405090304" pitchFamily="18" charset="0"/>
                        </a:rPr>
                        <a:t>XXXX-XXX2</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$40</a:t>
                      </a:r>
                      <a:endParaRPr lang="zh-CN" altLang="en-US" sz="1600" dirty="0">
                        <a:latin typeface="Times New Roman" panose="02020503050405090304" pitchFamily="18" charset="0"/>
                        <a:cs typeface="Times New Roman" panose="02020503050405090304" pitchFamily="18" charset="0"/>
                      </a:endParaRPr>
                    </a:p>
                  </a:txBody>
                  <a:tcPr/>
                </a:tc>
              </a:tr>
              <a:tr h="266091">
                <a:tc>
                  <a:txBody>
                    <a:bodyPr/>
                    <a:lstStyle/>
                    <a:p>
                      <a:pPr algn="ctr"/>
                      <a:r>
                        <a:rPr lang="en-US" altLang="zh-CN" sz="1600" dirty="0">
                          <a:latin typeface="Times New Roman" panose="02020503050405090304" pitchFamily="18" charset="0"/>
                          <a:cs typeface="Times New Roman" panose="02020503050405090304" pitchFamily="18" charset="0"/>
                        </a:rPr>
                        <a:t>XXXX-XXX3</a:t>
                      </a:r>
                      <a:endParaRPr lang="zh-CN" altLang="en-US" sz="1600" dirty="0">
                        <a:latin typeface="Times New Roman" panose="02020503050405090304" pitchFamily="18" charset="0"/>
                        <a:cs typeface="Times New Roman" panose="02020503050405090304" pitchFamily="18" charset="0"/>
                      </a:endParaRPr>
                    </a:p>
                  </a:txBody>
                  <a:tcPr/>
                </a:tc>
                <a:tc>
                  <a:txBody>
                    <a:bodyPr/>
                    <a:lstStyle/>
                    <a:p>
                      <a:pPr algn="ctr"/>
                      <a:r>
                        <a:rPr lang="en-US" altLang="zh-CN" sz="1600" dirty="0">
                          <a:latin typeface="Times New Roman" panose="02020503050405090304" pitchFamily="18" charset="0"/>
                          <a:cs typeface="Times New Roman" panose="02020503050405090304" pitchFamily="18" charset="0"/>
                        </a:rPr>
                        <a:t>$10</a:t>
                      </a:r>
                      <a:endParaRPr lang="zh-CN" altLang="en-US" sz="1600" dirty="0">
                        <a:latin typeface="Times New Roman" panose="02020503050405090304" pitchFamily="18" charset="0"/>
                        <a:cs typeface="Times New Roman" panose="02020503050405090304" pitchFamily="18" charset="0"/>
                      </a:endParaRPr>
                    </a:p>
                  </a:txBody>
                  <a:tcPr/>
                </a:tc>
              </a:tr>
              <a:tr h="0">
                <a:tc gridSpan="2">
                  <a:txBody>
                    <a:bodyPr/>
                    <a:lstStyle/>
                    <a:p>
                      <a:pPr algn="ctr"/>
                      <a:r>
                        <a:rPr lang="en-US" altLang="zh-CN" sz="1600" dirty="0">
                          <a:latin typeface="Times New Roman" panose="02020503050405090304" pitchFamily="18" charset="0"/>
                          <a:cs typeface="Times New Roman" panose="02020503050405090304" pitchFamily="18" charset="0"/>
                        </a:rPr>
                        <a:t>…</a:t>
                      </a:r>
                      <a:endParaRPr lang="zh-CN" altLang="en-US" sz="1600" dirty="0">
                        <a:latin typeface="Times New Roman" panose="02020503050405090304" pitchFamily="18" charset="0"/>
                        <a:cs typeface="Times New Roman" panose="02020503050405090304" pitchFamily="18" charset="0"/>
                      </a:endParaRPr>
                    </a:p>
                  </a:txBody>
                  <a:tcPr/>
                </a:tc>
                <a:tc hMerge="1">
                  <a:tcPr/>
                </a:tc>
              </a:tr>
            </a:tbl>
          </a:graphicData>
        </a:graphic>
      </p:graphicFrame>
      <p:graphicFrame>
        <p:nvGraphicFramePr>
          <p:cNvPr id="12" name="表格 11"/>
          <p:cNvGraphicFramePr>
            <a:graphicFrameLocks noGrp="1"/>
          </p:cNvGraphicFramePr>
          <p:nvPr/>
        </p:nvGraphicFramePr>
        <p:xfrm>
          <a:off x="10507580" y="1089025"/>
          <a:ext cx="1410393" cy="1676400"/>
        </p:xfrm>
        <a:graphic>
          <a:graphicData uri="http://schemas.openxmlformats.org/drawingml/2006/table">
            <a:tbl>
              <a:tblPr firstRow="1" bandRow="1">
                <a:tableStyleId>{5940675A-B579-460E-94D1-54222C63F5DA}</a:tableStyleId>
              </a:tblPr>
              <a:tblGrid>
                <a:gridCol w="1410393"/>
              </a:tblGrid>
              <a:tr h="232840">
                <a:tc>
                  <a:txBody>
                    <a:bodyPr/>
                    <a:lstStyle/>
                    <a:p>
                      <a:pPr algn="ctr"/>
                      <a:r>
                        <a:rPr lang="en-US" altLang="zh-CN" sz="1600" dirty="0">
                          <a:latin typeface="Times New Roman" panose="02020503050405090304" pitchFamily="18" charset="0"/>
                          <a:cs typeface="Times New Roman" panose="02020503050405090304" pitchFamily="18" charset="0"/>
                        </a:rPr>
                        <a:t>Users</a:t>
                      </a:r>
                      <a:endParaRPr lang="zh-CN" altLang="en-US" sz="1600" dirty="0">
                        <a:latin typeface="Times New Roman" panose="02020503050405090304" pitchFamily="18" charset="0"/>
                        <a:cs typeface="Times New Roman" panose="02020503050405090304" pitchFamily="18" charset="0"/>
                      </a:endParaRPr>
                    </a:p>
                  </a:txBody>
                  <a:tcPr/>
                </a:tc>
              </a:tr>
              <a:tr h="232840">
                <a:tc>
                  <a:txBody>
                    <a:bodyPr/>
                    <a:lstStyle/>
                    <a:p>
                      <a:pPr algn="ctr"/>
                      <a:r>
                        <a:rPr lang="en-US" altLang="zh-CN" sz="1600" dirty="0">
                          <a:latin typeface="Times New Roman" panose="02020503050405090304" pitchFamily="18" charset="0"/>
                          <a:cs typeface="Times New Roman" panose="02020503050405090304" pitchFamily="18" charset="0"/>
                        </a:rPr>
                        <a:t>XXXX-XXX1</a:t>
                      </a:r>
                      <a:endParaRPr lang="zh-CN" altLang="en-US" sz="1600" dirty="0">
                        <a:latin typeface="Times New Roman" panose="02020503050405090304" pitchFamily="18" charset="0"/>
                        <a:cs typeface="Times New Roman" panose="02020503050405090304" pitchFamily="18" charset="0"/>
                      </a:endParaRPr>
                    </a:p>
                  </a:txBody>
                  <a:tcPr/>
                </a:tc>
              </a:tr>
              <a:tr h="232840">
                <a:tc>
                  <a:txBody>
                    <a:bodyPr/>
                    <a:lstStyle/>
                    <a:p>
                      <a:pPr algn="ctr"/>
                      <a:r>
                        <a:rPr lang="en-US" altLang="zh-CN" sz="1600" dirty="0">
                          <a:latin typeface="Times New Roman" panose="02020503050405090304" pitchFamily="18" charset="0"/>
                          <a:cs typeface="Times New Roman" panose="02020503050405090304" pitchFamily="18" charset="0"/>
                        </a:rPr>
                        <a:t>XXXX-XXX2</a:t>
                      </a:r>
                      <a:endParaRPr lang="zh-CN" altLang="en-US" sz="1600" dirty="0">
                        <a:latin typeface="Times New Roman" panose="02020503050405090304" pitchFamily="18" charset="0"/>
                        <a:cs typeface="Times New Roman" panose="02020503050405090304" pitchFamily="18" charset="0"/>
                      </a:endParaRPr>
                    </a:p>
                  </a:txBody>
                  <a:tcPr/>
                </a:tc>
              </a:tr>
              <a:tr h="232840">
                <a:tc>
                  <a:txBody>
                    <a:bodyPr/>
                    <a:lstStyle/>
                    <a:p>
                      <a:pPr algn="ctr"/>
                      <a:r>
                        <a:rPr lang="en-US" altLang="zh-CN" sz="1600" dirty="0">
                          <a:latin typeface="Times New Roman" panose="02020503050405090304" pitchFamily="18" charset="0"/>
                          <a:cs typeface="Times New Roman" panose="02020503050405090304" pitchFamily="18" charset="0"/>
                        </a:rPr>
                        <a:t>XXXX-XXX3</a:t>
                      </a:r>
                      <a:endParaRPr lang="zh-CN" altLang="en-US" sz="1600" dirty="0">
                        <a:latin typeface="Times New Roman" panose="02020503050405090304" pitchFamily="18" charset="0"/>
                        <a:cs typeface="Times New Roman" panose="02020503050405090304" pitchFamily="18" charset="0"/>
                      </a:endParaRPr>
                    </a:p>
                  </a:txBody>
                  <a:tcPr/>
                </a:tc>
              </a:tr>
              <a:tr h="232840">
                <a:tc>
                  <a:txBody>
                    <a:bodyPr/>
                    <a:lstStyle/>
                    <a:p>
                      <a:pPr algn="ctr"/>
                      <a:r>
                        <a:rPr lang="en-US" altLang="zh-CN" sz="1600" dirty="0">
                          <a:latin typeface="Times New Roman" panose="02020503050405090304" pitchFamily="18" charset="0"/>
                          <a:cs typeface="Times New Roman" panose="02020503050405090304" pitchFamily="18" charset="0"/>
                        </a:rPr>
                        <a:t>…</a:t>
                      </a:r>
                      <a:endParaRPr lang="zh-CN" altLang="en-US" sz="1600" dirty="0">
                        <a:latin typeface="Times New Roman" panose="02020503050405090304" pitchFamily="18" charset="0"/>
                        <a:cs typeface="Times New Roman" panose="02020503050405090304" pitchFamily="18" charset="0"/>
                      </a:endParaRPr>
                    </a:p>
                  </a:txBody>
                  <a:tcPr/>
                </a:tc>
              </a:tr>
            </a:tbl>
          </a:graphicData>
        </a:graphic>
      </p:graphicFrame>
      <p:sp>
        <p:nvSpPr>
          <p:cNvPr id="13" name="矩形 12"/>
          <p:cNvSpPr/>
          <p:nvPr/>
        </p:nvSpPr>
        <p:spPr>
          <a:xfrm>
            <a:off x="9056881" y="1097338"/>
            <a:ext cx="793400" cy="1676400"/>
          </a:xfrm>
          <a:prstGeom prst="rect">
            <a:avLst/>
          </a:prstGeom>
          <a:noFill/>
          <a:ln w="19050">
            <a:solidFill>
              <a:schemeClr val="tx1"/>
            </a:solidFill>
            <a:miter lim="400000"/>
          </a:ln>
        </p:spPr>
        <p:txBody>
          <a:bodyPr lIns="50800" tIns="50800" rIns="50800" bIns="50800" rtlCol="0" anchor="ctr"/>
          <a:lstStyle/>
          <a:p>
            <a:pPr algn="ctr"/>
            <a:r>
              <a:rPr kumimoji="1" lang="en-US" altLang="zh-CN" sz="1600" dirty="0">
                <a:latin typeface="Times New Roman" panose="02020503050405090304" pitchFamily="18" charset="0"/>
                <a:ea typeface="微软雅黑" charset="-122"/>
                <a:cs typeface="Times New Roman" panose="02020503050405090304" pitchFamily="18" charset="0"/>
                <a:sym typeface="微软雅黑"/>
              </a:rPr>
              <a:t>PSI</a:t>
            </a:r>
            <a:endParaRPr kumimoji="1" lang="en-US" altLang="zh-CN" sz="1600" dirty="0">
              <a:latin typeface="Times New Roman" panose="02020503050405090304" pitchFamily="18" charset="0"/>
              <a:ea typeface="微软雅黑" charset="-122"/>
              <a:cs typeface="Times New Roman" panose="02020503050405090304" pitchFamily="18" charset="0"/>
              <a:sym typeface="微软雅黑"/>
            </a:endParaRPr>
          </a:p>
          <a:p>
            <a:pPr algn="ctr"/>
            <a:r>
              <a:rPr kumimoji="1" lang="en-US" altLang="zh-CN" sz="1600" dirty="0">
                <a:latin typeface="Times New Roman" panose="02020503050405090304" pitchFamily="18" charset="0"/>
                <a:ea typeface="微软雅黑" charset="-122"/>
                <a:cs typeface="Times New Roman" panose="02020503050405090304" pitchFamily="18" charset="0"/>
                <a:sym typeface="微软雅黑"/>
              </a:rPr>
              <a:t>SUM</a:t>
            </a:r>
            <a:endParaRPr kumimoji="1" lang="zh-CN" altLang="en-US" sz="1600" dirty="0">
              <a:latin typeface="Times New Roman" panose="02020503050405090304" pitchFamily="18" charset="0"/>
              <a:ea typeface="微软雅黑" charset="-122"/>
              <a:cs typeface="Times New Roman" panose="02020503050405090304" pitchFamily="18" charset="0"/>
              <a:sym typeface="微软雅黑"/>
            </a:endParaRPr>
          </a:p>
        </p:txBody>
      </p:sp>
      <p:cxnSp>
        <p:nvCxnSpPr>
          <p:cNvPr id="14" name="直线箭头连接符 13"/>
          <p:cNvCxnSpPr/>
          <p:nvPr/>
        </p:nvCxnSpPr>
        <p:spPr>
          <a:xfrm>
            <a:off x="8392505" y="1427733"/>
            <a:ext cx="66437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H="1">
            <a:off x="9850281" y="1419420"/>
            <a:ext cx="65729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a:off x="9453581" y="2776387"/>
            <a:ext cx="0" cy="1787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85793" y="2972010"/>
            <a:ext cx="2335575" cy="338554"/>
          </a:xfrm>
          <a:prstGeom prst="rect">
            <a:avLst/>
          </a:prstGeom>
          <a:noFill/>
        </p:spPr>
        <p:txBody>
          <a:bodyPr wrap="square">
            <a:spAutoFit/>
          </a:bodyPr>
          <a:lstStyle/>
          <a:p>
            <a:pPr algn="ctr"/>
            <a:r>
              <a:rPr lang="en-US" altLang="zh-CN" sz="1600" dirty="0">
                <a:latin typeface="Times New Roman" panose="02020503050405090304" pitchFamily="18" charset="0"/>
                <a:cs typeface="Times New Roman" panose="02020503050405090304" pitchFamily="18" charset="0"/>
              </a:rPr>
              <a:t>Sum</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of</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common</a:t>
            </a:r>
            <a:r>
              <a:rPr lang="zh-CN" altLang="en-US" sz="1600" dirty="0">
                <a:latin typeface="Times New Roman" panose="02020503050405090304" pitchFamily="18" charset="0"/>
                <a:cs typeface="Times New Roman" panose="02020503050405090304" pitchFamily="18" charset="0"/>
              </a:rPr>
              <a:t> </a:t>
            </a:r>
            <a:r>
              <a:rPr lang="en-US" altLang="zh-CN" sz="1600" dirty="0">
                <a:latin typeface="Times New Roman" panose="02020503050405090304" pitchFamily="18" charset="0"/>
                <a:cs typeface="Times New Roman" panose="02020503050405090304" pitchFamily="18" charset="0"/>
              </a:rPr>
              <a:t>users</a:t>
            </a:r>
            <a:endParaRPr lang="zh-CN" altLang="en-US" sz="1600" dirty="0">
              <a:latin typeface="Times New Roman" panose="02020503050405090304" pitchFamily="18" charset="0"/>
              <a:cs typeface="Times New Roman" panose="02020503050405090304" pitchFamily="18" charset="0"/>
            </a:endParaRPr>
          </a:p>
        </p:txBody>
      </p:sp>
      <p:pic>
        <p:nvPicPr>
          <p:cNvPr id="18" name="图片 17"/>
          <p:cNvPicPr>
            <a:picLocks noChangeAspect="1"/>
          </p:cNvPicPr>
          <p:nvPr/>
        </p:nvPicPr>
        <p:blipFill rotWithShape="1">
          <a:blip r:embed="rId6"/>
          <a:srcRect l="8660" r="7008" b="21260"/>
          <a:stretch>
            <a:fillRect/>
          </a:stretch>
        </p:blipFill>
        <p:spPr>
          <a:xfrm>
            <a:off x="263523" y="3797675"/>
            <a:ext cx="5832476" cy="2339975"/>
          </a:xfrm>
          <a:prstGeom prst="rect">
            <a:avLst/>
          </a:prstGeom>
        </p:spPr>
      </p:pic>
      <p:sp>
        <p:nvSpPr>
          <p:cNvPr id="19" name="矩形 18"/>
          <p:cNvSpPr/>
          <p:nvPr/>
        </p:nvSpPr>
        <p:spPr>
          <a:xfrm>
            <a:off x="263524" y="6489698"/>
            <a:ext cx="5832475" cy="359778"/>
          </a:xfrm>
          <a:prstGeom prst="rect">
            <a:avLst/>
          </a:prstGeom>
          <a:noFill/>
        </p:spPr>
        <p:txBody>
          <a:bodyPr wrap="square" anchor="ctr" anchorCtr="0">
            <a:noAutofit/>
          </a:bodyPr>
          <a:lstStyle/>
          <a:p>
            <a:pPr algn="ctr"/>
            <a:r>
              <a:rPr lang="en-GB" altLang="zh-CN" sz="1400" dirty="0">
                <a:latin typeface="Times New Roman" panose="02020503050405090304" pitchFamily="18" charset="0"/>
                <a:cs typeface="Times New Roman" panose="02020503050405090304" pitchFamily="18" charset="0"/>
                <a:hlinkClick r:id="rId7"/>
              </a:rPr>
              <a:t>https://signal.org/blog/contact-discovery/</a:t>
            </a:r>
            <a:endParaRPr lang="zh-CN" altLang="en-US" sz="1400" dirty="0">
              <a:latin typeface="Times New Roman" panose="02020503050405090304" pitchFamily="18" charset="0"/>
              <a:cs typeface="Times New Roman" panose="02020503050405090304" pitchFamily="18" charset="0"/>
            </a:endParaRPr>
          </a:p>
        </p:txBody>
      </p:sp>
      <p:pic>
        <p:nvPicPr>
          <p:cNvPr id="20" name="图片 19"/>
          <p:cNvPicPr>
            <a:picLocks noChangeAspect="1"/>
          </p:cNvPicPr>
          <p:nvPr/>
        </p:nvPicPr>
        <p:blipFill rotWithShape="1">
          <a:blip r:embed="rId8"/>
          <a:srcRect l="3261" r="3492"/>
          <a:stretch>
            <a:fillRect/>
          </a:stretch>
        </p:blipFill>
        <p:spPr>
          <a:xfrm>
            <a:off x="6087686" y="3797382"/>
            <a:ext cx="5840790" cy="2700335"/>
          </a:xfrm>
          <a:prstGeom prst="rect">
            <a:avLst/>
          </a:prstGeom>
        </p:spPr>
      </p:pic>
      <p:sp>
        <p:nvSpPr>
          <p:cNvPr id="21" name="矩形 20"/>
          <p:cNvSpPr/>
          <p:nvPr/>
        </p:nvSpPr>
        <p:spPr>
          <a:xfrm>
            <a:off x="6062747" y="6498007"/>
            <a:ext cx="5899267" cy="359778"/>
          </a:xfrm>
          <a:prstGeom prst="rect">
            <a:avLst/>
          </a:prstGeom>
          <a:noFill/>
        </p:spPr>
        <p:txBody>
          <a:bodyPr wrap="square" anchor="ctr" anchorCtr="0">
            <a:noAutofit/>
          </a:bodyPr>
          <a:lstStyle/>
          <a:p>
            <a:pPr algn="ctr"/>
            <a:r>
              <a:rPr lang="en-GB" altLang="zh-CN" sz="1400" dirty="0">
                <a:latin typeface="Times New Roman" panose="02020503050405090304" pitchFamily="18" charset="0"/>
                <a:cs typeface="Times New Roman" panose="02020503050405090304" pitchFamily="18" charset="0"/>
                <a:hlinkClick r:id="rId9"/>
              </a:rPr>
              <a:t>https://www.engadget.com/2019-10-02-chrome-password-checkup-built-in.html</a:t>
            </a:r>
            <a:endParaRPr lang="zh-CN" altLang="en-US" sz="1400" dirty="0">
              <a:latin typeface="Times New Roman" panose="02020503050405090304" pitchFamily="18"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圆角矩形 53"/>
          <p:cNvSpPr/>
          <p:nvPr/>
        </p:nvSpPr>
        <p:spPr>
          <a:xfrm>
            <a:off x="1487488" y="4097315"/>
            <a:ext cx="9226260" cy="1047337"/>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1.3</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Circuit-PSI</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(CPSI)</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sp>
        <p:nvSpPr>
          <p:cNvPr id="5" name="矩形 4"/>
          <p:cNvSpPr/>
          <p:nvPr/>
        </p:nvSpPr>
        <p:spPr>
          <a:xfrm>
            <a:off x="263525" y="1393822"/>
            <a:ext cx="11664948" cy="530526"/>
          </a:xfrm>
          <a:prstGeom prst="rect">
            <a:avLst/>
          </a:prstGeom>
        </p:spPr>
        <p:txBody>
          <a:bodyPr wrap="square" anchor="t" anchorCtr="0">
            <a:noAutofit/>
          </a:bodyPr>
          <a:lstStyle/>
          <a:p>
            <a:pPr>
              <a:lnSpc>
                <a:spcPct val="150000"/>
              </a:lnSpc>
            </a:pPr>
            <a:r>
              <a:rPr lang="en-US" altLang="zh-CN" dirty="0"/>
              <a:t>CPSI</a:t>
            </a:r>
            <a:r>
              <a:rPr lang="zh-CN" altLang="en-US" dirty="0"/>
              <a:t> </a:t>
            </a:r>
            <a:r>
              <a:rPr lang="en-US" altLang="zh-CN" dirty="0"/>
              <a:t>enables</a:t>
            </a:r>
            <a:r>
              <a:rPr lang="zh-CN" altLang="en-US" dirty="0"/>
              <a:t> </a:t>
            </a:r>
            <a:r>
              <a:rPr lang="en-US" altLang="zh-CN" dirty="0"/>
              <a:t>the</a:t>
            </a:r>
            <a:r>
              <a:rPr lang="zh-CN" altLang="en-US" dirty="0"/>
              <a:t> </a:t>
            </a:r>
            <a:r>
              <a:rPr lang="en-US" altLang="zh-CN" dirty="0"/>
              <a:t>client</a:t>
            </a:r>
            <a:r>
              <a:rPr lang="zh-CN" altLang="en-US" dirty="0"/>
              <a:t> </a:t>
            </a:r>
            <a:r>
              <a:rPr lang="en-US" altLang="zh-CN" dirty="0"/>
              <a:t>to</a:t>
            </a:r>
            <a:r>
              <a:rPr lang="zh-CN" altLang="en-US" dirty="0"/>
              <a:t> </a:t>
            </a:r>
            <a:r>
              <a:rPr lang="en-US" altLang="zh-CN" dirty="0"/>
              <a:t>learn</a:t>
            </a:r>
            <a:r>
              <a:rPr lang="zh-CN" altLang="en-US" dirty="0"/>
              <a:t> </a:t>
            </a:r>
            <a:r>
              <a:rPr lang="en-US" altLang="zh-CN" dirty="0"/>
              <a:t>the</a:t>
            </a:r>
            <a:r>
              <a:rPr lang="zh-CN" altLang="en-US" dirty="0"/>
              <a:t> </a:t>
            </a:r>
            <a:r>
              <a:rPr lang="en-US" altLang="zh-CN" dirty="0"/>
              <a:t>result</a:t>
            </a:r>
            <a:r>
              <a:rPr lang="zh-CN" altLang="en-US" dirty="0"/>
              <a:t> </a:t>
            </a:r>
            <a:r>
              <a:rPr lang="en-US" altLang="zh-CN" dirty="0"/>
              <a:t>of</a:t>
            </a:r>
            <a:r>
              <a:rPr lang="zh-CN" altLang="en-US" dirty="0"/>
              <a:t> </a:t>
            </a:r>
            <a:r>
              <a:rPr lang="en-US" altLang="zh-CN" dirty="0"/>
              <a:t>a</a:t>
            </a:r>
            <a:r>
              <a:rPr lang="zh-CN" altLang="en-US" dirty="0"/>
              <a:t> </a:t>
            </a:r>
            <a:r>
              <a:rPr lang="en-US" altLang="zh-CN" dirty="0"/>
              <a:t>function</a:t>
            </a:r>
            <a:r>
              <a:rPr lang="zh-CN" altLang="en-US" dirty="0"/>
              <a:t> </a:t>
            </a:r>
            <a:r>
              <a:rPr lang="en-US" altLang="zh-CN" dirty="0"/>
              <a:t>on</a:t>
            </a:r>
            <a:r>
              <a:rPr lang="zh-CN" altLang="en-US" dirty="0"/>
              <a:t> </a:t>
            </a:r>
            <a:r>
              <a:rPr lang="en-US" altLang="zh-CN" dirty="0"/>
              <a:t>the</a:t>
            </a:r>
            <a:r>
              <a:rPr lang="zh-CN" altLang="en-US" dirty="0"/>
              <a:t> </a:t>
            </a:r>
            <a:r>
              <a:rPr lang="en-US" altLang="zh-CN" dirty="0"/>
              <a:t>intersection</a:t>
            </a:r>
            <a:r>
              <a:rPr lang="zh-CN" altLang="en-US" dirty="0"/>
              <a:t> </a:t>
            </a:r>
            <a:r>
              <a:rPr lang="en-US" altLang="zh-CN" dirty="0">
                <a:solidFill>
                  <a:srgbClr val="FF0000"/>
                </a:solidFill>
              </a:rPr>
              <a:t>without</a:t>
            </a:r>
            <a:r>
              <a:rPr lang="zh-CN" altLang="en-US" dirty="0">
                <a:solidFill>
                  <a:srgbClr val="FF0000"/>
                </a:solidFill>
              </a:rPr>
              <a:t> </a:t>
            </a:r>
            <a:r>
              <a:rPr lang="en-US" altLang="zh-CN" dirty="0">
                <a:solidFill>
                  <a:srgbClr val="FF0000"/>
                </a:solidFill>
              </a:rPr>
              <a:t>leaking</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intersection</a:t>
            </a:r>
            <a:r>
              <a:rPr lang="zh-CN" altLang="en-US" dirty="0">
                <a:solidFill>
                  <a:srgbClr val="FF0000"/>
                </a:solidFill>
              </a:rPr>
              <a:t> </a:t>
            </a:r>
            <a:r>
              <a:rPr lang="en-US" altLang="zh-CN" dirty="0">
                <a:solidFill>
                  <a:srgbClr val="FF0000"/>
                </a:solidFill>
              </a:rPr>
              <a:t>itself</a:t>
            </a:r>
            <a:r>
              <a:rPr lang="en-US" altLang="zh-CN" dirty="0"/>
              <a:t>.</a:t>
            </a:r>
            <a:endParaRPr lang="en-US" altLang="zh-CN" dirty="0">
              <a:latin typeface="Times New Roman" panose="02020503050405090304" pitchFamily="18" charset="0"/>
              <a:cs typeface="Times New Roman" panose="02020503050405090304" pitchFamily="18" charset="0"/>
            </a:endParaRPr>
          </a:p>
        </p:txBody>
      </p:sp>
      <p:cxnSp>
        <p:nvCxnSpPr>
          <p:cNvPr id="6" name="直线箭头连接符 5"/>
          <p:cNvCxnSpPr>
            <a:stCxn id="16" idx="3"/>
          </p:cNvCxnSpPr>
          <p:nvPr/>
        </p:nvCxnSpPr>
        <p:spPr>
          <a:xfrm flipV="1">
            <a:off x="3935413" y="2366963"/>
            <a:ext cx="1498706" cy="75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263525" y="1816516"/>
            <a:ext cx="1056408" cy="1468583"/>
            <a:chOff x="277087" y="1581727"/>
            <a:chExt cx="1089025" cy="1468583"/>
          </a:xfrm>
        </p:grpSpPr>
        <p:pic>
          <p:nvPicPr>
            <p:cNvPr id="8" name="图片 7"/>
            <p:cNvPicPr>
              <a:picLocks noChangeAspect="1"/>
            </p:cNvPicPr>
            <p:nvPr/>
          </p:nvPicPr>
          <p:blipFill>
            <a:blip r:embed="rId1"/>
            <a:stretch>
              <a:fillRect/>
            </a:stretch>
          </p:blipFill>
          <p:spPr>
            <a:xfrm>
              <a:off x="277087" y="1581727"/>
              <a:ext cx="1089025" cy="1089025"/>
            </a:xfrm>
            <a:prstGeom prst="rect">
              <a:avLst/>
            </a:prstGeom>
          </p:spPr>
        </p:pic>
        <p:sp>
          <p:nvSpPr>
            <p:cNvPr id="9" name="文本框 8"/>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10" name="组合 9"/>
          <p:cNvGrpSpPr/>
          <p:nvPr/>
        </p:nvGrpSpPr>
        <p:grpSpPr>
          <a:xfrm>
            <a:off x="10882164" y="1824328"/>
            <a:ext cx="1046311" cy="1460768"/>
            <a:chOff x="10835984" y="1584181"/>
            <a:chExt cx="1089025" cy="1460768"/>
          </a:xfrm>
        </p:grpSpPr>
        <p:pic>
          <p:nvPicPr>
            <p:cNvPr id="11" name="图片 10"/>
            <p:cNvPicPr>
              <a:picLocks noChangeAspect="1"/>
            </p:cNvPicPr>
            <p:nvPr/>
          </p:nvPicPr>
          <p:blipFill>
            <a:blip r:embed="rId2"/>
            <a:stretch>
              <a:fillRect/>
            </a:stretch>
          </p:blipFill>
          <p:spPr>
            <a:xfrm>
              <a:off x="10838438" y="1584181"/>
              <a:ext cx="1086571" cy="1086571"/>
            </a:xfrm>
            <a:prstGeom prst="rect">
              <a:avLst/>
            </a:prstGeom>
          </p:spPr>
        </p:pic>
        <p:sp>
          <p:nvSpPr>
            <p:cNvPr id="12" name="文本框 11"/>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sp>
        <p:nvSpPr>
          <p:cNvPr id="13" name="矩形 12"/>
          <p:cNvSpPr/>
          <p:nvPr/>
        </p:nvSpPr>
        <p:spPr>
          <a:xfrm>
            <a:off x="5437255" y="2145145"/>
            <a:ext cx="1323762" cy="108902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Circuit-PSI</a:t>
            </a:r>
            <a:endParaRPr kumimoji="1" lang="zh-CN" altLang="en-US" dirty="0">
              <a:solidFill>
                <a:schemeClr val="tx1"/>
              </a:solidFill>
            </a:endParaRPr>
          </a:p>
        </p:txBody>
      </p:sp>
      <p:cxnSp>
        <p:nvCxnSpPr>
          <p:cNvPr id="14" name="直线箭头连接符 13"/>
          <p:cNvCxnSpPr/>
          <p:nvPr/>
        </p:nvCxnSpPr>
        <p:spPr>
          <a:xfrm flipH="1">
            <a:off x="6761017" y="2366963"/>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8256588" y="2187687"/>
                <a:ext cx="24479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8256588" y="2187687"/>
                <a:ext cx="2447924" cy="369332"/>
              </a:xfrm>
              <a:prstGeom prst="rect">
                <a:avLst/>
              </a:prstGeom>
              <a:blipFill rotWithShape="1">
                <a:blip r:embed="rId3"/>
                <a:stretch>
                  <a:fillRect l="-13" t="-30" r="13" b="1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487488" y="2183051"/>
                <a:ext cx="244792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𝑛</m:t>
                              </m:r>
                            </m:sub>
                          </m:sSub>
                        </m:e>
                      </m:d>
                    </m:oMath>
                  </m:oMathPara>
                </a14:m>
                <a:endParaRPr kumimoji="1" lang="zh-CN" altLang="en-US" dirty="0">
                  <a:solidFill>
                    <a:schemeClr val="tx1"/>
                  </a:solidFill>
                </a:endParaRPr>
              </a:p>
            </p:txBody>
          </p:sp>
        </mc:Choice>
        <mc:Fallback>
          <p:sp>
            <p:nvSpPr>
              <p:cNvPr id="16" name="文本框 15"/>
              <p:cNvSpPr txBox="1">
                <a:spLocks noRot="1" noChangeAspect="1" noMove="1" noResize="1" noEditPoints="1" noAdjustHandles="1" noChangeArrowheads="1" noChangeShapeType="1" noTextEdit="1"/>
              </p:cNvSpPr>
              <p:nvPr/>
            </p:nvSpPr>
            <p:spPr>
              <a:xfrm>
                <a:off x="1487488" y="2183051"/>
                <a:ext cx="2447925" cy="369332"/>
              </a:xfrm>
              <a:prstGeom prst="rect">
                <a:avLst/>
              </a:prstGeom>
              <a:blipFill rotWithShape="1">
                <a:blip r:embed="rId4"/>
                <a:stretch>
                  <a:fillRect l="-13" t="-151" r="13" b="86"/>
                </a:stretch>
              </a:blipFill>
            </p:spPr>
            <p:txBody>
              <a:bodyPr/>
              <a:lstStyle/>
              <a:p>
                <a:r>
                  <a:rPr lang="zh-CN" altLang="en-US">
                    <a:noFill/>
                  </a:rPr>
                  <a:t> </a:t>
                </a:r>
              </a:p>
            </p:txBody>
          </p:sp>
        </mc:Fallback>
      </mc:AlternateContent>
      <p:cxnSp>
        <p:nvCxnSpPr>
          <p:cNvPr id="17" name="直线箭头连接符 16"/>
          <p:cNvCxnSpPr/>
          <p:nvPr/>
        </p:nvCxnSpPr>
        <p:spPr>
          <a:xfrm>
            <a:off x="6761017" y="2981181"/>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本框 17"/>
              <p:cNvSpPr txBox="1"/>
              <p:nvPr/>
            </p:nvSpPr>
            <p:spPr>
              <a:xfrm>
                <a:off x="8275060" y="2769520"/>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𝑓</m:t>
                      </m:r>
                      <m:d>
                        <m:dPr>
                          <m:ctrlPr>
                            <a:rPr kumimoji="1" lang="en-US" altLang="zh-CN" b="0" i="1" smtClean="0">
                              <a:solidFill>
                                <a:srgbClr val="FF0000"/>
                              </a:solidFill>
                              <a:latin typeface="Cambria Math" panose="02040503050406030204" pitchFamily="18" charset="0"/>
                            </a:rPr>
                          </m:ctrlPr>
                        </m:dPr>
                        <m:e>
                          <m:r>
                            <a:rPr kumimoji="1" lang="en-US" altLang="zh-CN" i="1">
                              <a:latin typeface="Cambria Math" panose="02040503050406030204" pitchFamily="18" charset="0"/>
                            </a:rPr>
                            <m:t>𝑋</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𝑌</m:t>
                          </m:r>
                        </m:e>
                      </m:d>
                    </m:oMath>
                  </m:oMathPara>
                </a14:m>
                <a:endParaRPr kumimoji="1" lang="zh-CN" altLang="en-US" dirty="0">
                  <a:solidFill>
                    <a:schemeClr val="tx1"/>
                  </a:solidFill>
                </a:endParaRPr>
              </a:p>
            </p:txBody>
          </p:sp>
        </mc:Choice>
        <mc:Fallback>
          <p:sp>
            <p:nvSpPr>
              <p:cNvPr id="18" name="文本框 17"/>
              <p:cNvSpPr txBox="1">
                <a:spLocks noRot="1" noChangeAspect="1" noMove="1" noResize="1" noEditPoints="1" noAdjustHandles="1" noChangeArrowheads="1" noChangeShapeType="1" noTextEdit="1"/>
              </p:cNvSpPr>
              <p:nvPr/>
            </p:nvSpPr>
            <p:spPr>
              <a:xfrm>
                <a:off x="8275060" y="2769520"/>
                <a:ext cx="2438688" cy="369332"/>
              </a:xfrm>
              <a:prstGeom prst="rect">
                <a:avLst/>
              </a:prstGeom>
              <a:blipFill rotWithShape="1">
                <a:blip r:embed="rId5"/>
                <a:stretch>
                  <a:fillRect l="-15" t="-77" r="1"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272761" y="3179107"/>
                <a:ext cx="11664948" cy="530526"/>
              </a:xfrm>
              <a:prstGeom prst="rect">
                <a:avLst/>
              </a:prstGeom>
            </p:spPr>
            <p:txBody>
              <a:bodyPr wrap="square" anchor="t" anchorCtr="0">
                <a:noAutofit/>
              </a:bodyPr>
              <a:lstStyle/>
              <a:p>
                <a:pPr>
                  <a:lnSpc>
                    <a:spcPct val="150000"/>
                  </a:lnSpc>
                </a:pPr>
                <a:r>
                  <a:rPr lang="en-US" altLang="zh-CN" dirty="0"/>
                  <a:t>Here</a:t>
                </a:r>
                <a:r>
                  <a:rPr lang="zh-CN" altLang="en-US" dirty="0"/>
                  <a:t> </a:t>
                </a:r>
                <a14:m>
                  <m:oMath xmlns:m="http://schemas.openxmlformats.org/officeDocument/2006/math">
                    <m:r>
                      <a:rPr lang="en-US" altLang="zh-CN" b="0" i="1" smtClean="0">
                        <a:latin typeface="Cambria Math" panose="02040503050406030204" pitchFamily="18" charset="0"/>
                      </a:rPr>
                      <m:t>𝑓</m:t>
                    </m:r>
                  </m:oMath>
                </a14:m>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post-processing</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function,</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e.g.,</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the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intersection</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cardinality</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r>
                      <a:rPr lang="en-US" altLang="zh-CN" b="0" i="1" smtClean="0">
                        <a:latin typeface="Cambria Math" panose="02040503050406030204" pitchFamily="18" charset="0"/>
                        <a:cs typeface="Times New Roman" panose="02020503050405090304" pitchFamily="18" charset="0"/>
                      </a:rPr>
                      <m:t>𝑓</m:t>
                    </m:r>
                    <m:r>
                      <a:rPr lang="en-US" altLang="zh-CN" b="0" i="1" smtClean="0">
                        <a:latin typeface="Cambria Math" panose="02040503050406030204" pitchFamily="18" charset="0"/>
                        <a:cs typeface="Times New Roman" panose="02020503050405090304" pitchFamily="18" charset="0"/>
                      </a:rPr>
                      <m:t>=</m:t>
                    </m:r>
                    <m:d>
                      <m:dPr>
                        <m:begChr m:val="|"/>
                        <m:endChr m:val="|"/>
                        <m:ctrlPr>
                          <a:rPr lang="en-US" altLang="zh-CN" b="0" i="1" smtClean="0">
                            <a:latin typeface="Cambria Math" panose="02040503050406030204" pitchFamily="18" charset="0"/>
                            <a:cs typeface="Times New Roman" panose="02020503050405090304" pitchFamily="18" charset="0"/>
                          </a:rPr>
                        </m:ctrlPr>
                      </m:dPr>
                      <m:e>
                        <m:r>
                          <a:rPr lang="en-US" altLang="zh-CN" b="0" i="1" smtClean="0">
                            <a:latin typeface="Cambria Math" panose="02040503050406030204" pitchFamily="18" charset="0"/>
                            <a:cs typeface="Times New Roman" panose="02020503050405090304" pitchFamily="18" charset="0"/>
                          </a:rPr>
                          <m:t>𝑋</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𝑌</m:t>
                        </m:r>
                      </m:e>
                    </m:d>
                  </m:oMath>
                </a14:m>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threshold</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function</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r>
                      <a:rPr lang="en-US" altLang="zh-CN" i="1">
                        <a:latin typeface="Cambria Math" panose="02040503050406030204" pitchFamily="18" charset="0"/>
                        <a:cs typeface="Times New Roman" panose="02020503050405090304" pitchFamily="18" charset="0"/>
                      </a:rPr>
                      <m:t>𝑓</m:t>
                    </m:r>
                    <m:r>
                      <a:rPr lang="en-US" altLang="zh-CN" i="1">
                        <a:latin typeface="Cambria Math" panose="02040503050406030204" pitchFamily="18" charset="0"/>
                        <a:cs typeface="Times New Roman" panose="02020503050405090304" pitchFamily="18" charset="0"/>
                      </a:rPr>
                      <m:t>=</m:t>
                    </m:r>
                    <m:d>
                      <m:dPr>
                        <m:begChr m:val="|"/>
                        <m:endChr m:val="|"/>
                        <m:ctrlPr>
                          <a:rPr lang="en-US" altLang="zh-CN" i="1">
                            <a:latin typeface="Cambria Math" panose="02040503050406030204" pitchFamily="18" charset="0"/>
                            <a:cs typeface="Times New Roman" panose="02020503050405090304" pitchFamily="18" charset="0"/>
                          </a:rPr>
                        </m:ctrlPr>
                      </m:dPr>
                      <m:e>
                        <m:r>
                          <a:rPr lang="en-US" altLang="zh-CN" i="1">
                            <a:latin typeface="Cambria Math" panose="02040503050406030204" pitchFamily="18" charset="0"/>
                            <a:cs typeface="Times New Roman" panose="02020503050405090304" pitchFamily="18" charset="0"/>
                          </a:rPr>
                          <m:t>𝑋</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𝑌</m:t>
                        </m:r>
                      </m:e>
                    </m:d>
                    <m:r>
                      <a:rPr kumimoji="1" lang="en-US" altLang="zh-CN" b="0" i="1" smtClean="0">
                        <a:latin typeface="Cambria Math" panose="02040503050406030204" pitchFamily="18" charset="0"/>
                        <a:ea typeface="Cambria Math" panose="02040503050406030204" pitchFamily="18" charset="0"/>
                      </a:rPr>
                      <m:t>&gt;</m:t>
                    </m:r>
                    <m:r>
                      <a:rPr kumimoji="1" lang="en-US" altLang="zh-CN" b="0" i="1" smtClean="0">
                        <a:latin typeface="Cambria Math" panose="02040503050406030204" pitchFamily="18" charset="0"/>
                        <a:ea typeface="Cambria Math" panose="02040503050406030204" pitchFamily="18" charset="0"/>
                      </a:rPr>
                      <m:t>𝜏</m:t>
                    </m:r>
                    <m:r>
                      <a:rPr kumimoji="1" lang="en-US" altLang="zh-CN" b="0" i="1" smtClean="0">
                        <a:latin typeface="Cambria Math" panose="02040503050406030204" pitchFamily="18" charset="0"/>
                        <a:ea typeface="Cambria Math" panose="02040503050406030204" pitchFamily="18" charset="0"/>
                      </a:rPr>
                      <m:t>?</m:t>
                    </m:r>
                  </m:oMath>
                </a14:m>
                <a:endParaRPr lang="en-US" altLang="zh-CN" dirty="0">
                  <a:latin typeface="Times New Roman" panose="02020503050405090304" pitchFamily="18" charset="0"/>
                  <a:cs typeface="Times New Roman" panose="02020503050405090304" pitchFamily="18" charset="0"/>
                </a:endParaRPr>
              </a:p>
            </p:txBody>
          </p:sp>
        </mc:Choice>
        <mc:Fallback>
          <p:sp>
            <p:nvSpPr>
              <p:cNvPr id="19" name="矩形 18"/>
              <p:cNvSpPr>
                <a:spLocks noRot="1" noChangeAspect="1" noMove="1" noResize="1" noEditPoints="1" noAdjustHandles="1" noChangeArrowheads="1" noChangeShapeType="1" noTextEdit="1"/>
              </p:cNvSpPr>
              <p:nvPr/>
            </p:nvSpPr>
            <p:spPr>
              <a:xfrm>
                <a:off x="272761" y="3179107"/>
                <a:ext cx="11664948" cy="530526"/>
              </a:xfrm>
              <a:prstGeom prst="rect">
                <a:avLst/>
              </a:prstGeom>
              <a:blipFill rotWithShape="1">
                <a:blip r:embed="rId6"/>
                <a:stretch>
                  <a:fillRect l="-3" t="-56" r="3" b="113"/>
                </a:stretch>
              </a:blipFill>
            </p:spPr>
            <p:txBody>
              <a:bodyPr/>
              <a:lstStyle/>
              <a:p>
                <a:r>
                  <a:rPr lang="zh-CN" altLang="en-US">
                    <a:noFill/>
                  </a:rPr>
                  <a:t> </a:t>
                </a:r>
              </a:p>
            </p:txBody>
          </p:sp>
        </mc:Fallback>
      </mc:AlternateContent>
      <p:cxnSp>
        <p:nvCxnSpPr>
          <p:cNvPr id="21" name="直线箭头连接符 20"/>
          <p:cNvCxnSpPr>
            <a:stCxn id="31" idx="3"/>
          </p:cNvCxnSpPr>
          <p:nvPr/>
        </p:nvCxnSpPr>
        <p:spPr>
          <a:xfrm>
            <a:off x="3935413" y="4373770"/>
            <a:ext cx="1498706"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263525" y="4413689"/>
            <a:ext cx="1056408" cy="1468583"/>
            <a:chOff x="277087" y="1581727"/>
            <a:chExt cx="1089025" cy="1468583"/>
          </a:xfrm>
        </p:grpSpPr>
        <p:pic>
          <p:nvPicPr>
            <p:cNvPr id="23" name="图片 22"/>
            <p:cNvPicPr>
              <a:picLocks noChangeAspect="1"/>
            </p:cNvPicPr>
            <p:nvPr/>
          </p:nvPicPr>
          <p:blipFill>
            <a:blip r:embed="rId1"/>
            <a:stretch>
              <a:fillRect/>
            </a:stretch>
          </p:blipFill>
          <p:spPr>
            <a:xfrm>
              <a:off x="277087" y="1581727"/>
              <a:ext cx="1089025" cy="1089025"/>
            </a:xfrm>
            <a:prstGeom prst="rect">
              <a:avLst/>
            </a:prstGeom>
          </p:spPr>
        </p:pic>
        <p:sp>
          <p:nvSpPr>
            <p:cNvPr id="24" name="文本框 23"/>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25" name="组合 24"/>
          <p:cNvGrpSpPr/>
          <p:nvPr/>
        </p:nvGrpSpPr>
        <p:grpSpPr>
          <a:xfrm>
            <a:off x="10882164" y="4421501"/>
            <a:ext cx="1046311" cy="1460768"/>
            <a:chOff x="10835984" y="1584181"/>
            <a:chExt cx="1089025" cy="1460768"/>
          </a:xfrm>
        </p:grpSpPr>
        <p:pic>
          <p:nvPicPr>
            <p:cNvPr id="26" name="图片 25"/>
            <p:cNvPicPr>
              <a:picLocks noChangeAspect="1"/>
            </p:cNvPicPr>
            <p:nvPr/>
          </p:nvPicPr>
          <p:blipFill>
            <a:blip r:embed="rId2"/>
            <a:stretch>
              <a:fillRect/>
            </a:stretch>
          </p:blipFill>
          <p:spPr>
            <a:xfrm>
              <a:off x="10838438" y="1584181"/>
              <a:ext cx="1086571" cy="1086571"/>
            </a:xfrm>
            <a:prstGeom prst="rect">
              <a:avLst/>
            </a:prstGeom>
          </p:spPr>
        </p:pic>
        <p:sp>
          <p:nvSpPr>
            <p:cNvPr id="27" name="文本框 26"/>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sp>
        <p:nvSpPr>
          <p:cNvPr id="28" name="矩形 27"/>
          <p:cNvSpPr/>
          <p:nvPr/>
        </p:nvSpPr>
        <p:spPr>
          <a:xfrm>
            <a:off x="5437255" y="4231951"/>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Circuit-PSI</a:t>
            </a:r>
            <a:endParaRPr kumimoji="1" lang="zh-CN" altLang="en-US" dirty="0">
              <a:solidFill>
                <a:schemeClr val="tx1"/>
              </a:solidFill>
            </a:endParaRPr>
          </a:p>
        </p:txBody>
      </p:sp>
      <p:cxnSp>
        <p:nvCxnSpPr>
          <p:cNvPr id="29" name="直线箭头连接符 28"/>
          <p:cNvCxnSpPr/>
          <p:nvPr/>
        </p:nvCxnSpPr>
        <p:spPr>
          <a:xfrm flipH="1">
            <a:off x="6761017" y="4382252"/>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文本框 29"/>
              <p:cNvSpPr txBox="1"/>
              <p:nvPr/>
            </p:nvSpPr>
            <p:spPr>
              <a:xfrm>
                <a:off x="8265824" y="4184504"/>
                <a:ext cx="24479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30" name="文本框 29"/>
              <p:cNvSpPr txBox="1">
                <a:spLocks noRot="1" noChangeAspect="1" noMove="1" noResize="1" noEditPoints="1" noAdjustHandles="1" noChangeArrowheads="1" noChangeShapeType="1" noTextEdit="1"/>
              </p:cNvSpPr>
              <p:nvPr/>
            </p:nvSpPr>
            <p:spPr>
              <a:xfrm>
                <a:off x="8265824" y="4184504"/>
                <a:ext cx="2447924" cy="369332"/>
              </a:xfrm>
              <a:prstGeom prst="rect">
                <a:avLst/>
              </a:prstGeom>
              <a:blipFill rotWithShape="1">
                <a:blip r:embed="rId3"/>
                <a:stretch>
                  <a:fillRect l="-1" t="-132" r="1"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1487488" y="4189104"/>
                <a:ext cx="244792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𝑛</m:t>
                              </m:r>
                            </m:sub>
                          </m:sSub>
                        </m:e>
                      </m:d>
                    </m:oMath>
                  </m:oMathPara>
                </a14:m>
                <a:endParaRPr kumimoji="1" lang="zh-CN" altLang="en-US" dirty="0">
                  <a:solidFill>
                    <a:schemeClr val="tx1"/>
                  </a:solidFill>
                </a:endParaRPr>
              </a:p>
            </p:txBody>
          </p:sp>
        </mc:Choice>
        <mc:Fallback>
          <p:sp>
            <p:nvSpPr>
              <p:cNvPr id="31" name="文本框 30"/>
              <p:cNvSpPr txBox="1">
                <a:spLocks noRot="1" noChangeAspect="1" noMove="1" noResize="1" noEditPoints="1" noAdjustHandles="1" noChangeArrowheads="1" noChangeShapeType="1" noTextEdit="1"/>
              </p:cNvSpPr>
              <p:nvPr/>
            </p:nvSpPr>
            <p:spPr>
              <a:xfrm>
                <a:off x="1487488" y="4189104"/>
                <a:ext cx="2447925" cy="369332"/>
              </a:xfrm>
              <a:prstGeom prst="rect">
                <a:avLst/>
              </a:prstGeom>
              <a:blipFill rotWithShape="1">
                <a:blip r:embed="rId4"/>
                <a:stretch>
                  <a:fillRect l="-13" t="-2" r="13" b="110"/>
                </a:stretch>
              </a:blipFill>
            </p:spPr>
            <p:txBody>
              <a:bodyPr/>
              <a:lstStyle/>
              <a:p>
                <a:r>
                  <a:rPr lang="zh-CN" altLang="en-US">
                    <a:noFill/>
                  </a:rPr>
                  <a:t> </a:t>
                </a:r>
              </a:p>
            </p:txBody>
          </p:sp>
        </mc:Fallback>
      </mc:AlternateContent>
      <p:cxnSp>
        <p:nvCxnSpPr>
          <p:cNvPr id="32" name="直线箭头连接符 31"/>
          <p:cNvCxnSpPr/>
          <p:nvPr/>
        </p:nvCxnSpPr>
        <p:spPr>
          <a:xfrm>
            <a:off x="6770253" y="4874235"/>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文本框 32"/>
              <p:cNvSpPr txBox="1"/>
              <p:nvPr/>
            </p:nvSpPr>
            <p:spPr>
              <a:xfrm>
                <a:off x="8265824" y="4683208"/>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1</m:t>
                                  </m:r>
                                </m:sub>
                              </m:sSub>
                            </m:e>
                          </m:d>
                        </m:e>
                        <m:sub>
                          <m:r>
                            <a:rPr kumimoji="1" lang="en-US" altLang="zh-CN" b="0" i="1" smtClean="0">
                              <a:solidFill>
                                <a:schemeClr val="tx1"/>
                              </a:solidFill>
                              <a:latin typeface="Cambria Math" panose="02040503050406030204" pitchFamily="18" charset="0"/>
                            </a:rPr>
                            <m:t>𝐶</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2</m:t>
                                  </m:r>
                                </m:sub>
                              </m:sSub>
                            </m:e>
                          </m:d>
                        </m:e>
                        <m:sub>
                          <m:r>
                            <a:rPr kumimoji="1" lang="en-US" altLang="zh-CN" b="0" i="1" smtClean="0">
                              <a:solidFill>
                                <a:schemeClr val="tx1"/>
                              </a:solidFill>
                              <a:latin typeface="Cambria Math" panose="02040503050406030204" pitchFamily="18" charset="0"/>
                            </a:rPr>
                            <m:t>𝐶</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𝑚</m:t>
                                  </m:r>
                                </m:sub>
                              </m:sSub>
                            </m:e>
                          </m:d>
                        </m:e>
                        <m:sub>
                          <m:r>
                            <a:rPr kumimoji="1" lang="en-US" altLang="zh-CN" b="0" i="1" smtClean="0">
                              <a:solidFill>
                                <a:schemeClr val="tx1"/>
                              </a:solidFill>
                              <a:latin typeface="Cambria Math" panose="02040503050406030204" pitchFamily="18" charset="0"/>
                            </a:rPr>
                            <m:t>𝐶</m:t>
                          </m:r>
                        </m:sub>
                      </m:sSub>
                    </m:oMath>
                  </m:oMathPara>
                </a14:m>
                <a:endParaRPr kumimoji="1" lang="zh-CN" altLang="en-US" dirty="0">
                  <a:solidFill>
                    <a:schemeClr val="tx1"/>
                  </a:solidFill>
                </a:endParaRPr>
              </a:p>
            </p:txBody>
          </p:sp>
        </mc:Choice>
        <mc:Fallback>
          <p:sp>
            <p:nvSpPr>
              <p:cNvPr id="33" name="文本框 32"/>
              <p:cNvSpPr txBox="1">
                <a:spLocks noRot="1" noChangeAspect="1" noMove="1" noResize="1" noEditPoints="1" noAdjustHandles="1" noChangeArrowheads="1" noChangeShapeType="1" noTextEdit="1"/>
              </p:cNvSpPr>
              <p:nvPr/>
            </p:nvSpPr>
            <p:spPr>
              <a:xfrm>
                <a:off x="8265824" y="4683208"/>
                <a:ext cx="2438688" cy="369332"/>
              </a:xfrm>
              <a:prstGeom prst="rect">
                <a:avLst/>
              </a:prstGeom>
              <a:blipFill rotWithShape="1">
                <a:blip r:embed="rId7"/>
                <a:stretch>
                  <a:fillRect l="-1" t="-22" r="13" b="130"/>
                </a:stretch>
              </a:blipFill>
            </p:spPr>
            <p:txBody>
              <a:bodyPr/>
              <a:lstStyle/>
              <a:p>
                <a:r>
                  <a:rPr lang="zh-CN" altLang="en-US">
                    <a:noFill/>
                  </a:rPr>
                  <a:t> </a:t>
                </a:r>
              </a:p>
            </p:txBody>
          </p:sp>
        </mc:Fallback>
      </mc:AlternateContent>
      <p:cxnSp>
        <p:nvCxnSpPr>
          <p:cNvPr id="34" name="直线箭头连接符 33"/>
          <p:cNvCxnSpPr/>
          <p:nvPr/>
        </p:nvCxnSpPr>
        <p:spPr>
          <a:xfrm flipH="1">
            <a:off x="3938548" y="4874235"/>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文本框 34"/>
              <p:cNvSpPr txBox="1"/>
              <p:nvPr/>
            </p:nvSpPr>
            <p:spPr>
              <a:xfrm>
                <a:off x="1492106" y="4674965"/>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1</m:t>
                                  </m:r>
                                </m:sub>
                              </m:sSub>
                            </m:e>
                          </m:d>
                        </m:e>
                        <m:sub>
                          <m:r>
                            <a:rPr kumimoji="1" lang="en-US" altLang="zh-CN" b="0" i="1" smtClean="0">
                              <a:solidFill>
                                <a:schemeClr val="tx1"/>
                              </a:solidFill>
                              <a:latin typeface="Cambria Math" panose="02040503050406030204" pitchFamily="18" charset="0"/>
                            </a:rPr>
                            <m:t>𝑆</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2</m:t>
                                  </m:r>
                                </m:sub>
                              </m:sSub>
                            </m:e>
                          </m:d>
                        </m:e>
                        <m:sub>
                          <m:r>
                            <a:rPr kumimoji="1" lang="en-US" altLang="zh-CN" b="0" i="1" smtClean="0">
                              <a:solidFill>
                                <a:schemeClr val="tx1"/>
                              </a:solidFill>
                              <a:latin typeface="Cambria Math" panose="02040503050406030204" pitchFamily="18" charset="0"/>
                            </a:rPr>
                            <m:t>𝑆</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𝑚</m:t>
                                  </m:r>
                                </m:sub>
                              </m:sSub>
                            </m:e>
                          </m:d>
                        </m:e>
                        <m:sub>
                          <m:r>
                            <a:rPr kumimoji="1" lang="en-US" altLang="zh-CN" b="0" i="1" smtClean="0">
                              <a:solidFill>
                                <a:schemeClr val="tx1"/>
                              </a:solidFill>
                              <a:latin typeface="Cambria Math" panose="02040503050406030204" pitchFamily="18" charset="0"/>
                            </a:rPr>
                            <m:t>𝑆</m:t>
                          </m:r>
                        </m:sub>
                      </m:sSub>
                    </m:oMath>
                  </m:oMathPara>
                </a14:m>
                <a:endParaRPr kumimoji="1" lang="zh-CN" altLang="en-US" dirty="0">
                  <a:solidFill>
                    <a:schemeClr val="tx1"/>
                  </a:solidFill>
                </a:endParaRPr>
              </a:p>
            </p:txBody>
          </p:sp>
        </mc:Choice>
        <mc:Fallback>
          <p:sp>
            <p:nvSpPr>
              <p:cNvPr id="35" name="文本框 34"/>
              <p:cNvSpPr txBox="1">
                <a:spLocks noRot="1" noChangeAspect="1" noMove="1" noResize="1" noEditPoints="1" noAdjustHandles="1" noChangeArrowheads="1" noChangeShapeType="1" noTextEdit="1"/>
              </p:cNvSpPr>
              <p:nvPr/>
            </p:nvSpPr>
            <p:spPr>
              <a:xfrm>
                <a:off x="1492106" y="4674965"/>
                <a:ext cx="2438688" cy="369332"/>
              </a:xfrm>
              <a:prstGeom prst="rect">
                <a:avLst/>
              </a:prstGeom>
              <a:blipFill rotWithShape="1">
                <a:blip r:embed="rId8"/>
                <a:stretch>
                  <a:fillRect l="-20" t="-26" r="6" b="133"/>
                </a:stretch>
              </a:blipFill>
            </p:spPr>
            <p:txBody>
              <a:bodyPr/>
              <a:lstStyle/>
              <a:p>
                <a:r>
                  <a:rPr lang="zh-CN" altLang="en-US">
                    <a:noFill/>
                  </a:rPr>
                  <a:t> </a:t>
                </a:r>
              </a:p>
            </p:txBody>
          </p:sp>
        </mc:Fallback>
      </mc:AlternateContent>
      <p:cxnSp>
        <p:nvCxnSpPr>
          <p:cNvPr id="41" name="直线箭头连接符 40"/>
          <p:cNvCxnSpPr/>
          <p:nvPr/>
        </p:nvCxnSpPr>
        <p:spPr>
          <a:xfrm flipV="1">
            <a:off x="3944649" y="5430534"/>
            <a:ext cx="1501842" cy="4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5446491" y="5289469"/>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dirty="0" smtClean="0">
                              <a:solidFill>
                                <a:schemeClr val="tx1"/>
                              </a:solidFill>
                              <a:latin typeface="Cambria Math" panose="02040503050406030204" pitchFamily="18" charset="0"/>
                            </a:rPr>
                          </m:ctrlPr>
                        </m:sSubPr>
                        <m:e>
                          <m:r>
                            <m:rPr>
                              <m:nor/>
                            </m:rPr>
                            <a:rPr kumimoji="1" lang="en-US" altLang="zh-CN" i="0" dirty="0" smtClean="0">
                              <a:solidFill>
                                <a:schemeClr val="tx1"/>
                              </a:solidFill>
                              <a:latin typeface="Cambria Math" panose="02040503050406030204" pitchFamily="18" charset="0"/>
                            </a:rPr>
                            <m:t>2</m:t>
                          </m:r>
                          <m:r>
                            <m:rPr>
                              <m:nor/>
                            </m:rPr>
                            <a:rPr kumimoji="1" lang="en-US" altLang="zh-CN" i="0" dirty="0" smtClean="0">
                              <a:solidFill>
                                <a:schemeClr val="tx1"/>
                              </a:solidFill>
                              <a:latin typeface="Cambria Math" panose="02040503050406030204" pitchFamily="18" charset="0"/>
                            </a:rPr>
                            <m:t>PC</m:t>
                          </m:r>
                        </m:e>
                        <m:sub>
                          <m:r>
                            <a:rPr kumimoji="1" lang="en-US" altLang="zh-CN" b="0" i="1" dirty="0" smtClean="0">
                              <a:solidFill>
                                <a:schemeClr val="tx1"/>
                              </a:solidFill>
                              <a:latin typeface="Cambria Math" panose="02040503050406030204" pitchFamily="18" charset="0"/>
                            </a:rPr>
                            <m:t>𝑓</m:t>
                          </m:r>
                        </m:sub>
                      </m:sSub>
                    </m:oMath>
                  </m:oMathPara>
                </a14:m>
                <a:endParaRPr kumimoji="1" lang="zh-CN" altLang="en-US" dirty="0">
                  <a:solidFill>
                    <a:schemeClr val="tx1"/>
                  </a:solidFill>
                </a:endParaRPr>
              </a:p>
            </p:txBody>
          </p:sp>
        </mc:Choice>
        <mc:Fallback>
          <p:sp>
            <p:nvSpPr>
              <p:cNvPr id="42" name="矩形 41"/>
              <p:cNvSpPr>
                <a:spLocks noRot="1" noChangeAspect="1" noMove="1" noResize="1" noEditPoints="1" noAdjustHandles="1" noChangeArrowheads="1" noChangeShapeType="1" noTextEdit="1"/>
              </p:cNvSpPr>
              <p:nvPr/>
            </p:nvSpPr>
            <p:spPr>
              <a:xfrm>
                <a:off x="5446491" y="5289469"/>
                <a:ext cx="1323762" cy="768859"/>
              </a:xfrm>
              <a:prstGeom prst="rect">
                <a:avLst/>
              </a:prstGeom>
              <a:blipFill rotWithShape="1">
                <a:blip r:embed="rId9"/>
                <a:stretch>
                  <a:fillRect l="-727" t="-1311" r="-680" b="-1183"/>
                </a:stretch>
              </a:blipFill>
              <a:ln w="19050"/>
            </p:spPr>
            <p:style>
              <a:lnRef idx="2">
                <a:schemeClr val="accent1">
                  <a:shade val="15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43" name="直线箭头连接符 42"/>
          <p:cNvCxnSpPr/>
          <p:nvPr/>
        </p:nvCxnSpPr>
        <p:spPr>
          <a:xfrm flipH="1">
            <a:off x="6770253" y="5439770"/>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p:nvPr/>
        </p:nvCxnSpPr>
        <p:spPr>
          <a:xfrm>
            <a:off x="6779489" y="5931753"/>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文本框 45"/>
              <p:cNvSpPr txBox="1"/>
              <p:nvPr/>
            </p:nvSpPr>
            <p:spPr>
              <a:xfrm>
                <a:off x="8270443" y="5740774"/>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𝑓</m:t>
                      </m:r>
                      <m:d>
                        <m:dPr>
                          <m:ctrlPr>
                            <a:rPr kumimoji="1" lang="en-US" altLang="zh-CN" b="0" i="1" smtClean="0">
                              <a:solidFill>
                                <a:schemeClr val="tx1"/>
                              </a:solidFill>
                              <a:latin typeface="Cambria Math" panose="02040503050406030204" pitchFamily="18" charset="0"/>
                            </a:rPr>
                          </m:ctrlPr>
                        </m:dPr>
                        <m:e>
                          <m:r>
                            <a:rPr kumimoji="1" lang="en-US" altLang="zh-CN" i="1">
                              <a:latin typeface="Cambria Math" panose="02040503050406030204" pitchFamily="18" charset="0"/>
                            </a:rPr>
                            <m:t>𝑋</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𝑌</m:t>
                          </m:r>
                        </m:e>
                      </m:d>
                    </m:oMath>
                  </m:oMathPara>
                </a14:m>
                <a:endParaRPr kumimoji="1" lang="zh-CN" altLang="en-US" dirty="0">
                  <a:solidFill>
                    <a:schemeClr val="tx1"/>
                  </a:solidFill>
                </a:endParaRPr>
              </a:p>
            </p:txBody>
          </p:sp>
        </mc:Choice>
        <mc:Fallback>
          <p:sp>
            <p:nvSpPr>
              <p:cNvPr id="46" name="文本框 45"/>
              <p:cNvSpPr txBox="1">
                <a:spLocks noRot="1" noChangeAspect="1" noMove="1" noResize="1" noEditPoints="1" noAdjustHandles="1" noChangeArrowheads="1" noChangeShapeType="1" noTextEdit="1"/>
              </p:cNvSpPr>
              <p:nvPr/>
            </p:nvSpPr>
            <p:spPr>
              <a:xfrm>
                <a:off x="8270443" y="5740774"/>
                <a:ext cx="2438688" cy="369332"/>
              </a:xfrm>
              <a:prstGeom prst="rect">
                <a:avLst/>
              </a:prstGeom>
              <a:blipFill rotWithShape="1">
                <a:blip r:embed="rId10"/>
                <a:stretch>
                  <a:fillRect l="-8" t="-101" r="20"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本框 47"/>
              <p:cNvSpPr txBox="1"/>
              <p:nvPr/>
            </p:nvSpPr>
            <p:spPr>
              <a:xfrm>
                <a:off x="8265824" y="5243519"/>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1</m:t>
                                  </m:r>
                                </m:sub>
                              </m:sSub>
                            </m:e>
                          </m:d>
                        </m:e>
                        <m:sub>
                          <m:r>
                            <a:rPr kumimoji="1" lang="en-US" altLang="zh-CN" b="0" i="1" smtClean="0">
                              <a:solidFill>
                                <a:schemeClr val="tx1"/>
                              </a:solidFill>
                              <a:latin typeface="Cambria Math" panose="02040503050406030204" pitchFamily="18" charset="0"/>
                            </a:rPr>
                            <m:t>𝐶</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2</m:t>
                                  </m:r>
                                </m:sub>
                              </m:sSub>
                            </m:e>
                          </m:d>
                        </m:e>
                        <m:sub>
                          <m:r>
                            <a:rPr kumimoji="1" lang="en-US" altLang="zh-CN" b="0" i="1" smtClean="0">
                              <a:solidFill>
                                <a:schemeClr val="tx1"/>
                              </a:solidFill>
                              <a:latin typeface="Cambria Math" panose="02040503050406030204" pitchFamily="18" charset="0"/>
                            </a:rPr>
                            <m:t>𝐶</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𝑚</m:t>
                                  </m:r>
                                </m:sub>
                              </m:sSub>
                            </m:e>
                          </m:d>
                        </m:e>
                        <m:sub>
                          <m:r>
                            <a:rPr kumimoji="1" lang="en-US" altLang="zh-CN" b="0" i="1" smtClean="0">
                              <a:solidFill>
                                <a:schemeClr val="tx1"/>
                              </a:solidFill>
                              <a:latin typeface="Cambria Math" panose="02040503050406030204" pitchFamily="18" charset="0"/>
                            </a:rPr>
                            <m:t>𝐶</m:t>
                          </m:r>
                        </m:sub>
                      </m:sSub>
                    </m:oMath>
                  </m:oMathPara>
                </a14:m>
                <a:endParaRPr kumimoji="1" lang="zh-CN" altLang="en-US" dirty="0">
                  <a:solidFill>
                    <a:schemeClr val="tx1"/>
                  </a:solidFill>
                </a:endParaRPr>
              </a:p>
            </p:txBody>
          </p:sp>
        </mc:Choice>
        <mc:Fallback>
          <p:sp>
            <p:nvSpPr>
              <p:cNvPr id="48" name="文本框 47"/>
              <p:cNvSpPr txBox="1">
                <a:spLocks noRot="1" noChangeAspect="1" noMove="1" noResize="1" noEditPoints="1" noAdjustHandles="1" noChangeArrowheads="1" noChangeShapeType="1" noTextEdit="1"/>
              </p:cNvSpPr>
              <p:nvPr/>
            </p:nvSpPr>
            <p:spPr>
              <a:xfrm>
                <a:off x="8265824" y="5243519"/>
                <a:ext cx="2438688" cy="369332"/>
              </a:xfrm>
              <a:prstGeom prst="rect">
                <a:avLst/>
              </a:prstGeom>
              <a:blipFill rotWithShape="1">
                <a:blip r:embed="rId7"/>
                <a:stretch>
                  <a:fillRect l="-1" t="-88" r="13"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p:cNvSpPr txBox="1"/>
              <p:nvPr/>
            </p:nvSpPr>
            <p:spPr>
              <a:xfrm>
                <a:off x="1496725" y="5243519"/>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1</m:t>
                                  </m:r>
                                </m:sub>
                              </m:sSub>
                            </m:e>
                          </m:d>
                        </m:e>
                        <m:sub>
                          <m:r>
                            <a:rPr kumimoji="1" lang="en-US" altLang="zh-CN" b="0" i="1" smtClean="0">
                              <a:solidFill>
                                <a:schemeClr val="tx1"/>
                              </a:solidFill>
                              <a:latin typeface="Cambria Math" panose="02040503050406030204" pitchFamily="18" charset="0"/>
                            </a:rPr>
                            <m:t>𝑆</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2</m:t>
                                  </m:r>
                                </m:sub>
                              </m:sSub>
                            </m:e>
                          </m:d>
                        </m:e>
                        <m:sub>
                          <m:r>
                            <a:rPr kumimoji="1" lang="en-US" altLang="zh-CN" b="0" i="1" smtClean="0">
                              <a:solidFill>
                                <a:schemeClr val="tx1"/>
                              </a:solidFill>
                              <a:latin typeface="Cambria Math" panose="02040503050406030204" pitchFamily="18" charset="0"/>
                            </a:rPr>
                            <m:t>𝑆</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𝑚</m:t>
                                  </m:r>
                                </m:sub>
                              </m:sSub>
                            </m:e>
                          </m:d>
                        </m:e>
                        <m:sub>
                          <m:r>
                            <a:rPr kumimoji="1" lang="en-US" altLang="zh-CN" b="0" i="1" smtClean="0">
                              <a:solidFill>
                                <a:schemeClr val="tx1"/>
                              </a:solidFill>
                              <a:latin typeface="Cambria Math" panose="02040503050406030204" pitchFamily="18" charset="0"/>
                            </a:rPr>
                            <m:t>𝑆</m:t>
                          </m:r>
                        </m:sub>
                      </m:sSub>
                    </m:oMath>
                  </m:oMathPara>
                </a14:m>
                <a:endParaRPr kumimoji="1" lang="zh-CN" altLang="en-US" dirty="0">
                  <a:solidFill>
                    <a:schemeClr val="tx1"/>
                  </a:solidFill>
                </a:endParaRPr>
              </a:p>
            </p:txBody>
          </p:sp>
        </mc:Choice>
        <mc:Fallback>
          <p:sp>
            <p:nvSpPr>
              <p:cNvPr id="49" name="文本框 48"/>
              <p:cNvSpPr txBox="1">
                <a:spLocks noRot="1" noChangeAspect="1" noMove="1" noResize="1" noEditPoints="1" noAdjustHandles="1" noChangeArrowheads="1" noChangeShapeType="1" noTextEdit="1"/>
              </p:cNvSpPr>
              <p:nvPr/>
            </p:nvSpPr>
            <p:spPr>
              <a:xfrm>
                <a:off x="1496725" y="5243519"/>
                <a:ext cx="2438688" cy="369332"/>
              </a:xfrm>
              <a:prstGeom prst="rect">
                <a:avLst/>
              </a:prstGeom>
              <a:blipFill rotWithShape="1">
                <a:blip r:embed="rId8"/>
                <a:stretch>
                  <a:fillRect l="-1" t="-88" r="13"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矩形 49"/>
              <p:cNvSpPr/>
              <p:nvPr/>
            </p:nvSpPr>
            <p:spPr>
              <a:xfrm>
                <a:off x="263525" y="5984472"/>
                <a:ext cx="11664948" cy="530526"/>
              </a:xfrm>
              <a:prstGeom prst="rect">
                <a:avLst/>
              </a:prstGeom>
            </p:spPr>
            <p:txBody>
              <a:bodyPr wrap="square" anchor="t" anchorCtr="0">
                <a:noAutofit/>
              </a:bodyPr>
              <a:lstStyle/>
              <a:p>
                <a:pPr>
                  <a:lnSpc>
                    <a:spcPct val="150000"/>
                  </a:lnSpc>
                </a:pPr>
                <a:r>
                  <a:rPr lang="en-US" altLang="zh-CN" dirty="0"/>
                  <a:t>Here</a:t>
                </a:r>
                <a:r>
                  <a:rPr lang="zh-CN" altLang="en-US" dirty="0"/>
                  <a:t>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e>
                    </m:d>
                  </m:oMath>
                </a14:m>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denotes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Boolean</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secret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sharing,</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e.g.,</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for</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r>
                      <a:rPr lang="en-US" altLang="zh-CN" b="0" i="1" smtClean="0">
                        <a:latin typeface="Cambria Math" panose="02040503050406030204" pitchFamily="18" charset="0"/>
                        <a:cs typeface="Times New Roman" panose="02020503050405090304" pitchFamily="18" charset="0"/>
                      </a:rPr>
                      <m:t>𝑏</m:t>
                    </m:r>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m:t>
                    </m:r>
                    <m:d>
                      <m:dPr>
                        <m:begChr m:val="{"/>
                        <m:endChr m:val="}"/>
                        <m:ctrlP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0</m:t>
                        </m:r>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m:t>
                        </m:r>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1</m:t>
                        </m:r>
                      </m:e>
                    </m:d>
                  </m:oMath>
                </a14:m>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holds</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sSub>
                      <m:sSubPr>
                        <m:ctrlPr>
                          <a:rPr lang="en-US" altLang="zh-CN" b="0" i="1" smtClean="0">
                            <a:latin typeface="Cambria Math" panose="02040503050406030204" pitchFamily="18" charset="0"/>
                            <a:cs typeface="Times New Roman" panose="02020503050405090304" pitchFamily="18" charset="0"/>
                          </a:rPr>
                        </m:ctrlPr>
                      </m:sSubPr>
                      <m:e>
                        <m:d>
                          <m:dPr>
                            <m:begChr m:val="["/>
                            <m:endChr m:val="]"/>
                            <m:ctrlPr>
                              <a:rPr lang="en-US" altLang="zh-CN" b="0" i="1" smtClean="0">
                                <a:latin typeface="Cambria Math" panose="02040503050406030204" pitchFamily="18" charset="0"/>
                                <a:cs typeface="Times New Roman" panose="02020503050405090304" pitchFamily="18" charset="0"/>
                              </a:rPr>
                            </m:ctrlPr>
                          </m:dPr>
                          <m:e>
                            <m:r>
                              <a:rPr lang="en-US" altLang="zh-CN" b="0" i="1" smtClean="0">
                                <a:latin typeface="Cambria Math" panose="02040503050406030204" pitchFamily="18" charset="0"/>
                                <a:cs typeface="Times New Roman" panose="02020503050405090304" pitchFamily="18" charset="0"/>
                              </a:rPr>
                              <m:t>𝑏</m:t>
                            </m:r>
                          </m:e>
                        </m:d>
                      </m:e>
                      <m:sub>
                        <m:r>
                          <a:rPr lang="en-US" altLang="zh-CN" b="0" i="1" smtClean="0">
                            <a:latin typeface="Cambria Math" panose="02040503050406030204" pitchFamily="18" charset="0"/>
                            <a:cs typeface="Times New Roman" panose="02020503050405090304" pitchFamily="18" charset="0"/>
                          </a:rPr>
                          <m:t>𝐶</m:t>
                        </m:r>
                      </m:sub>
                    </m:sSub>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ctrlPr>
                      </m:sSubPr>
                      <m:e>
                        <m:d>
                          <m:dPr>
                            <m:begChr m:val="["/>
                            <m:endChr m:val="]"/>
                            <m:ctrlP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𝑏</m:t>
                            </m:r>
                          </m:e>
                        </m:d>
                      </m:e>
                      <m:sub>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𝑆</m:t>
                        </m:r>
                      </m:sub>
                    </m:sSub>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m:t>
                    </m:r>
                    <m:r>
                      <a:rPr lang="en-US" altLang="zh-CN" b="0" i="1" smtClean="0">
                        <a:latin typeface="Cambria Math" panose="02040503050406030204" pitchFamily="18" charset="0"/>
                        <a:ea typeface="Cambria Math" panose="02040503050406030204" pitchFamily="18" charset="0"/>
                        <a:cs typeface="Times New Roman" panose="02020503050405090304" pitchFamily="18" charset="0"/>
                      </a:rPr>
                      <m:t>𝑏</m:t>
                    </m:r>
                  </m:oMath>
                </a14:m>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possible</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to</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attach</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payloads</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in</a:t>
                </a:r>
                <a:r>
                  <a:rPr lang="zh-CN" altLang="en-US" dirty="0">
                    <a:latin typeface="Times New Roman" panose="02020503050405090304" pitchFamily="18" charset="0"/>
                    <a:cs typeface="Times New Roman" panose="02020503050405090304" pitchFamily="18" charset="0"/>
                  </a:rPr>
                  <a:t> </a:t>
                </a:r>
                <a14:m>
                  <m:oMath xmlns:m="http://schemas.openxmlformats.org/officeDocument/2006/math">
                    <m:sSub>
                      <m:sSubPr>
                        <m:ctrlPr>
                          <a:rPr kumimoji="1" lang="en-US" altLang="zh-CN" i="1" dirty="0">
                            <a:latin typeface="Cambria Math" panose="02040503050406030204" pitchFamily="18" charset="0"/>
                          </a:rPr>
                        </m:ctrlPr>
                      </m:sSubPr>
                      <m:e>
                        <m:r>
                          <m:rPr>
                            <m:nor/>
                          </m:rPr>
                          <a:rPr kumimoji="1" lang="en-US" altLang="zh-CN" dirty="0">
                            <a:latin typeface="Cambria Math" panose="02040503050406030204" pitchFamily="18" charset="0"/>
                          </a:rPr>
                          <m:t>2</m:t>
                        </m:r>
                        <m:r>
                          <m:rPr>
                            <m:nor/>
                          </m:rPr>
                          <a:rPr kumimoji="1" lang="en-US" altLang="zh-CN" dirty="0">
                            <a:latin typeface="Cambria Math" panose="02040503050406030204" pitchFamily="18" charset="0"/>
                          </a:rPr>
                          <m:t>PC</m:t>
                        </m:r>
                      </m:e>
                      <m:sub>
                        <m:r>
                          <a:rPr kumimoji="1" lang="en-US" altLang="zh-CN" i="1" dirty="0">
                            <a:latin typeface="Cambria Math" panose="02040503050406030204" pitchFamily="18" charset="0"/>
                          </a:rPr>
                          <m:t>𝑓</m:t>
                        </m:r>
                      </m:sub>
                    </m:sSub>
                  </m:oMath>
                </a14:m>
                <a:r>
                  <a:rPr lang="en-US" altLang="zh-CN" dirty="0">
                    <a:latin typeface="Times New Roman" panose="02020503050405090304" pitchFamily="18" charset="0"/>
                    <a:cs typeface="Times New Roman" panose="02020503050405090304" pitchFamily="18" charset="0"/>
                  </a:rPr>
                  <a:t>.</a:t>
                </a:r>
                <a:endParaRPr lang="en-US" altLang="zh-CN" dirty="0">
                  <a:latin typeface="Times New Roman" panose="02020503050405090304" pitchFamily="18" charset="0"/>
                  <a:cs typeface="Times New Roman" panose="02020503050405090304" pitchFamily="18" charset="0"/>
                </a:endParaRPr>
              </a:p>
            </p:txBody>
          </p:sp>
        </mc:Choice>
        <mc:Fallback>
          <p:sp>
            <p:nvSpPr>
              <p:cNvPr id="50" name="矩形 49"/>
              <p:cNvSpPr>
                <a:spLocks noRot="1" noChangeAspect="1" noMove="1" noResize="1" noEditPoints="1" noAdjustHandles="1" noChangeArrowheads="1" noChangeShapeType="1" noTextEdit="1"/>
              </p:cNvSpPr>
              <p:nvPr/>
            </p:nvSpPr>
            <p:spPr>
              <a:xfrm>
                <a:off x="263525" y="5984472"/>
                <a:ext cx="11664948" cy="530526"/>
              </a:xfrm>
              <a:prstGeom prst="rect">
                <a:avLst/>
              </a:prstGeom>
              <a:blipFill rotWithShape="1">
                <a:blip r:embed="rId11"/>
                <a:stretch>
                  <a:fillRect t="-44" r="5"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p:cNvSpPr txBox="1"/>
              <p:nvPr/>
            </p:nvSpPr>
            <p:spPr>
              <a:xfrm>
                <a:off x="272889" y="6495080"/>
                <a:ext cx="11664951" cy="376770"/>
              </a:xfrm>
              <a:prstGeom prst="rect">
                <a:avLst/>
              </a:prstGeom>
              <a:noFill/>
            </p:spPr>
            <p:txBody>
              <a:bodyPr wrap="square" anchor="ctr" anchorCtr="0">
                <a:spAutoFit/>
              </a:bodyPr>
              <a:lstStyle/>
              <a:p>
                <a:pPr>
                  <a:lnSpc>
                    <a:spcPct val="150000"/>
                  </a:lnSpc>
                </a:pPr>
                <a:r>
                  <a:rPr lang="en-US" altLang="zh-CN" sz="1400" b="1" dirty="0"/>
                  <a:t>Remark</a:t>
                </a:r>
                <a:r>
                  <a:rPr lang="en-US" altLang="zh-CN" sz="1400" dirty="0"/>
                  <a:t>:</a:t>
                </a:r>
                <a:r>
                  <a:rPr lang="zh-CN" altLang="en-US" sz="1400" dirty="0"/>
                  <a:t> </a:t>
                </a:r>
                <a:r>
                  <a:rPr lang="en-US" altLang="zh-CN" sz="1400" dirty="0"/>
                  <a:t>Typically</a:t>
                </a:r>
                <a:r>
                  <a:rPr lang="zh-CN" altLang="en-US" sz="1400" dirty="0"/>
                  <a:t> </a:t>
                </a:r>
                <a14:m>
                  <m:oMath xmlns:m="http://schemas.openxmlformats.org/officeDocument/2006/math">
                    <m:r>
                      <a:rPr lang="en-US" altLang="zh-CN" sz="1400" b="0" i="1" smtClean="0">
                        <a:latin typeface="Cambria Math" panose="02040503050406030204" pitchFamily="18" charset="0"/>
                      </a:rPr>
                      <m:t>𝑚</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𝑂</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𝑛</m:t>
                        </m:r>
                      </m:e>
                    </m:d>
                  </m:oMath>
                </a14:m>
                <a:r>
                  <a:rPr lang="zh-CN" altLang="en-US" sz="1400" dirty="0"/>
                  <a:t> </a:t>
                </a:r>
                <a:r>
                  <a:rPr lang="en-US" altLang="zh-CN" sz="1400" dirty="0"/>
                  <a:t>or</a:t>
                </a:r>
                <a:r>
                  <a:rPr lang="zh-CN" altLang="en-US" sz="1400" dirty="0"/>
                  <a:t> </a:t>
                </a:r>
                <a14:m>
                  <m:oMath xmlns:m="http://schemas.openxmlformats.org/officeDocument/2006/math">
                    <m:r>
                      <a:rPr lang="en-US" altLang="zh-CN" sz="1400" b="0" i="1" smtClean="0">
                        <a:latin typeface="Cambria Math" panose="02040503050406030204" pitchFamily="18" charset="0"/>
                      </a:rPr>
                      <m:t>𝑚</m:t>
                    </m:r>
                    <m:r>
                      <a:rPr lang="en-US" altLang="zh-CN" sz="1400" i="1">
                        <a:latin typeface="Cambria Math" panose="02040503050406030204" pitchFamily="18" charset="0"/>
                      </a:rPr>
                      <m:t>=</m:t>
                    </m:r>
                    <m:r>
                      <a:rPr lang="en-US" altLang="zh-CN" sz="1400" i="1">
                        <a:latin typeface="Cambria Math" panose="02040503050406030204" pitchFamily="18" charset="0"/>
                      </a:rPr>
                      <m:t>𝑂</m:t>
                    </m:r>
                    <m:d>
                      <m:dPr>
                        <m:ctrlPr>
                          <a:rPr lang="en-US" altLang="zh-CN" sz="1400" i="1">
                            <a:latin typeface="Cambria Math" panose="02040503050406030204" pitchFamily="18" charset="0"/>
                          </a:rPr>
                        </m:ctrlPr>
                      </m:dPr>
                      <m:e>
                        <m:r>
                          <a:rPr lang="en-US" altLang="zh-CN" sz="1400" i="1" smtClean="0">
                            <a:latin typeface="Cambria Math" panose="02040503050406030204" pitchFamily="18" charset="0"/>
                          </a:rPr>
                          <m:t>𝑡</m:t>
                        </m:r>
                      </m:e>
                    </m:d>
                  </m:oMath>
                </a14:m>
                <a:r>
                  <a:rPr lang="en-US" altLang="zh-CN" sz="1400" dirty="0"/>
                  <a:t>.</a:t>
                </a:r>
                <a:r>
                  <a:rPr lang="zh-CN" altLang="en-US" sz="1400" dirty="0"/>
                  <a:t> </a:t>
                </a:r>
                <a:r>
                  <a:rPr lang="en-US" altLang="zh-CN" sz="1400" dirty="0"/>
                  <a:t>There</a:t>
                </a:r>
                <a:r>
                  <a:rPr lang="zh-CN" altLang="en-US" sz="1400" dirty="0"/>
                  <a:t> </a:t>
                </a:r>
                <a:r>
                  <a:rPr lang="en-US" altLang="zh-CN" sz="1400" dirty="0"/>
                  <a:t>is</a:t>
                </a:r>
                <a:r>
                  <a:rPr lang="zh-CN" altLang="en-US" sz="1400" dirty="0"/>
                  <a:t> </a:t>
                </a:r>
                <a:r>
                  <a:rPr lang="en-US" altLang="zh-CN" sz="1400" dirty="0"/>
                  <a:t>no</a:t>
                </a:r>
                <a:r>
                  <a:rPr lang="zh-CN" altLang="en-US" sz="1400" dirty="0"/>
                  <a:t> </a:t>
                </a:r>
                <a:r>
                  <a:rPr lang="en-US" altLang="zh-CN" sz="1400" dirty="0"/>
                  <a:t>differences</a:t>
                </a:r>
                <a:r>
                  <a:rPr lang="zh-CN" altLang="en-US" sz="1400" dirty="0"/>
                  <a:t> </a:t>
                </a:r>
                <a:r>
                  <a:rPr lang="en-US" altLang="zh-CN" sz="1400" dirty="0"/>
                  <a:t>in</a:t>
                </a:r>
                <a:r>
                  <a:rPr lang="zh-CN" altLang="en-US" sz="1400" dirty="0"/>
                  <a:t> </a:t>
                </a:r>
                <a:r>
                  <a:rPr lang="en-US" altLang="zh-CN" sz="1400" dirty="0"/>
                  <a:t>the</a:t>
                </a:r>
                <a:r>
                  <a:rPr lang="zh-CN" altLang="en-US" sz="1400" dirty="0"/>
                  <a:t> </a:t>
                </a:r>
                <a:r>
                  <a:rPr lang="en-US" altLang="zh-CN" sz="1400" dirty="0"/>
                  <a:t>balanced</a:t>
                </a:r>
                <a:r>
                  <a:rPr lang="zh-CN" altLang="en-US" sz="1400" dirty="0"/>
                  <a:t> </a:t>
                </a:r>
                <a:r>
                  <a:rPr lang="en-US" altLang="zh-CN" sz="1400" dirty="0"/>
                  <a:t>setting</a:t>
                </a:r>
                <a:r>
                  <a:rPr lang="zh-CN" altLang="en-US" sz="1400" dirty="0"/>
                  <a:t> </a:t>
                </a:r>
                <a:r>
                  <a:rPr lang="en-US" altLang="zh-CN" sz="1400" dirty="0"/>
                  <a:t>(</a:t>
                </a:r>
                <a14:m>
                  <m:oMath xmlns:m="http://schemas.openxmlformats.org/officeDocument/2006/math">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𝑛</m:t>
                    </m:r>
                  </m:oMath>
                </a14:m>
                <a:r>
                  <a:rPr lang="en-US" altLang="zh-CN" sz="1400" dirty="0"/>
                  <a:t>),</a:t>
                </a:r>
                <a:r>
                  <a:rPr lang="zh-CN" altLang="en-US" sz="1400" dirty="0"/>
                  <a:t> </a:t>
                </a:r>
                <a:r>
                  <a:rPr lang="en-US" altLang="zh-CN" sz="1400" dirty="0"/>
                  <a:t>while</a:t>
                </a:r>
                <a:r>
                  <a:rPr lang="zh-CN" altLang="en-US" sz="1400" dirty="0"/>
                  <a:t> </a:t>
                </a:r>
                <a:r>
                  <a:rPr lang="en-US" altLang="zh-CN" sz="1400" dirty="0"/>
                  <a:t>in</a:t>
                </a:r>
                <a:r>
                  <a:rPr lang="zh-CN" altLang="en-US" sz="1400" dirty="0"/>
                  <a:t> </a:t>
                </a:r>
                <a:r>
                  <a:rPr lang="en-US" altLang="zh-CN" sz="1400" dirty="0"/>
                  <a:t>the</a:t>
                </a:r>
                <a:r>
                  <a:rPr lang="zh-CN" altLang="en-US" sz="1400" dirty="0"/>
                  <a:t> </a:t>
                </a:r>
                <a:r>
                  <a:rPr lang="en-US" altLang="zh-CN" sz="1400" dirty="0"/>
                  <a:t>unbalanced</a:t>
                </a:r>
                <a:r>
                  <a:rPr lang="zh-CN" altLang="en-US" sz="1400" dirty="0"/>
                  <a:t> </a:t>
                </a:r>
                <a:r>
                  <a:rPr lang="en-US" altLang="zh-CN" sz="1400" dirty="0"/>
                  <a:t>setting</a:t>
                </a:r>
                <a:r>
                  <a:rPr lang="zh-CN" altLang="en-US" sz="1400" dirty="0"/>
                  <a:t> </a:t>
                </a:r>
                <a:r>
                  <a:rPr lang="en-US" altLang="zh-CN" sz="1400" dirty="0"/>
                  <a:t>(</a:t>
                </a:r>
                <a14:m>
                  <m:oMath xmlns:m="http://schemas.openxmlformats.org/officeDocument/2006/math">
                    <m:r>
                      <a:rPr lang="en-US" altLang="zh-CN" sz="1400" i="1" smtClean="0">
                        <a:latin typeface="Cambria Math" panose="02040503050406030204" pitchFamily="18" charset="0"/>
                      </a:rPr>
                      <m:t>𝑡</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𝑛</m:t>
                    </m:r>
                  </m:oMath>
                </a14:m>
                <a:r>
                  <a:rPr lang="en-US" altLang="zh-CN" sz="1400" dirty="0"/>
                  <a:t>)</a:t>
                </a:r>
                <a:r>
                  <a:rPr lang="zh-CN" altLang="en-US" sz="1400" dirty="0"/>
                  <a:t> </a:t>
                </a:r>
                <a:r>
                  <a:rPr lang="en-US" altLang="zh-CN" sz="1400" dirty="0"/>
                  <a:t>things</a:t>
                </a:r>
                <a:r>
                  <a:rPr lang="zh-CN" altLang="en-US" sz="1400" dirty="0"/>
                  <a:t> </a:t>
                </a:r>
                <a:r>
                  <a:rPr lang="en-US" altLang="zh-CN" sz="1400" dirty="0"/>
                  <a:t>change.</a:t>
                </a:r>
                <a:endParaRPr lang="zh-CN" altLang="en-US" sz="1400" dirty="0"/>
              </a:p>
            </p:txBody>
          </p:sp>
        </mc:Choice>
        <mc:Fallback>
          <p:sp>
            <p:nvSpPr>
              <p:cNvPr id="51" name="文本框 50"/>
              <p:cNvSpPr txBox="1">
                <a:spLocks noRot="1" noChangeAspect="1" noMove="1" noResize="1" noEditPoints="1" noAdjustHandles="1" noChangeArrowheads="1" noChangeShapeType="1" noTextEdit="1"/>
              </p:cNvSpPr>
              <p:nvPr/>
            </p:nvSpPr>
            <p:spPr>
              <a:xfrm>
                <a:off x="272889" y="6495080"/>
                <a:ext cx="11664951" cy="376770"/>
              </a:xfrm>
              <a:prstGeom prst="rect">
                <a:avLst/>
              </a:prstGeom>
              <a:blipFill rotWithShape="1">
                <a:blip r:embed="rId12"/>
                <a:stretch>
                  <a:fillRect l="-4" t="-80" r="4" b="137"/>
                </a:stretch>
              </a:blipFill>
            </p:spPr>
            <p:txBody>
              <a:bodyPr/>
              <a:lstStyle/>
              <a:p>
                <a:r>
                  <a:rPr lang="zh-CN" altLang="en-US">
                    <a:noFill/>
                  </a:rPr>
                  <a:t> </a:t>
                </a:r>
              </a:p>
            </p:txBody>
          </p:sp>
        </mc:Fallback>
      </mc:AlternateContent>
      <p:sp>
        <p:nvSpPr>
          <p:cNvPr id="57" name="五边形 56"/>
          <p:cNvSpPr/>
          <p:nvPr/>
        </p:nvSpPr>
        <p:spPr>
          <a:xfrm>
            <a:off x="263525" y="1089025"/>
            <a:ext cx="1943966"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CPSI</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Functionality</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
        <p:nvSpPr>
          <p:cNvPr id="58" name="五边形 57"/>
          <p:cNvSpPr/>
          <p:nvPr/>
        </p:nvSpPr>
        <p:spPr>
          <a:xfrm>
            <a:off x="272760" y="3643830"/>
            <a:ext cx="2174875"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Module</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View</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of</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CPSI</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1.4</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Unbalanced</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CPSI</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(UCPSI)</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sp>
        <p:nvSpPr>
          <p:cNvPr id="5" name="矩形 4"/>
          <p:cNvSpPr/>
          <p:nvPr/>
        </p:nvSpPr>
        <p:spPr>
          <a:xfrm>
            <a:off x="263525" y="1421532"/>
            <a:ext cx="11664948" cy="530526"/>
          </a:xfrm>
          <a:prstGeom prst="rect">
            <a:avLst/>
          </a:prstGeom>
        </p:spPr>
        <p:txBody>
          <a:bodyPr wrap="square" anchor="t" anchorCtr="0">
            <a:noAutofit/>
          </a:bodyPr>
          <a:lstStyle/>
          <a:p>
            <a:pPr>
              <a:lnSpc>
                <a:spcPct val="150000"/>
              </a:lnSpc>
            </a:pPr>
            <a:r>
              <a:rPr lang="en-US" altLang="zh-CN" dirty="0"/>
              <a:t>This</a:t>
            </a:r>
            <a:r>
              <a:rPr lang="zh-CN" altLang="en-US" dirty="0"/>
              <a:t> </a:t>
            </a:r>
            <a:r>
              <a:rPr lang="en-US" altLang="zh-CN" dirty="0"/>
              <a:t>work</a:t>
            </a:r>
            <a:r>
              <a:rPr lang="zh-CN" altLang="en-US" dirty="0"/>
              <a:t> </a:t>
            </a:r>
            <a:r>
              <a:rPr lang="en-US" altLang="zh-CN" dirty="0"/>
              <a:t>focuses</a:t>
            </a:r>
            <a:r>
              <a:rPr lang="zh-CN" altLang="en-US" dirty="0"/>
              <a:t> </a:t>
            </a:r>
            <a:r>
              <a:rPr lang="en-US" altLang="zh-CN" dirty="0"/>
              <a:t>on</a:t>
            </a:r>
            <a:r>
              <a:rPr lang="zh-CN" altLang="en-US" dirty="0"/>
              <a:t> </a:t>
            </a:r>
            <a:r>
              <a:rPr lang="en-US" altLang="zh-CN" dirty="0"/>
              <a:t>unbalanced</a:t>
            </a:r>
            <a:r>
              <a:rPr lang="zh-CN" altLang="en-US" dirty="0"/>
              <a:t> </a:t>
            </a:r>
            <a:r>
              <a:rPr lang="en-US" altLang="zh-CN" dirty="0"/>
              <a:t>setting:</a:t>
            </a:r>
            <a:r>
              <a:rPr lang="zh-CN" altLang="en-US" dirty="0"/>
              <a:t> </a:t>
            </a:r>
            <a:r>
              <a:rPr lang="en-US" altLang="zh-CN" dirty="0"/>
              <a:t>the</a:t>
            </a:r>
            <a:r>
              <a:rPr lang="zh-CN" altLang="en-US" dirty="0"/>
              <a:t> </a:t>
            </a:r>
            <a:r>
              <a:rPr lang="en-US" altLang="zh-CN" dirty="0"/>
              <a:t>client</a:t>
            </a:r>
            <a:r>
              <a:rPr lang="zh-CN" altLang="en-US" dirty="0"/>
              <a:t> </a:t>
            </a:r>
            <a:r>
              <a:rPr lang="en-US" altLang="zh-CN" dirty="0"/>
              <a:t>possesses</a:t>
            </a:r>
            <a:r>
              <a:rPr lang="zh-CN" altLang="en-US" dirty="0"/>
              <a:t> </a:t>
            </a:r>
            <a:r>
              <a:rPr lang="en-US" altLang="zh-CN" dirty="0"/>
              <a:t>a</a:t>
            </a:r>
            <a:r>
              <a:rPr lang="zh-CN" altLang="en-US" dirty="0"/>
              <a:t> </a:t>
            </a:r>
            <a:r>
              <a:rPr lang="en-US" altLang="zh-CN" dirty="0"/>
              <a:t>smaller</a:t>
            </a:r>
            <a:r>
              <a:rPr lang="zh-CN" altLang="en-US" dirty="0"/>
              <a:t> </a:t>
            </a:r>
            <a:r>
              <a:rPr lang="en-US" altLang="zh-CN" dirty="0"/>
              <a:t>set,</a:t>
            </a:r>
            <a:r>
              <a:rPr lang="zh-CN" altLang="en-US" dirty="0"/>
              <a:t> </a:t>
            </a:r>
            <a:r>
              <a:rPr lang="en-US" altLang="zh-CN" dirty="0"/>
              <a:t>and</a:t>
            </a:r>
            <a:r>
              <a:rPr lang="zh-CN" altLang="en-US" dirty="0"/>
              <a:t> </a:t>
            </a:r>
            <a:r>
              <a:rPr lang="en-US" altLang="zh-CN" dirty="0"/>
              <a:t>the</a:t>
            </a:r>
            <a:r>
              <a:rPr lang="zh-CN" altLang="en-US" dirty="0"/>
              <a:t> </a:t>
            </a:r>
            <a:r>
              <a:rPr lang="en-US" altLang="zh-CN" dirty="0"/>
              <a:t>server</a:t>
            </a:r>
            <a:r>
              <a:rPr lang="zh-CN" altLang="en-US" dirty="0"/>
              <a:t> </a:t>
            </a:r>
            <a:r>
              <a:rPr lang="en-US" altLang="zh-CN" dirty="0"/>
              <a:t>holds</a:t>
            </a:r>
            <a:r>
              <a:rPr lang="zh-CN" altLang="en-US" dirty="0"/>
              <a:t> </a:t>
            </a:r>
            <a:r>
              <a:rPr lang="en-US" altLang="zh-CN" dirty="0"/>
              <a:t>a</a:t>
            </a:r>
            <a:r>
              <a:rPr lang="zh-CN" altLang="en-US" dirty="0"/>
              <a:t> </a:t>
            </a:r>
            <a:r>
              <a:rPr lang="en-US" altLang="zh-CN" dirty="0"/>
              <a:t>considerably</a:t>
            </a:r>
            <a:r>
              <a:rPr lang="zh-CN" altLang="en-US" dirty="0"/>
              <a:t> </a:t>
            </a:r>
            <a:r>
              <a:rPr lang="en-US" altLang="zh-CN" dirty="0"/>
              <a:t>larger</a:t>
            </a:r>
            <a:r>
              <a:rPr lang="zh-CN" altLang="en-US" dirty="0"/>
              <a:t> </a:t>
            </a:r>
            <a:r>
              <a:rPr lang="en-US" altLang="zh-CN" dirty="0"/>
              <a:t>set.</a:t>
            </a:r>
            <a:endParaRPr lang="en-US" altLang="zh-CN" dirty="0">
              <a:latin typeface="Times New Roman" panose="02020503050405090304" pitchFamily="18" charset="0"/>
              <a:cs typeface="Times New Roman" panose="02020503050405090304" pitchFamily="18" charset="0"/>
            </a:endParaRPr>
          </a:p>
        </p:txBody>
      </p:sp>
      <p:cxnSp>
        <p:nvCxnSpPr>
          <p:cNvPr id="7" name="直线箭头连接符 6"/>
          <p:cNvCxnSpPr>
            <a:stCxn id="17" idx="3"/>
          </p:cNvCxnSpPr>
          <p:nvPr/>
        </p:nvCxnSpPr>
        <p:spPr>
          <a:xfrm>
            <a:off x="3935413" y="2378711"/>
            <a:ext cx="1498706"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63525" y="1873687"/>
            <a:ext cx="1056408" cy="1468583"/>
            <a:chOff x="277087" y="1581727"/>
            <a:chExt cx="1089025" cy="1468583"/>
          </a:xfrm>
        </p:grpSpPr>
        <p:pic>
          <p:nvPicPr>
            <p:cNvPr id="9" name="图片 8"/>
            <p:cNvPicPr>
              <a:picLocks noChangeAspect="1"/>
            </p:cNvPicPr>
            <p:nvPr/>
          </p:nvPicPr>
          <p:blipFill>
            <a:blip r:embed="rId1"/>
            <a:stretch>
              <a:fillRect/>
            </a:stretch>
          </p:blipFill>
          <p:spPr>
            <a:xfrm>
              <a:off x="277087" y="1581727"/>
              <a:ext cx="1089025" cy="1089025"/>
            </a:xfrm>
            <a:prstGeom prst="rect">
              <a:avLst/>
            </a:prstGeom>
          </p:spPr>
        </p:pic>
        <p:sp>
          <p:nvSpPr>
            <p:cNvPr id="10" name="文本框 9"/>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11" name="组合 10"/>
          <p:cNvGrpSpPr/>
          <p:nvPr/>
        </p:nvGrpSpPr>
        <p:grpSpPr>
          <a:xfrm>
            <a:off x="10882164" y="1881499"/>
            <a:ext cx="1046311" cy="1460768"/>
            <a:chOff x="10835984" y="1584181"/>
            <a:chExt cx="1089025" cy="1460768"/>
          </a:xfrm>
        </p:grpSpPr>
        <p:pic>
          <p:nvPicPr>
            <p:cNvPr id="12" name="图片 11"/>
            <p:cNvPicPr>
              <a:picLocks noChangeAspect="1"/>
            </p:cNvPicPr>
            <p:nvPr/>
          </p:nvPicPr>
          <p:blipFill>
            <a:blip r:embed="rId2"/>
            <a:stretch>
              <a:fillRect/>
            </a:stretch>
          </p:blipFill>
          <p:spPr>
            <a:xfrm>
              <a:off x="10838438" y="1584181"/>
              <a:ext cx="1086571" cy="1086571"/>
            </a:xfrm>
            <a:prstGeom prst="rect">
              <a:avLst/>
            </a:prstGeom>
          </p:spPr>
        </p:pic>
        <p:sp>
          <p:nvSpPr>
            <p:cNvPr id="13" name="文本框 12"/>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p:sp>
        <p:nvSpPr>
          <p:cNvPr id="14" name="矩形 13"/>
          <p:cNvSpPr/>
          <p:nvPr/>
        </p:nvSpPr>
        <p:spPr>
          <a:xfrm>
            <a:off x="5437255" y="2236892"/>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Circuit-PSI</a:t>
            </a:r>
            <a:endParaRPr kumimoji="1" lang="zh-CN" altLang="en-US" dirty="0">
              <a:solidFill>
                <a:schemeClr val="tx1"/>
              </a:solidFill>
            </a:endParaRPr>
          </a:p>
        </p:txBody>
      </p:sp>
      <p:cxnSp>
        <p:nvCxnSpPr>
          <p:cNvPr id="15" name="直线箭头连接符 14"/>
          <p:cNvCxnSpPr/>
          <p:nvPr/>
        </p:nvCxnSpPr>
        <p:spPr>
          <a:xfrm flipH="1">
            <a:off x="6761017" y="2387193"/>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8265824" y="2189445"/>
                <a:ext cx="24479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16" name="文本框 15"/>
              <p:cNvSpPr txBox="1">
                <a:spLocks noRot="1" noChangeAspect="1" noMove="1" noResize="1" noEditPoints="1" noAdjustHandles="1" noChangeArrowheads="1" noChangeShapeType="1" noTextEdit="1"/>
              </p:cNvSpPr>
              <p:nvPr/>
            </p:nvSpPr>
            <p:spPr>
              <a:xfrm>
                <a:off x="8265824" y="2189445"/>
                <a:ext cx="2447924" cy="369332"/>
              </a:xfrm>
              <a:prstGeom prst="rect">
                <a:avLst/>
              </a:prstGeom>
              <a:blipFill rotWithShape="1">
                <a:blip r:embed="rId3"/>
                <a:stretch>
                  <a:fillRect l="-1" t="-162" r="1" b="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1487488" y="2194045"/>
                <a:ext cx="244792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𝑛</m:t>
                              </m:r>
                            </m:sub>
                          </m:sSub>
                        </m:e>
                      </m:d>
                    </m:oMath>
                  </m:oMathPara>
                </a14:m>
                <a:endParaRPr kumimoji="1" lang="zh-CN" altLang="en-US" dirty="0">
                  <a:solidFill>
                    <a:schemeClr val="tx1"/>
                  </a:solidFill>
                </a:endParaRPr>
              </a:p>
            </p:txBody>
          </p:sp>
        </mc:Choice>
        <mc:Fallback>
          <p:sp>
            <p:nvSpPr>
              <p:cNvPr id="17" name="文本框 16"/>
              <p:cNvSpPr txBox="1">
                <a:spLocks noRot="1" noChangeAspect="1" noMove="1" noResize="1" noEditPoints="1" noAdjustHandles="1" noChangeArrowheads="1" noChangeShapeType="1" noTextEdit="1"/>
              </p:cNvSpPr>
              <p:nvPr/>
            </p:nvSpPr>
            <p:spPr>
              <a:xfrm>
                <a:off x="1487488" y="2194045"/>
                <a:ext cx="2447925" cy="369332"/>
              </a:xfrm>
              <a:prstGeom prst="rect">
                <a:avLst/>
              </a:prstGeom>
              <a:blipFill rotWithShape="1">
                <a:blip r:embed="rId4"/>
                <a:stretch>
                  <a:fillRect l="-13" t="-32" r="13" b="140"/>
                </a:stretch>
              </a:blipFill>
            </p:spPr>
            <p:txBody>
              <a:bodyPr/>
              <a:lstStyle/>
              <a:p>
                <a:r>
                  <a:rPr lang="zh-CN" altLang="en-US">
                    <a:noFill/>
                  </a:rPr>
                  <a:t> </a:t>
                </a:r>
              </a:p>
            </p:txBody>
          </p:sp>
        </mc:Fallback>
      </mc:AlternateContent>
      <p:cxnSp>
        <p:nvCxnSpPr>
          <p:cNvPr id="18" name="直线箭头连接符 17"/>
          <p:cNvCxnSpPr/>
          <p:nvPr/>
        </p:nvCxnSpPr>
        <p:spPr>
          <a:xfrm>
            <a:off x="6770253" y="2879176"/>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8265824" y="2688149"/>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1</m:t>
                                  </m:r>
                                </m:sub>
                              </m:sSub>
                            </m:e>
                          </m:d>
                        </m:e>
                        <m:sub>
                          <m:r>
                            <a:rPr kumimoji="1" lang="en-US" altLang="zh-CN" b="0" i="1" smtClean="0">
                              <a:solidFill>
                                <a:schemeClr val="tx1"/>
                              </a:solidFill>
                              <a:latin typeface="Cambria Math" panose="02040503050406030204" pitchFamily="18" charset="0"/>
                            </a:rPr>
                            <m:t>𝐶</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2</m:t>
                                  </m:r>
                                </m:sub>
                              </m:sSub>
                            </m:e>
                          </m:d>
                        </m:e>
                        <m:sub>
                          <m:r>
                            <a:rPr kumimoji="1" lang="en-US" altLang="zh-CN" b="0" i="1" smtClean="0">
                              <a:solidFill>
                                <a:schemeClr val="tx1"/>
                              </a:solidFill>
                              <a:latin typeface="Cambria Math" panose="02040503050406030204" pitchFamily="18" charset="0"/>
                            </a:rPr>
                            <m:t>𝐶</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𝑚</m:t>
                                  </m:r>
                                </m:sub>
                              </m:sSub>
                            </m:e>
                          </m:d>
                        </m:e>
                        <m:sub>
                          <m:r>
                            <a:rPr kumimoji="1" lang="en-US" altLang="zh-CN" b="0" i="1" smtClean="0">
                              <a:solidFill>
                                <a:schemeClr val="tx1"/>
                              </a:solidFill>
                              <a:latin typeface="Cambria Math" panose="02040503050406030204" pitchFamily="18" charset="0"/>
                            </a:rPr>
                            <m:t>𝐶</m:t>
                          </m:r>
                        </m:sub>
                      </m:sSub>
                    </m:oMath>
                  </m:oMathPara>
                </a14:m>
                <a:endParaRPr kumimoji="1" lang="zh-CN" altLang="en-US" dirty="0">
                  <a:solidFill>
                    <a:schemeClr val="tx1"/>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8265824" y="2688149"/>
                <a:ext cx="2438688" cy="369332"/>
              </a:xfrm>
              <a:prstGeom prst="rect">
                <a:avLst/>
              </a:prstGeom>
              <a:blipFill rotWithShape="1">
                <a:blip r:embed="rId5"/>
                <a:stretch>
                  <a:fillRect l="-1" t="-53" r="13" b="160"/>
                </a:stretch>
              </a:blipFill>
            </p:spPr>
            <p:txBody>
              <a:bodyPr/>
              <a:lstStyle/>
              <a:p>
                <a:r>
                  <a:rPr lang="zh-CN" altLang="en-US">
                    <a:noFill/>
                  </a:rPr>
                  <a:t> </a:t>
                </a:r>
              </a:p>
            </p:txBody>
          </p:sp>
        </mc:Fallback>
      </mc:AlternateContent>
      <p:cxnSp>
        <p:nvCxnSpPr>
          <p:cNvPr id="20" name="直线箭头连接符 19"/>
          <p:cNvCxnSpPr/>
          <p:nvPr/>
        </p:nvCxnSpPr>
        <p:spPr>
          <a:xfrm flipH="1">
            <a:off x="3938548" y="2879176"/>
            <a:ext cx="149557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文本框 20"/>
              <p:cNvSpPr txBox="1"/>
              <p:nvPr/>
            </p:nvSpPr>
            <p:spPr>
              <a:xfrm>
                <a:off x="1492106" y="2679906"/>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1</m:t>
                                  </m:r>
                                </m:sub>
                              </m:sSub>
                            </m:e>
                          </m:d>
                        </m:e>
                        <m:sub>
                          <m:r>
                            <a:rPr kumimoji="1" lang="en-US" altLang="zh-CN" b="0" i="1" smtClean="0">
                              <a:solidFill>
                                <a:schemeClr val="tx1"/>
                              </a:solidFill>
                              <a:latin typeface="Cambria Math" panose="02040503050406030204" pitchFamily="18" charset="0"/>
                            </a:rPr>
                            <m:t>𝑆</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2</m:t>
                                  </m:r>
                                </m:sub>
                              </m:sSub>
                            </m:e>
                          </m:d>
                        </m:e>
                        <m:sub>
                          <m:r>
                            <a:rPr kumimoji="1" lang="en-US" altLang="zh-CN" b="0" i="1" smtClean="0">
                              <a:solidFill>
                                <a:schemeClr val="tx1"/>
                              </a:solidFill>
                              <a:latin typeface="Cambria Math" panose="02040503050406030204" pitchFamily="18" charset="0"/>
                            </a:rPr>
                            <m:t>𝑆</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𝑚</m:t>
                                  </m:r>
                                </m:sub>
                              </m:sSub>
                            </m:e>
                          </m:d>
                        </m:e>
                        <m:sub>
                          <m:r>
                            <a:rPr kumimoji="1" lang="en-US" altLang="zh-CN" b="0" i="1" smtClean="0">
                              <a:solidFill>
                                <a:schemeClr val="tx1"/>
                              </a:solidFill>
                              <a:latin typeface="Cambria Math" panose="02040503050406030204" pitchFamily="18" charset="0"/>
                            </a:rPr>
                            <m:t>𝑆</m:t>
                          </m:r>
                        </m:sub>
                      </m:sSub>
                    </m:oMath>
                  </m:oMathPara>
                </a14:m>
                <a:endParaRPr kumimoji="1" lang="zh-CN" altLang="en-US" dirty="0">
                  <a:solidFill>
                    <a:schemeClr val="tx1"/>
                  </a:solidFill>
                </a:endParaRPr>
              </a:p>
            </p:txBody>
          </p:sp>
        </mc:Choice>
        <mc:Fallback>
          <p:sp>
            <p:nvSpPr>
              <p:cNvPr id="21" name="文本框 20"/>
              <p:cNvSpPr txBox="1">
                <a:spLocks noRot="1" noChangeAspect="1" noMove="1" noResize="1" noEditPoints="1" noAdjustHandles="1" noChangeArrowheads="1" noChangeShapeType="1" noTextEdit="1"/>
              </p:cNvSpPr>
              <p:nvPr/>
            </p:nvSpPr>
            <p:spPr>
              <a:xfrm>
                <a:off x="1492106" y="2679906"/>
                <a:ext cx="2438688" cy="369332"/>
              </a:xfrm>
              <a:prstGeom prst="rect">
                <a:avLst/>
              </a:prstGeom>
              <a:blipFill rotWithShape="1">
                <a:blip r:embed="rId6"/>
                <a:stretch>
                  <a:fillRect l="-20" t="-56" r="6" b="1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5434119" y="1861189"/>
                <a:ext cx="1326898"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𝑛</m:t>
                      </m:r>
                    </m:oMath>
                  </m:oMathPara>
                </a14:m>
                <a:endParaRPr lang="zh-CN" altLang="en-US" dirty="0">
                  <a:solidFill>
                    <a:srgbClr val="FF0000"/>
                  </a:solidFill>
                </a:endParaRPr>
              </a:p>
            </p:txBody>
          </p:sp>
        </mc:Choice>
        <mc:Fallback>
          <p:sp>
            <p:nvSpPr>
              <p:cNvPr id="23" name="文本框 22"/>
              <p:cNvSpPr txBox="1">
                <a:spLocks noRot="1" noChangeAspect="1" noMove="1" noResize="1" noEditPoints="1" noAdjustHandles="1" noChangeArrowheads="1" noChangeShapeType="1" noTextEdit="1"/>
              </p:cNvSpPr>
              <p:nvPr/>
            </p:nvSpPr>
            <p:spPr>
              <a:xfrm>
                <a:off x="5434119" y="1861189"/>
                <a:ext cx="1326898" cy="369332"/>
              </a:xfrm>
              <a:prstGeom prst="rect">
                <a:avLst/>
              </a:prstGeom>
              <a:blipFill rotWithShape="1">
                <a:blip r:embed="rId7"/>
                <a:stretch>
                  <a:fillRect l="-32" t="-1" r="13" b="1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272889" y="6495080"/>
                <a:ext cx="11664951" cy="376770"/>
              </a:xfrm>
              <a:prstGeom prst="rect">
                <a:avLst/>
              </a:prstGeom>
              <a:noFill/>
            </p:spPr>
            <p:txBody>
              <a:bodyPr wrap="square" anchor="ctr" anchorCtr="0">
                <a:spAutoFit/>
              </a:bodyPr>
              <a:lstStyle/>
              <a:p>
                <a:pPr>
                  <a:lnSpc>
                    <a:spcPct val="150000"/>
                  </a:lnSpc>
                </a:pPr>
                <a:r>
                  <a:rPr lang="en-US" altLang="zh-CN" sz="1400" b="1" dirty="0"/>
                  <a:t>Remark</a:t>
                </a:r>
                <a:r>
                  <a:rPr lang="en-US" altLang="zh-CN" sz="1400" dirty="0"/>
                  <a:t>:</a:t>
                </a:r>
                <a:r>
                  <a:rPr lang="zh-CN" altLang="en-US" sz="1400" dirty="0"/>
                  <a:t> </a:t>
                </a:r>
                <a:r>
                  <a:rPr lang="en-US" altLang="zh-CN" sz="1400" dirty="0"/>
                  <a:t>In</a:t>
                </a:r>
                <a:r>
                  <a:rPr lang="zh-CN" altLang="en-US" sz="1400" dirty="0"/>
                  <a:t> </a:t>
                </a:r>
                <a:r>
                  <a:rPr lang="en-US" altLang="zh-CN" sz="1400" dirty="0"/>
                  <a:t>the</a:t>
                </a:r>
                <a:r>
                  <a:rPr lang="zh-CN" altLang="en-US" sz="1400" dirty="0"/>
                  <a:t> </a:t>
                </a:r>
                <a:r>
                  <a:rPr lang="en-US" altLang="zh-CN" sz="1400" dirty="0"/>
                  <a:t>unbalanced</a:t>
                </a:r>
                <a:r>
                  <a:rPr lang="zh-CN" altLang="en-US" sz="1400" dirty="0"/>
                  <a:t> </a:t>
                </a:r>
                <a:r>
                  <a:rPr lang="en-US" altLang="zh-CN" sz="1400" dirty="0"/>
                  <a:t>setting</a:t>
                </a:r>
                <a:r>
                  <a:rPr lang="zh-CN" altLang="en-US" sz="1400" dirty="0"/>
                  <a:t> </a:t>
                </a:r>
                <a:r>
                  <a:rPr lang="en-US" altLang="zh-CN" sz="1400" dirty="0"/>
                  <a:t>(</a:t>
                </a:r>
                <a14:m>
                  <m:oMath xmlns:m="http://schemas.openxmlformats.org/officeDocument/2006/math">
                    <m:r>
                      <a:rPr lang="en-US" altLang="zh-CN" sz="1400" i="1" smtClean="0">
                        <a:latin typeface="Cambria Math" panose="02040503050406030204" pitchFamily="18" charset="0"/>
                      </a:rPr>
                      <m:t>𝑡</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𝑛</m:t>
                    </m:r>
                  </m:oMath>
                </a14:m>
                <a:r>
                  <a:rPr lang="en-US" altLang="zh-CN" sz="1400" dirty="0"/>
                  <a:t>),</a:t>
                </a:r>
                <a:r>
                  <a:rPr lang="zh-CN" altLang="en-US" sz="1400" dirty="0"/>
                  <a:t> </a:t>
                </a:r>
                <a:r>
                  <a:rPr lang="en-US" altLang="zh-CN" sz="1400" dirty="0"/>
                  <a:t>we</a:t>
                </a:r>
                <a:r>
                  <a:rPr lang="zh-CN" altLang="en-US" sz="1400" dirty="0"/>
                  <a:t> </a:t>
                </a:r>
                <a:r>
                  <a:rPr lang="en-US" altLang="zh-CN" sz="1400" dirty="0"/>
                  <a:t>must</a:t>
                </a:r>
                <a:r>
                  <a:rPr lang="zh-CN" altLang="en-US" sz="1400" dirty="0"/>
                  <a:t> </a:t>
                </a:r>
                <a:r>
                  <a:rPr lang="en-US" altLang="zh-CN" sz="1400" dirty="0"/>
                  <a:t>ensure</a:t>
                </a:r>
                <a:r>
                  <a:rPr lang="zh-CN" altLang="en-US" sz="1400" dirty="0"/>
                  <a:t> </a:t>
                </a:r>
                <a:r>
                  <a:rPr lang="en-US" altLang="zh-CN" sz="1400" dirty="0"/>
                  <a:t>that</a:t>
                </a:r>
                <a:r>
                  <a:rPr lang="zh-CN" altLang="en-US" sz="1400" dirty="0"/>
                  <a:t> </a:t>
                </a:r>
                <a14:m>
                  <m:oMath xmlns:m="http://schemas.openxmlformats.org/officeDocument/2006/math">
                    <m:r>
                      <a:rPr lang="en-US" altLang="zh-CN" sz="1400" b="0" i="1" smtClean="0">
                        <a:latin typeface="Cambria Math" panose="02040503050406030204" pitchFamily="18" charset="0"/>
                      </a:rPr>
                      <m:t>𝑚</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𝑂</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oMath>
                </a14:m>
                <a:r>
                  <a:rPr lang="en-US" altLang="zh-CN" sz="1400" dirty="0"/>
                  <a:t>,</a:t>
                </a:r>
                <a:r>
                  <a:rPr lang="zh-CN" altLang="en-US" sz="1400" dirty="0"/>
                  <a:t> </a:t>
                </a:r>
                <a:r>
                  <a:rPr lang="en-US" altLang="zh-CN" sz="1400" dirty="0"/>
                  <a:t>otherwise</a:t>
                </a:r>
                <a:r>
                  <a:rPr lang="zh-CN" altLang="en-US" sz="1400" dirty="0"/>
                  <a:t> </a:t>
                </a:r>
                <a:r>
                  <a:rPr lang="en-US" altLang="zh-CN" sz="1400" dirty="0"/>
                  <a:t>the</a:t>
                </a:r>
                <a:r>
                  <a:rPr lang="zh-CN" altLang="en-US" sz="1400" dirty="0"/>
                  <a:t> </a:t>
                </a:r>
                <a:r>
                  <a:rPr lang="en-US" altLang="zh-CN" sz="1400" dirty="0"/>
                  <a:t>communication</a:t>
                </a:r>
                <a:r>
                  <a:rPr lang="zh-CN" altLang="en-US" sz="1400" dirty="0"/>
                  <a:t> </a:t>
                </a:r>
                <a:r>
                  <a:rPr lang="en-US" altLang="zh-CN" sz="1400" dirty="0"/>
                  <a:t>cost</a:t>
                </a:r>
                <a:r>
                  <a:rPr lang="zh-CN" altLang="en-US" sz="1400" dirty="0"/>
                  <a:t> </a:t>
                </a:r>
                <a:r>
                  <a:rPr lang="en-US" altLang="zh-CN" sz="1400" dirty="0"/>
                  <a:t>must</a:t>
                </a:r>
                <a:r>
                  <a:rPr lang="zh-CN" altLang="en-US" sz="1400" dirty="0"/>
                  <a:t> </a:t>
                </a:r>
                <a:r>
                  <a:rPr lang="en-US" altLang="zh-CN" sz="1400" dirty="0"/>
                  <a:t>be</a:t>
                </a:r>
                <a:r>
                  <a:rPr lang="zh-CN" altLang="en-US" sz="1400" dirty="0"/>
                  <a:t> </a:t>
                </a:r>
                <a:r>
                  <a:rPr lang="en-US" altLang="zh-CN" sz="1400" dirty="0"/>
                  <a:t>at</a:t>
                </a:r>
                <a:r>
                  <a:rPr lang="zh-CN" altLang="en-US" sz="1400" dirty="0"/>
                  <a:t> </a:t>
                </a:r>
                <a:r>
                  <a:rPr lang="en-US" altLang="zh-CN" sz="1400" dirty="0"/>
                  <a:t>least</a:t>
                </a:r>
                <a:r>
                  <a:rPr lang="zh-CN" altLang="en-US" sz="1400" dirty="0"/>
                  <a:t> </a:t>
                </a:r>
                <a14:m>
                  <m:oMath xmlns:m="http://schemas.openxmlformats.org/officeDocument/2006/math">
                    <m:r>
                      <a:rPr lang="en-US" altLang="zh-CN" sz="1400" b="0" i="1" smtClean="0">
                        <a:latin typeface="Cambria Math" panose="02040503050406030204" pitchFamily="18" charset="0"/>
                      </a:rPr>
                      <m:t>𝑂</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𝑛</m:t>
                        </m:r>
                      </m:e>
                    </m:d>
                  </m:oMath>
                </a14:m>
                <a:r>
                  <a:rPr lang="en-US" altLang="zh-CN" sz="1400" dirty="0"/>
                  <a:t>.</a:t>
                </a:r>
                <a:endParaRPr lang="zh-CN" altLang="en-US" sz="1400" dirty="0"/>
              </a:p>
            </p:txBody>
          </p:sp>
        </mc:Choice>
        <mc:Fallback>
          <p:sp>
            <p:nvSpPr>
              <p:cNvPr id="24" name="文本框 23"/>
              <p:cNvSpPr txBox="1">
                <a:spLocks noRot="1" noChangeAspect="1" noMove="1" noResize="1" noEditPoints="1" noAdjustHandles="1" noChangeArrowheads="1" noChangeShapeType="1" noTextEdit="1"/>
              </p:cNvSpPr>
              <p:nvPr/>
            </p:nvSpPr>
            <p:spPr>
              <a:xfrm>
                <a:off x="272889" y="6495080"/>
                <a:ext cx="11664951" cy="376770"/>
              </a:xfrm>
              <a:prstGeom prst="rect">
                <a:avLst/>
              </a:prstGeom>
              <a:blipFill rotWithShape="1">
                <a:blip r:embed="rId8"/>
                <a:stretch>
                  <a:fillRect l="-4" t="-80" r="4" b="137"/>
                </a:stretch>
              </a:blipFill>
            </p:spPr>
            <p:txBody>
              <a:bodyPr/>
              <a:lstStyle/>
              <a:p>
                <a:r>
                  <a:rPr lang="zh-CN" altLang="en-US">
                    <a:noFill/>
                  </a:rPr>
                  <a:t> </a:t>
                </a:r>
              </a:p>
            </p:txBody>
          </p:sp>
        </mc:Fallback>
      </mc:AlternateContent>
      <p:sp>
        <p:nvSpPr>
          <p:cNvPr id="25" name="矩形 24"/>
          <p:cNvSpPr/>
          <p:nvPr/>
        </p:nvSpPr>
        <p:spPr>
          <a:xfrm>
            <a:off x="272892" y="3736049"/>
            <a:ext cx="11664948" cy="530526"/>
          </a:xfrm>
          <a:prstGeom prst="rect">
            <a:avLst/>
          </a:prstGeom>
        </p:spPr>
        <p:txBody>
          <a:bodyPr wrap="square" anchor="t" anchorCtr="0">
            <a:noAutofit/>
          </a:bodyPr>
          <a:lstStyle/>
          <a:p>
            <a:pPr>
              <a:lnSpc>
                <a:spcPct val="150000"/>
              </a:lnSpc>
            </a:pPr>
            <a:r>
              <a:rPr lang="en-US" altLang="zh-CN" dirty="0"/>
              <a:t>U(C)PSI</a:t>
            </a:r>
            <a:r>
              <a:rPr lang="zh-CN" altLang="en-US" dirty="0"/>
              <a:t> </a:t>
            </a:r>
            <a:r>
              <a:rPr lang="en-US" altLang="zh-CN" dirty="0"/>
              <a:t>has</a:t>
            </a:r>
            <a:r>
              <a:rPr lang="zh-CN" altLang="en-US" dirty="0"/>
              <a:t> </a:t>
            </a:r>
            <a:r>
              <a:rPr lang="en-US" altLang="zh-CN" dirty="0"/>
              <a:t>several</a:t>
            </a:r>
            <a:r>
              <a:rPr lang="zh-CN" altLang="en-US" dirty="0"/>
              <a:t> </a:t>
            </a:r>
            <a:r>
              <a:rPr lang="en-US" altLang="zh-CN" dirty="0"/>
              <a:t>applications,</a:t>
            </a:r>
            <a:r>
              <a:rPr lang="zh-CN" altLang="en-US" dirty="0"/>
              <a:t> </a:t>
            </a:r>
            <a:r>
              <a:rPr lang="en-US" altLang="zh-CN" dirty="0"/>
              <a:t>e.g.,</a:t>
            </a:r>
            <a:r>
              <a:rPr lang="zh-CN" altLang="en-US" dirty="0"/>
              <a:t> </a:t>
            </a:r>
            <a:r>
              <a:rPr lang="en-US" altLang="zh-CN" dirty="0"/>
              <a:t>password</a:t>
            </a:r>
            <a:r>
              <a:rPr lang="zh-CN" altLang="en-US" dirty="0"/>
              <a:t> </a:t>
            </a:r>
            <a:r>
              <a:rPr lang="en-US" altLang="zh-CN" dirty="0"/>
              <a:t>leakage</a:t>
            </a:r>
            <a:r>
              <a:rPr lang="zh-CN" altLang="en-US" dirty="0"/>
              <a:t> </a:t>
            </a:r>
            <a:r>
              <a:rPr lang="en-US" altLang="zh-CN" dirty="0"/>
              <a:t>detection,</a:t>
            </a:r>
            <a:r>
              <a:rPr lang="zh-CN" altLang="en-US" dirty="0"/>
              <a:t> </a:t>
            </a:r>
            <a:r>
              <a:rPr lang="en-US" altLang="zh-CN" dirty="0"/>
              <a:t>image</a:t>
            </a:r>
            <a:r>
              <a:rPr lang="zh-CN" altLang="en-US" dirty="0"/>
              <a:t> </a:t>
            </a:r>
            <a:r>
              <a:rPr lang="en-US" altLang="zh-CN" dirty="0"/>
              <a:t>abuse</a:t>
            </a:r>
            <a:r>
              <a:rPr lang="zh-CN" altLang="en-US" dirty="0"/>
              <a:t> </a:t>
            </a:r>
            <a:r>
              <a:rPr lang="en-US" altLang="zh-CN" dirty="0"/>
              <a:t>detection,</a:t>
            </a:r>
            <a:r>
              <a:rPr lang="zh-CN" altLang="en-US" dirty="0"/>
              <a:t> </a:t>
            </a:r>
            <a:r>
              <a:rPr lang="en-US" altLang="zh-CN" dirty="0"/>
              <a:t>(U)PSI</a:t>
            </a:r>
            <a:r>
              <a:rPr lang="zh-CN" altLang="en-US" dirty="0"/>
              <a:t> </a:t>
            </a:r>
            <a:r>
              <a:rPr lang="en-US" altLang="zh-CN" dirty="0"/>
              <a:t>with</a:t>
            </a:r>
            <a:r>
              <a:rPr lang="zh-CN" altLang="en-US" dirty="0"/>
              <a:t> </a:t>
            </a:r>
            <a:r>
              <a:rPr lang="en-US" altLang="zh-CN" dirty="0"/>
              <a:t>associated</a:t>
            </a:r>
            <a:r>
              <a:rPr lang="zh-CN" altLang="en-US" dirty="0"/>
              <a:t> </a:t>
            </a:r>
            <a:r>
              <a:rPr lang="en-US" altLang="zh-CN" dirty="0"/>
              <a:t>data.</a:t>
            </a:r>
            <a:endParaRPr lang="en-US" altLang="zh-CN" dirty="0">
              <a:latin typeface="Times New Roman" panose="02020503050405090304" pitchFamily="18" charset="0"/>
              <a:cs typeface="Times New Roman" panose="02020503050405090304" pitchFamily="18" charset="0"/>
            </a:endParaRPr>
          </a:p>
        </p:txBody>
      </p:sp>
      <p:pic>
        <p:nvPicPr>
          <p:cNvPr id="26" name="图片 25"/>
          <p:cNvPicPr>
            <a:picLocks noChangeAspect="1"/>
          </p:cNvPicPr>
          <p:nvPr/>
        </p:nvPicPr>
        <p:blipFill rotWithShape="1">
          <a:blip r:embed="rId9"/>
          <a:srcRect l="22449" r="22054" b="41662"/>
          <a:stretch>
            <a:fillRect/>
          </a:stretch>
        </p:blipFill>
        <p:spPr>
          <a:xfrm>
            <a:off x="664759" y="4183448"/>
            <a:ext cx="5089236" cy="2419263"/>
          </a:xfrm>
          <a:prstGeom prst="rect">
            <a:avLst/>
          </a:prstGeom>
        </p:spPr>
      </p:pic>
      <p:sp>
        <p:nvSpPr>
          <p:cNvPr id="28" name="矩形 27"/>
          <p:cNvSpPr/>
          <p:nvPr/>
        </p:nvSpPr>
        <p:spPr>
          <a:xfrm>
            <a:off x="6096000" y="4199138"/>
            <a:ext cx="5823108" cy="2295941"/>
          </a:xfrm>
          <a:prstGeom prst="rect">
            <a:avLst/>
          </a:prstGeom>
        </p:spPr>
        <p:txBody>
          <a:bodyPr wrap="square" anchor="ctr" anchorCtr="0">
            <a:noAutofit/>
          </a:bodyPr>
          <a:lstStyle/>
          <a:p>
            <a:r>
              <a:rPr lang="en-US" altLang="zh-CN" sz="1600" dirty="0"/>
              <a:t>(Abstract)</a:t>
            </a:r>
            <a:r>
              <a:rPr lang="zh-CN" altLang="en-US" sz="1600" dirty="0"/>
              <a:t> </a:t>
            </a:r>
            <a:r>
              <a:rPr lang="en-GB" altLang="zh-CN" sz="1600" dirty="0"/>
              <a:t>This document describes the constraints that drove the design of the Apple private set intersection (PSI) protocol. Apple PSI makes use of a variant of PSI we call </a:t>
            </a:r>
            <a:r>
              <a:rPr lang="en-GB" altLang="zh-CN" sz="1600" dirty="0">
                <a:solidFill>
                  <a:srgbClr val="FF0000"/>
                </a:solidFill>
              </a:rPr>
              <a:t>private set intersection with associated data</a:t>
            </a:r>
            <a:r>
              <a:rPr lang="en-GB" altLang="zh-CN" sz="1600" dirty="0"/>
              <a:t> (PSI-AD), and an extension called </a:t>
            </a:r>
            <a:r>
              <a:rPr lang="en-GB" altLang="zh-CN" sz="1600" dirty="0">
                <a:solidFill>
                  <a:srgbClr val="FF0000"/>
                </a:solidFill>
              </a:rPr>
              <a:t>threshold private set intersection with associated data</a:t>
            </a:r>
            <a:r>
              <a:rPr lang="en-GB" altLang="zh-CN" sz="1600" dirty="0"/>
              <a:t> (</a:t>
            </a:r>
            <a:r>
              <a:rPr lang="en-GB" altLang="zh-CN" sz="1600" dirty="0" err="1"/>
              <a:t>tPSI</a:t>
            </a:r>
            <a:r>
              <a:rPr lang="en-GB" altLang="zh-CN" sz="1600" dirty="0"/>
              <a:t>-AD). We describe a protocol that satisfies the constraints, and analyze its security. The context and motivation for the Apple PSI system are described on the main project site.</a:t>
            </a:r>
            <a:endParaRPr lang="en-US" altLang="zh-CN" sz="1400" dirty="0">
              <a:solidFill>
                <a:srgbClr val="000000"/>
              </a:solidFill>
              <a:latin typeface="Times New Roman" panose="02020503050405090304" pitchFamily="18" charset="0"/>
              <a:cs typeface="Times New Roman" panose="02020503050405090304" pitchFamily="18" charset="0"/>
            </a:endParaRPr>
          </a:p>
        </p:txBody>
      </p:sp>
      <p:sp>
        <p:nvSpPr>
          <p:cNvPr id="31" name="五边形 30"/>
          <p:cNvSpPr/>
          <p:nvPr/>
        </p:nvSpPr>
        <p:spPr>
          <a:xfrm>
            <a:off x="263525" y="1089025"/>
            <a:ext cx="1943966"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Unbalanced</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b="0" kern="1200" dirty="0">
                <a:solidFill>
                  <a:prstClr val="white"/>
                </a:solidFill>
                <a:latin typeface="Times New Roman" panose="02020503050405090304" pitchFamily="18" charset="0"/>
                <a:ea typeface="微软雅黑" charset="-122"/>
                <a:cs typeface="Verdana" panose="020B0804030504040204" pitchFamily="34" charset="0"/>
              </a:rPr>
              <a:t>Setting</a:t>
            </a:r>
            <a:r>
              <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rPr>
              <a:t> </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
        <p:nvSpPr>
          <p:cNvPr id="32" name="五边形 31"/>
          <p:cNvSpPr/>
          <p:nvPr/>
        </p:nvSpPr>
        <p:spPr>
          <a:xfrm>
            <a:off x="272889" y="3371565"/>
            <a:ext cx="1943966" cy="380330"/>
          </a:xfrm>
          <a:prstGeom prst="homePlat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l" defTabSz="1828800" hangingPunct="1"/>
            <a:r>
              <a:rPr lang="en-US" altLang="zh-CN" sz="1600" dirty="0">
                <a:solidFill>
                  <a:prstClr val="white"/>
                </a:solidFill>
                <a:latin typeface="Times New Roman" panose="02020503050405090304" pitchFamily="18" charset="0"/>
                <a:ea typeface="微软雅黑" charset="-122"/>
                <a:cs typeface="Verdana" panose="020B0804030504040204" pitchFamily="34" charset="0"/>
              </a:rPr>
              <a:t>UCPSI</a:t>
            </a:r>
            <a:r>
              <a:rPr lang="zh-CN" altLang="en-US" sz="1600" dirty="0">
                <a:solidFill>
                  <a:prstClr val="white"/>
                </a:solidFill>
                <a:latin typeface="Times New Roman" panose="02020503050405090304" pitchFamily="18" charset="0"/>
                <a:ea typeface="微软雅黑" charset="-122"/>
                <a:cs typeface="Verdana" panose="020B0804030504040204" pitchFamily="34" charset="0"/>
              </a:rPr>
              <a:t> </a:t>
            </a:r>
            <a:r>
              <a:rPr lang="en-US" altLang="zh-CN" sz="1600" dirty="0">
                <a:solidFill>
                  <a:prstClr val="white"/>
                </a:solidFill>
                <a:latin typeface="Times New Roman" panose="02020503050405090304" pitchFamily="18" charset="0"/>
                <a:ea typeface="微软雅黑" charset="-122"/>
                <a:cs typeface="Verdana" panose="020B0804030504040204" pitchFamily="34" charset="0"/>
              </a:rPr>
              <a:t>Application</a:t>
            </a:r>
            <a:endParaRPr lang="zh-CN" altLang="en-US" sz="1600" b="0" kern="1200" dirty="0">
              <a:solidFill>
                <a:prstClr val="white"/>
              </a:solidFill>
              <a:latin typeface="Times New Roman" panose="02020503050405090304" pitchFamily="18" charset="0"/>
              <a:ea typeface="微软雅黑" charset="-122"/>
              <a:cs typeface="Verdana" panose="020B08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0"/>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Outline</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grpSp>
        <p:nvGrpSpPr>
          <p:cNvPr id="9" name="组合 8"/>
          <p:cNvGrpSpPr/>
          <p:nvPr/>
        </p:nvGrpSpPr>
        <p:grpSpPr>
          <a:xfrm>
            <a:off x="1974249" y="3213317"/>
            <a:ext cx="8250166" cy="1149166"/>
            <a:chOff x="2238540" y="915506"/>
            <a:chExt cx="8250166" cy="1149166"/>
          </a:xfrm>
        </p:grpSpPr>
        <p:sp>
          <p:nvSpPr>
            <p:cNvPr id="10" name="前言"/>
            <p:cNvSpPr txBox="1"/>
            <p:nvPr/>
          </p:nvSpPr>
          <p:spPr>
            <a:xfrm>
              <a:off x="4412784" y="915506"/>
              <a:ext cx="6075922" cy="1149166"/>
            </a:xfrm>
            <a:prstGeom prst="rect">
              <a:avLst/>
            </a:prstGeom>
            <a:ln w="12700">
              <a:miter lim="400000"/>
            </a:ln>
          </p:spPr>
          <p:txBody>
            <a:bodyPr lIns="50800" tIns="50800" rIns="50800" bIns="50800" anchor="ctr">
              <a:normAutofit/>
            </a:bodyPr>
            <a:lstStyle>
              <a:lvl1pPr algn="l">
                <a:defRPr sz="4800" b="0">
                  <a:solidFill>
                    <a:srgbClr val="5E5E5E"/>
                  </a:solidFill>
                  <a:latin typeface="微软雅黑"/>
                  <a:ea typeface="微软雅黑"/>
                  <a:cs typeface="微软雅黑"/>
                  <a:sym typeface="微软雅黑"/>
                </a:defRPr>
              </a:lvl1pPr>
            </a:lstStyle>
            <a:p>
              <a:r>
                <a:rPr lang="en-US" altLang="zh-CN" sz="2800" dirty="0">
                  <a:solidFill>
                    <a:schemeClr val="tx1"/>
                  </a:solidFill>
                  <a:latin typeface="Times New Roman" panose="02020503050405090304" pitchFamily="18" charset="0"/>
                  <a:cs typeface="Times New Roman" panose="02020503050405090304" pitchFamily="18" charset="0"/>
                </a:rPr>
                <a:t>Existing CPSI Framework</a:t>
              </a:r>
              <a:endParaRPr lang="en-US" altLang="zh-CN" sz="2800" dirty="0">
                <a:solidFill>
                  <a:schemeClr val="tx1"/>
                </a:solidFill>
                <a:latin typeface="Times New Roman" panose="02020503050405090304" pitchFamily="18" charset="0"/>
                <a:cs typeface="Times New Roman" panose="02020503050405090304" pitchFamily="18" charset="0"/>
              </a:endParaRPr>
            </a:p>
          </p:txBody>
        </p:sp>
        <p:sp>
          <p:nvSpPr>
            <p:cNvPr id="11" name="00"/>
            <p:cNvSpPr txBox="1"/>
            <p:nvPr/>
          </p:nvSpPr>
          <p:spPr>
            <a:xfrm>
              <a:off x="2238540" y="1168598"/>
              <a:ext cx="1322094" cy="642982"/>
            </a:xfrm>
            <a:prstGeom prst="rect">
              <a:avLst/>
            </a:prstGeom>
            <a:ln w="12700">
              <a:miter lim="400000"/>
            </a:ln>
          </p:spPr>
          <p:txBody>
            <a:bodyPr lIns="50800" tIns="50800" rIns="50800" bIns="50800" anchor="ctr">
              <a:normAutofit/>
            </a:bodyPr>
            <a:lstStyle>
              <a:lvl1pPr>
                <a:defRPr sz="6900" b="0">
                  <a:solidFill>
                    <a:srgbClr val="F66901"/>
                  </a:solidFill>
                  <a:latin typeface="+mn-lt"/>
                  <a:ea typeface="+mn-ea"/>
                  <a:cs typeface="+mn-cs"/>
                  <a:sym typeface="Helvetica Neue Medium" panose="02000503000000020004"/>
                </a:defRPr>
              </a:lvl1pPr>
            </a:lstStyle>
            <a:p>
              <a:r>
                <a:rPr lang="en-US" altLang="zh-CN" sz="3200" dirty="0">
                  <a:solidFill>
                    <a:schemeClr val="tx1"/>
                  </a:solidFill>
                </a:rPr>
                <a:t>02</a:t>
              </a:r>
              <a:endParaRPr sz="3200" dirty="0">
                <a:solidFill>
                  <a:schemeClr val="tx1"/>
                </a:solidFill>
              </a:endParaRPr>
            </a:p>
          </p:txBody>
        </p:sp>
        <p:cxnSp>
          <p:nvCxnSpPr>
            <p:cNvPr id="12" name="直线连接符 11"/>
            <p:cNvCxnSpPr/>
            <p:nvPr/>
          </p:nvCxnSpPr>
          <p:spPr>
            <a:xfrm>
              <a:off x="3532100" y="1337335"/>
              <a:ext cx="0" cy="3055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63525" y="3120601"/>
            <a:ext cx="1056408" cy="1468583"/>
            <a:chOff x="277087" y="1581727"/>
            <a:chExt cx="1089025" cy="1468583"/>
          </a:xfrm>
        </p:grpSpPr>
        <p:pic>
          <p:nvPicPr>
            <p:cNvPr id="7" name="图片 6"/>
            <p:cNvPicPr>
              <a:picLocks noChangeAspect="1"/>
            </p:cNvPicPr>
            <p:nvPr/>
          </p:nvPicPr>
          <p:blipFill>
            <a:blip r:embed="rId1"/>
            <a:stretch>
              <a:fillRect/>
            </a:stretch>
          </p:blipFill>
          <p:spPr>
            <a:xfrm>
              <a:off x="277087" y="1581727"/>
              <a:ext cx="1089025" cy="1089025"/>
            </a:xfrm>
            <a:prstGeom prst="rect">
              <a:avLst/>
            </a:prstGeom>
          </p:spPr>
        </p:pic>
        <p:sp>
          <p:nvSpPr>
            <p:cNvPr id="8" name="文本框 7"/>
            <p:cNvSpPr txBox="1"/>
            <p:nvPr/>
          </p:nvSpPr>
          <p:spPr>
            <a:xfrm>
              <a:off x="277087" y="2581438"/>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Server</a:t>
              </a:r>
              <a:endParaRPr lang="zh-CN" altLang="en-US" dirty="0"/>
            </a:p>
          </p:txBody>
        </p:sp>
      </p:grpSp>
      <p:grpSp>
        <p:nvGrpSpPr>
          <p:cNvPr id="9" name="组合 8"/>
          <p:cNvGrpSpPr/>
          <p:nvPr/>
        </p:nvGrpSpPr>
        <p:grpSpPr>
          <a:xfrm>
            <a:off x="10882164" y="3128416"/>
            <a:ext cx="1046311" cy="1460768"/>
            <a:chOff x="10835984" y="1584181"/>
            <a:chExt cx="1089025" cy="1460768"/>
          </a:xfrm>
        </p:grpSpPr>
        <p:pic>
          <p:nvPicPr>
            <p:cNvPr id="10" name="图片 9"/>
            <p:cNvPicPr>
              <a:picLocks noChangeAspect="1"/>
            </p:cNvPicPr>
            <p:nvPr/>
          </p:nvPicPr>
          <p:blipFill>
            <a:blip r:embed="rId2"/>
            <a:stretch>
              <a:fillRect/>
            </a:stretch>
          </p:blipFill>
          <p:spPr>
            <a:xfrm>
              <a:off x="10838438" y="1584181"/>
              <a:ext cx="1086571" cy="1086571"/>
            </a:xfrm>
            <a:prstGeom prst="rect">
              <a:avLst/>
            </a:prstGeom>
          </p:spPr>
        </p:pic>
        <p:sp>
          <p:nvSpPr>
            <p:cNvPr id="11" name="文本框 10"/>
            <p:cNvSpPr txBox="1"/>
            <p:nvPr/>
          </p:nvSpPr>
          <p:spPr>
            <a:xfrm>
              <a:off x="10835984" y="2576077"/>
              <a:ext cx="1089025" cy="468872"/>
            </a:xfrm>
            <a:prstGeom prst="rect">
              <a:avLst/>
            </a:prstGeom>
            <a:noFill/>
          </p:spPr>
          <p:txBody>
            <a:bodyPr wrap="square" anchor="ctr" anchorCtr="1">
              <a:noAutofit/>
            </a:bodyPr>
            <a:lstStyle/>
            <a:p>
              <a:pPr algn="ctr"/>
              <a:r>
                <a:rPr lang="en-US" altLang="zh-CN" dirty="0">
                  <a:latin typeface="Times New Roman" panose="02020503050405090304" pitchFamily="18" charset="0"/>
                  <a:ea typeface="微软雅黑" charset="-122"/>
                  <a:cs typeface="Times New Roman" panose="02020503050405090304" pitchFamily="18" charset="0"/>
                </a:rPr>
                <a:t>Client</a:t>
              </a:r>
              <a:endParaRPr lang="zh-CN" altLang="en-US" dirty="0"/>
            </a:p>
          </p:txBody>
        </p:sp>
      </p:grpSp>
      <mc:AlternateContent xmlns:mc="http://schemas.openxmlformats.org/markup-compatibility/2006">
        <mc:Choice xmlns:a14="http://schemas.microsoft.com/office/drawing/2010/main" Requires="a14">
          <p:sp>
            <p:nvSpPr>
              <p:cNvPr id="14" name="文本框 13"/>
              <p:cNvSpPr txBox="1"/>
              <p:nvPr/>
            </p:nvSpPr>
            <p:spPr>
              <a:xfrm>
                <a:off x="7896224" y="1098262"/>
                <a:ext cx="28082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14" name="文本框 13"/>
              <p:cNvSpPr txBox="1">
                <a:spLocks noRot="1" noChangeAspect="1" noMove="1" noResize="1" noEditPoints="1" noAdjustHandles="1" noChangeArrowheads="1" noChangeShapeType="1" noTextEdit="1"/>
              </p:cNvSpPr>
              <p:nvPr/>
            </p:nvSpPr>
            <p:spPr>
              <a:xfrm>
                <a:off x="7896224" y="1098262"/>
                <a:ext cx="2808288" cy="369332"/>
              </a:xfrm>
              <a:prstGeom prst="rect">
                <a:avLst/>
              </a:prstGeom>
              <a:blipFill rotWithShape="1">
                <a:blip r:embed="rId3"/>
                <a:stretch>
                  <a:fillRect l="-23" t="-94" r="11"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1496724" y="1094919"/>
                <a:ext cx="2799050" cy="369332"/>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𝑥</m:t>
                              </m:r>
                            </m:e>
                            <m:sub>
                              <m:r>
                                <a:rPr kumimoji="1" lang="en-US" altLang="zh-CN" b="0" i="1" smtClean="0">
                                  <a:solidFill>
                                    <a:schemeClr val="tx1"/>
                                  </a:solidFill>
                                  <a:latin typeface="Cambria Math" panose="02040503050406030204" pitchFamily="18" charset="0"/>
                                </a:rPr>
                                <m:t>𝑛</m:t>
                              </m:r>
                            </m:sub>
                          </m:sSub>
                        </m:e>
                      </m:d>
                    </m:oMath>
                  </m:oMathPara>
                </a14:m>
                <a:endParaRPr kumimoji="1" lang="zh-CN" altLang="en-US" dirty="0">
                  <a:solidFill>
                    <a:schemeClr val="tx1"/>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1496724" y="1094919"/>
                <a:ext cx="2799050" cy="369332"/>
              </a:xfrm>
              <a:prstGeom prst="rect">
                <a:avLst/>
              </a:prstGeom>
              <a:blipFill rotWithShape="1">
                <a:blip r:embed="rId4"/>
                <a:stretch>
                  <a:fillRect l="-1" t="-48" r="23" b="156"/>
                </a:stretch>
              </a:blipFill>
              <a:ln>
                <a:no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8256587" y="3260981"/>
                <a:ext cx="243407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𝑘</m:t>
                          </m:r>
                        </m:sub>
                      </m:s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17" name="文本框 16"/>
              <p:cNvSpPr txBox="1">
                <a:spLocks noRot="1" noChangeAspect="1" noMove="1" noResize="1" noEditPoints="1" noAdjustHandles="1" noChangeArrowheads="1" noChangeShapeType="1" noTextEdit="1"/>
              </p:cNvSpPr>
              <p:nvPr/>
            </p:nvSpPr>
            <p:spPr>
              <a:xfrm>
                <a:off x="8256587" y="3260981"/>
                <a:ext cx="2434070" cy="369332"/>
              </a:xfrm>
              <a:prstGeom prst="rect">
                <a:avLst/>
              </a:prstGeom>
              <a:blipFill rotWithShape="1">
                <a:blip r:embed="rId5"/>
                <a:stretch>
                  <a:fillRect l="-13" t="-69" r="18" b="5"/>
                </a:stretch>
              </a:blipFill>
            </p:spPr>
            <p:txBody>
              <a:bodyPr/>
              <a:lstStyle/>
              <a:p>
                <a:r>
                  <a:rPr lang="zh-CN" altLang="en-US">
                    <a:noFill/>
                  </a:rPr>
                  <a:t> </a:t>
                </a:r>
              </a:p>
            </p:txBody>
          </p:sp>
        </mc:Fallback>
      </mc:AlternateContent>
      <p:cxnSp>
        <p:nvCxnSpPr>
          <p:cNvPr id="20" name="直线箭头连接符 19"/>
          <p:cNvCxnSpPr/>
          <p:nvPr/>
        </p:nvCxnSpPr>
        <p:spPr>
          <a:xfrm>
            <a:off x="4295773" y="5809233"/>
            <a:ext cx="115071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矩形 20"/>
              <p:cNvSpPr/>
              <p:nvPr/>
            </p:nvSpPr>
            <p:spPr>
              <a:xfrm>
                <a:off x="5446491" y="5668168"/>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dirty="0">
                          <a:solidFill>
                            <a:schemeClr val="tx1"/>
                          </a:solidFill>
                          <a:latin typeface="Cambria Math" panose="02040503050406030204" pitchFamily="18" charset="0"/>
                        </a:rPr>
                        <m:t>PEQT</m:t>
                      </m:r>
                    </m:oMath>
                  </m:oMathPara>
                </a14:m>
                <a:endParaRPr kumimoji="1" lang="zh-CN" altLang="en-US" dirty="0">
                  <a:solidFill>
                    <a:schemeClr val="tx1"/>
                  </a:solidFill>
                </a:endParaRPr>
              </a:p>
            </p:txBody>
          </p:sp>
        </mc:Choice>
        <mc:Fallback>
          <p:sp>
            <p:nvSpPr>
              <p:cNvPr id="21" name="矩形 20"/>
              <p:cNvSpPr>
                <a:spLocks noRot="1" noChangeAspect="1" noMove="1" noResize="1" noEditPoints="1" noAdjustHandles="1" noChangeArrowheads="1" noChangeShapeType="1" noTextEdit="1"/>
              </p:cNvSpPr>
              <p:nvPr/>
            </p:nvSpPr>
            <p:spPr>
              <a:xfrm>
                <a:off x="5446491" y="5668168"/>
                <a:ext cx="1323762" cy="768859"/>
              </a:xfrm>
              <a:prstGeom prst="rect">
                <a:avLst/>
              </a:prstGeom>
              <a:blipFill rotWithShape="1">
                <a:blip r:embed="rId6"/>
                <a:stretch>
                  <a:fillRect l="-727" t="-1259" r="-680" b="-1235"/>
                </a:stretch>
              </a:blipFill>
              <a:ln w="19050"/>
            </p:spPr>
            <p:style>
              <a:lnRef idx="2">
                <a:schemeClr val="accent1">
                  <a:shade val="15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22" name="直线箭头连接符 21"/>
          <p:cNvCxnSpPr/>
          <p:nvPr/>
        </p:nvCxnSpPr>
        <p:spPr>
          <a:xfrm flipH="1">
            <a:off x="6770253" y="5818469"/>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a:off x="6779489" y="6310452"/>
            <a:ext cx="1116736"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文本框 23"/>
              <p:cNvSpPr txBox="1"/>
              <p:nvPr/>
            </p:nvSpPr>
            <p:spPr>
              <a:xfrm>
                <a:off x="8270443" y="6119473"/>
                <a:ext cx="2438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1</m:t>
                                  </m:r>
                                </m:sub>
                              </m:sSub>
                            </m:e>
                          </m:d>
                        </m:e>
                        <m:sub>
                          <m:r>
                            <a:rPr kumimoji="1" lang="en-US" altLang="zh-CN" i="1">
                              <a:latin typeface="Cambria Math" panose="02040503050406030204" pitchFamily="18" charset="0"/>
                            </a:rPr>
                            <m:t>𝐶</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2</m:t>
                                  </m:r>
                                </m:sub>
                              </m:sSub>
                            </m:e>
                          </m:d>
                        </m:e>
                        <m:sub>
                          <m:r>
                            <a:rPr kumimoji="1" lang="en-US" altLang="zh-CN" i="1">
                              <a:latin typeface="Cambria Math" panose="02040503050406030204" pitchFamily="18" charset="0"/>
                            </a:rPr>
                            <m:t>𝐶</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𝑚</m:t>
                                  </m:r>
                                </m:sub>
                              </m:sSub>
                            </m:e>
                          </m:d>
                        </m:e>
                        <m:sub>
                          <m:r>
                            <a:rPr kumimoji="1" lang="en-US" altLang="zh-CN" i="1">
                              <a:latin typeface="Cambria Math" panose="02040503050406030204" pitchFamily="18" charset="0"/>
                            </a:rPr>
                            <m:t>𝐶</m:t>
                          </m:r>
                        </m:sub>
                      </m:sSub>
                    </m:oMath>
                  </m:oMathPara>
                </a14:m>
                <a:endParaRPr kumimoji="1" lang="zh-CN" altLang="en-US" dirty="0">
                  <a:solidFill>
                    <a:schemeClr val="tx1"/>
                  </a:solidFill>
                </a:endParaRPr>
              </a:p>
            </p:txBody>
          </p:sp>
        </mc:Choice>
        <mc:Fallback>
          <p:sp>
            <p:nvSpPr>
              <p:cNvPr id="24" name="文本框 23"/>
              <p:cNvSpPr txBox="1">
                <a:spLocks noRot="1" noChangeAspect="1" noMove="1" noResize="1" noEditPoints="1" noAdjustHandles="1" noChangeArrowheads="1" noChangeShapeType="1" noTextEdit="1"/>
              </p:cNvSpPr>
              <p:nvPr/>
            </p:nvSpPr>
            <p:spPr>
              <a:xfrm>
                <a:off x="8270443" y="6119473"/>
                <a:ext cx="2438688" cy="369332"/>
              </a:xfrm>
              <a:prstGeom prst="rect">
                <a:avLst/>
              </a:prstGeom>
              <a:blipFill rotWithShape="1">
                <a:blip r:embed="rId7"/>
                <a:stretch>
                  <a:fillRect l="-8" t="-166" r="20" b="10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7896223" y="5622218"/>
                <a:ext cx="28082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𝑧</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𝑧</m:t>
                          </m:r>
                        </m:e>
                        <m:sub>
                          <m:r>
                            <a:rPr kumimoji="1" lang="en-US" altLang="zh-CN" b="0" i="1" smtClean="0">
                              <a:solidFill>
                                <a:schemeClr val="tx1"/>
                              </a:solidFill>
                              <a:latin typeface="Cambria Math" panose="02040503050406030204" pitchFamily="18" charset="0"/>
                            </a:rPr>
                            <m:t>𝑚</m:t>
                          </m:r>
                        </m:sub>
                      </m:sSub>
                    </m:oMath>
                  </m:oMathPara>
                </a14:m>
                <a:endParaRPr kumimoji="1" lang="zh-CN" altLang="en-US" dirty="0">
                  <a:solidFill>
                    <a:schemeClr val="tx1"/>
                  </a:solidFill>
                </a:endParaRPr>
              </a:p>
            </p:txBody>
          </p:sp>
        </mc:Choice>
        <mc:Fallback>
          <p:sp>
            <p:nvSpPr>
              <p:cNvPr id="25" name="文本框 24"/>
              <p:cNvSpPr txBox="1">
                <a:spLocks noRot="1" noChangeAspect="1" noMove="1" noResize="1" noEditPoints="1" noAdjustHandles="1" noChangeArrowheads="1" noChangeShapeType="1" noTextEdit="1"/>
              </p:cNvSpPr>
              <p:nvPr/>
            </p:nvSpPr>
            <p:spPr>
              <a:xfrm>
                <a:off x="7896223" y="5622218"/>
                <a:ext cx="2808289" cy="369332"/>
              </a:xfrm>
              <a:prstGeom prst="rect">
                <a:avLst/>
              </a:prstGeom>
              <a:blipFill rotWithShape="1">
                <a:blip r:embed="rId8"/>
                <a:stretch>
                  <a:fillRect l="-23" t="-152" r="11"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1496725" y="5622218"/>
                <a:ext cx="279904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𝑟</m:t>
                          </m:r>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𝑟</m:t>
                          </m:r>
                        </m:e>
                        <m:sub>
                          <m:r>
                            <a:rPr kumimoji="1" lang="en-US" altLang="zh-CN" b="0" i="1" smtClean="0">
                              <a:solidFill>
                                <a:schemeClr val="tx1"/>
                              </a:solidFill>
                              <a:latin typeface="Cambria Math" panose="02040503050406030204" pitchFamily="18" charset="0"/>
                            </a:rPr>
                            <m:t>𝑚</m:t>
                          </m:r>
                        </m:sub>
                      </m:sSub>
                    </m:oMath>
                  </m:oMathPara>
                </a14:m>
                <a:endParaRPr kumimoji="1" lang="zh-CN" altLang="en-US" dirty="0">
                  <a:solidFill>
                    <a:schemeClr val="tx1"/>
                  </a:solidFill>
                </a:endParaRPr>
              </a:p>
            </p:txBody>
          </p:sp>
        </mc:Choice>
        <mc:Fallback>
          <p:sp>
            <p:nvSpPr>
              <p:cNvPr id="26" name="文本框 25"/>
              <p:cNvSpPr txBox="1">
                <a:spLocks noRot="1" noChangeAspect="1" noMove="1" noResize="1" noEditPoints="1" noAdjustHandles="1" noChangeArrowheads="1" noChangeShapeType="1" noTextEdit="1"/>
              </p:cNvSpPr>
              <p:nvPr/>
            </p:nvSpPr>
            <p:spPr>
              <a:xfrm>
                <a:off x="1496725" y="5622218"/>
                <a:ext cx="2799048" cy="369332"/>
              </a:xfrm>
              <a:prstGeom prst="rect">
                <a:avLst/>
              </a:prstGeom>
              <a:blipFill rotWithShape="1">
                <a:blip r:embed="rId9"/>
                <a:stretch>
                  <a:fillRect l="-1" t="-152" r="23" b="88"/>
                </a:stretch>
              </a:blipFill>
            </p:spPr>
            <p:txBody>
              <a:bodyPr/>
              <a:lstStyle/>
              <a:p>
                <a:r>
                  <a:rPr lang="zh-CN" altLang="en-US">
                    <a:noFill/>
                  </a:rPr>
                  <a:t> </a:t>
                </a:r>
              </a:p>
            </p:txBody>
          </p:sp>
        </mc:Fallback>
      </mc:AlternateContent>
      <p:sp>
        <p:nvSpPr>
          <p:cNvPr id="27" name="文本框 26"/>
          <p:cNvSpPr txBox="1"/>
          <p:nvPr/>
        </p:nvSpPr>
        <p:spPr>
          <a:xfrm>
            <a:off x="0" y="7206"/>
            <a:ext cx="8050306" cy="1089025"/>
          </a:xfrm>
          <a:prstGeom prst="rect">
            <a:avLst/>
          </a:prstGeom>
          <a:noFill/>
        </p:spPr>
        <p:txBody>
          <a:bodyPr wrap="none" lIns="360000" rIns="360000" rtlCol="0" anchor="ctr" anchorCtr="0">
            <a:noAutofit/>
          </a:bodyPr>
          <a:lstStyle/>
          <a:p>
            <a:r>
              <a:rPr kumimoji="1" lang="en-US" altLang="zh-CN" sz="2800" b="1" dirty="0">
                <a:latin typeface="Times New Roman" panose="02020503050405090304" pitchFamily="18" charset="0"/>
                <a:ea typeface="微软雅黑" charset="-122"/>
                <a:cs typeface="Times New Roman" panose="02020503050405090304" pitchFamily="18" charset="0"/>
              </a:rPr>
              <a:t>2.1</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Existing</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CPSI</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Framework</a:t>
            </a:r>
            <a:r>
              <a:rPr kumimoji="1" lang="zh-CN" altLang="en-US" sz="2800" b="1" dirty="0">
                <a:latin typeface="Times New Roman" panose="02020503050405090304" pitchFamily="18" charset="0"/>
                <a:ea typeface="微软雅黑" charset="-122"/>
                <a:cs typeface="Times New Roman" panose="02020503050405090304" pitchFamily="18" charset="0"/>
              </a:rPr>
              <a:t> </a:t>
            </a:r>
            <a:r>
              <a:rPr kumimoji="1" lang="en-US" altLang="zh-CN" sz="2800" b="1" dirty="0">
                <a:latin typeface="Times New Roman" panose="02020503050405090304" pitchFamily="18" charset="0"/>
                <a:ea typeface="微软雅黑" charset="-122"/>
                <a:cs typeface="Times New Roman" panose="02020503050405090304" pitchFamily="18" charset="0"/>
              </a:rPr>
              <a:t>Overview</a:t>
            </a:r>
            <a:endParaRPr kumimoji="1" lang="zh-CN" altLang="en-US" sz="2800" b="1" dirty="0">
              <a:latin typeface="Times New Roman" panose="02020503050405090304" pitchFamily="18" charset="0"/>
              <a:ea typeface="微软雅黑" charset="-122"/>
              <a:cs typeface="Times New Roman" panose="02020503050405090304" pitchFamily="18" charset="0"/>
            </a:endParaRPr>
          </a:p>
        </p:txBody>
      </p:sp>
      <p:cxnSp>
        <p:nvCxnSpPr>
          <p:cNvPr id="28" name="直线连接符 27"/>
          <p:cNvCxnSpPr/>
          <p:nvPr/>
        </p:nvCxnSpPr>
        <p:spPr>
          <a:xfrm>
            <a:off x="1487487" y="1486175"/>
            <a:ext cx="921240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1513054" y="2278940"/>
            <a:ext cx="920778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a:off x="4303939" y="4623146"/>
            <a:ext cx="360045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p:nvCxnSpPr>
        <p:spPr>
          <a:xfrm>
            <a:off x="1496725" y="5243887"/>
            <a:ext cx="9203169"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1496868" y="1417928"/>
            <a:ext cx="2798906"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1</a:t>
            </a:r>
            <a:r>
              <a:rPr lang="en-US" altLang="zh-CN" dirty="0"/>
              <a:t>:</a:t>
            </a:r>
            <a:r>
              <a:rPr lang="zh-CN" altLang="en-US" dirty="0"/>
              <a:t> </a:t>
            </a:r>
            <a:r>
              <a:rPr lang="en-US" altLang="zh-CN" dirty="0"/>
              <a:t>Hash-to-Bin</a:t>
            </a:r>
            <a:endParaRPr lang="en-US" altLang="zh-CN" dirty="0">
              <a:latin typeface="Times New Roman" panose="02020503050405090304" pitchFamily="18" charset="0"/>
              <a:cs typeface="Times New Roman" panose="02020503050405090304" pitchFamily="18" charset="0"/>
            </a:endParaRPr>
          </a:p>
        </p:txBody>
      </p:sp>
      <mc:AlternateContent xmlns:mc="http://schemas.openxmlformats.org/markup-compatibility/2006">
        <mc:Choice xmlns:a14="http://schemas.microsoft.com/office/drawing/2010/main" Requires="a14">
          <p:sp>
            <p:nvSpPr>
              <p:cNvPr id="51" name="文本框 50"/>
              <p:cNvSpPr txBox="1"/>
              <p:nvPr/>
            </p:nvSpPr>
            <p:spPr>
              <a:xfrm>
                <a:off x="7896225" y="1874369"/>
                <a:ext cx="28082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𝐶</m:t>
                          </m:r>
                        </m:sub>
                      </m:sSub>
                      <m:d>
                        <m:dPr>
                          <m:begChr m:val="["/>
                          <m:endChr m:val="]"/>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1</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𝑚</m:t>
                          </m:r>
                        </m:e>
                      </m:d>
                      <m:r>
                        <a:rPr kumimoji="1" lang="en-US" altLang="zh-CN" b="0" i="1" smtClean="0">
                          <a:solidFill>
                            <a:schemeClr val="tx1"/>
                          </a:solidFill>
                          <a:latin typeface="Cambria Math" panose="02040503050406030204" pitchFamily="18" charset="0"/>
                        </a:rPr>
                        <m:t>=</m:t>
                      </m:r>
                      <m:sSub>
                        <m:sSubPr>
                          <m:ctrlPr>
                            <a:rPr kumimoji="1" lang="en-US" altLang="zh-CN" i="1">
                              <a:latin typeface="Cambria Math" panose="02040503050406030204" pitchFamily="18" charset="0"/>
                              <a:cs typeface="Arial" panose="020B0604020202090204" pitchFamily="34" charset="0"/>
                            </a:rPr>
                          </m:ctrlPr>
                        </m:sSubPr>
                        <m:e>
                          <m:r>
                            <m:rPr>
                              <m:nor/>
                            </m:rPr>
                            <a:rPr kumimoji="1" lang="en-US" altLang="zh-CN">
                              <a:latin typeface="Arial" panose="020B0604020202090204" pitchFamily="34" charset="0"/>
                              <a:cs typeface="Arial" panose="020B0604020202090204" pitchFamily="34" charset="0"/>
                            </a:rPr>
                            <m:t>CuckooH</m:t>
                          </m:r>
                        </m:e>
                        <m:sub>
                          <m:r>
                            <a:rPr kumimoji="1" lang="en-US" altLang="zh-CN" i="1">
                              <a:latin typeface="Cambria Math" panose="02040503050406030204" pitchFamily="18" charset="0"/>
                              <a:ea typeface="Cambria Math" panose="02040503050406030204" pitchFamily="18" charset="0"/>
                              <a:cs typeface="Arial" panose="020B0604020202090204" pitchFamily="34" charset="0"/>
                            </a:rPr>
                            <m:t>𝜅</m:t>
                          </m:r>
                        </m:sub>
                      </m:sSub>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𝑌</m:t>
                      </m:r>
                      <m:r>
                        <a:rPr kumimoji="1" lang="en-US" altLang="zh-CN" b="0" i="1" smtClean="0">
                          <a:solidFill>
                            <a:schemeClr val="tx1"/>
                          </a:solidFill>
                          <a:latin typeface="Cambria Math" panose="02040503050406030204" pitchFamily="18" charset="0"/>
                        </a:rPr>
                        <m:t>)</m:t>
                      </m:r>
                    </m:oMath>
                  </m:oMathPara>
                </a14:m>
                <a:endParaRPr kumimoji="1" lang="zh-CN" altLang="en-US" dirty="0">
                  <a:solidFill>
                    <a:schemeClr val="tx1"/>
                  </a:solidFill>
                </a:endParaRPr>
              </a:p>
            </p:txBody>
          </p:sp>
        </mc:Choice>
        <mc:Fallback>
          <p:sp>
            <p:nvSpPr>
              <p:cNvPr id="51" name="文本框 50"/>
              <p:cNvSpPr txBox="1">
                <a:spLocks noRot="1" noChangeAspect="1" noMove="1" noResize="1" noEditPoints="1" noAdjustHandles="1" noChangeArrowheads="1" noChangeShapeType="1" noTextEdit="1"/>
              </p:cNvSpPr>
              <p:nvPr/>
            </p:nvSpPr>
            <p:spPr>
              <a:xfrm>
                <a:off x="7896225" y="1874369"/>
                <a:ext cx="2808288" cy="369332"/>
              </a:xfrm>
              <a:prstGeom prst="rect">
                <a:avLst/>
              </a:prstGeom>
              <a:blipFill rotWithShape="1">
                <a:blip r:embed="rId10"/>
                <a:stretch>
                  <a:fillRect t="-131" r="11"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本框 51"/>
              <p:cNvSpPr txBox="1"/>
              <p:nvPr/>
            </p:nvSpPr>
            <p:spPr>
              <a:xfrm>
                <a:off x="1496721" y="1874369"/>
                <a:ext cx="279905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𝑏</m:t>
                          </m:r>
                        </m:e>
                        <m:sub>
                          <m:r>
                            <a:rPr kumimoji="1" lang="en-US" altLang="zh-CN" b="0" i="1" smtClean="0">
                              <a:solidFill>
                                <a:schemeClr val="tx1"/>
                              </a:solidFill>
                              <a:latin typeface="Cambria Math" panose="02040503050406030204" pitchFamily="18" charset="0"/>
                            </a:rPr>
                            <m:t>𝑆</m:t>
                          </m:r>
                        </m:sub>
                      </m:sSub>
                      <m:d>
                        <m:dPr>
                          <m:begChr m:val="["/>
                          <m:endChr m:val="]"/>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1</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𝑚</m:t>
                          </m:r>
                        </m:e>
                      </m:d>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cs typeface="Arial" panose="020B0604020202090204" pitchFamily="34" charset="0"/>
                            </a:rPr>
                          </m:ctrlPr>
                        </m:sSubPr>
                        <m:e>
                          <m:r>
                            <m:rPr>
                              <m:nor/>
                            </m:rPr>
                            <a:rPr kumimoji="1" lang="en-US" altLang="zh-CN" b="0" i="0" smtClean="0">
                              <a:solidFill>
                                <a:schemeClr val="tx1"/>
                              </a:solidFill>
                              <a:latin typeface="Arial" panose="020B0604020202090204" pitchFamily="34" charset="0"/>
                              <a:cs typeface="Arial" panose="020B0604020202090204" pitchFamily="34" charset="0"/>
                            </a:rPr>
                            <m:t>SimpleH</m:t>
                          </m:r>
                        </m:e>
                        <m:sub>
                          <m:r>
                            <a:rPr kumimoji="1" lang="en-US" altLang="zh-CN" b="0" i="1" smtClean="0">
                              <a:solidFill>
                                <a:schemeClr val="tx1"/>
                              </a:solidFill>
                              <a:latin typeface="Cambria Math" panose="02040503050406030204" pitchFamily="18" charset="0"/>
                              <a:ea typeface="Cambria Math" panose="02040503050406030204" pitchFamily="18" charset="0"/>
                              <a:cs typeface="Arial" panose="020B0604020202090204" pitchFamily="34" charset="0"/>
                            </a:rPr>
                            <m:t>𝜅</m:t>
                          </m:r>
                        </m:sub>
                      </m:sSub>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𝑋</m:t>
                      </m:r>
                      <m:r>
                        <a:rPr kumimoji="1" lang="en-US" altLang="zh-CN" b="0" i="1" smtClean="0">
                          <a:solidFill>
                            <a:schemeClr val="tx1"/>
                          </a:solidFill>
                          <a:latin typeface="Cambria Math" panose="02040503050406030204" pitchFamily="18" charset="0"/>
                        </a:rPr>
                        <m:t>)</m:t>
                      </m:r>
                    </m:oMath>
                  </m:oMathPara>
                </a14:m>
                <a:endParaRPr kumimoji="1" lang="zh-CN" altLang="en-US" dirty="0">
                  <a:solidFill>
                    <a:schemeClr val="tx1"/>
                  </a:solidFill>
                </a:endParaRPr>
              </a:p>
            </p:txBody>
          </p:sp>
        </mc:Choice>
        <mc:Fallback>
          <p:sp>
            <p:nvSpPr>
              <p:cNvPr id="52" name="文本框 51"/>
              <p:cNvSpPr txBox="1">
                <a:spLocks noRot="1" noChangeAspect="1" noMove="1" noResize="1" noEditPoints="1" noAdjustHandles="1" noChangeArrowheads="1" noChangeShapeType="1" noTextEdit="1"/>
              </p:cNvSpPr>
              <p:nvPr/>
            </p:nvSpPr>
            <p:spPr>
              <a:xfrm>
                <a:off x="1496721" y="1874369"/>
                <a:ext cx="2799053" cy="369332"/>
              </a:xfrm>
              <a:prstGeom prst="rect">
                <a:avLst/>
              </a:prstGeom>
              <a:blipFill rotWithShape="1">
                <a:blip r:embed="rId11"/>
                <a:stretch>
                  <a:fillRect l="-1" t="-131" r="23" b="67"/>
                </a:stretch>
              </a:blipFill>
            </p:spPr>
            <p:txBody>
              <a:bodyPr/>
              <a:lstStyle/>
              <a:p>
                <a:r>
                  <a:rPr lang="zh-CN" altLang="en-US">
                    <a:noFill/>
                  </a:rPr>
                  <a:t> </a:t>
                </a:r>
              </a:p>
            </p:txBody>
          </p:sp>
        </mc:Fallback>
      </mc:AlternateContent>
      <p:sp>
        <p:nvSpPr>
          <p:cNvPr id="53" name="矩形 52"/>
          <p:cNvSpPr/>
          <p:nvPr/>
        </p:nvSpPr>
        <p:spPr>
          <a:xfrm>
            <a:off x="1496722" y="5173217"/>
            <a:ext cx="2799051"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3</a:t>
            </a:r>
            <a:r>
              <a:rPr lang="en-US" altLang="zh-CN" dirty="0"/>
              <a:t>:</a:t>
            </a:r>
            <a:r>
              <a:rPr lang="zh-CN" altLang="en-US" dirty="0"/>
              <a:t> </a:t>
            </a:r>
            <a:r>
              <a:rPr lang="en-US" altLang="zh-CN" dirty="0"/>
              <a:t>PEQT</a:t>
            </a:r>
            <a:endParaRPr lang="en-US" altLang="zh-CN" dirty="0">
              <a:latin typeface="Times New Roman" panose="02020503050405090304" pitchFamily="18" charset="0"/>
              <a:cs typeface="Times New Roman" panose="02020503050405090304" pitchFamily="18" charset="0"/>
            </a:endParaRPr>
          </a:p>
        </p:txBody>
      </p:sp>
      <p:cxnSp>
        <p:nvCxnSpPr>
          <p:cNvPr id="57" name="直线箭头连接符 56"/>
          <p:cNvCxnSpPr/>
          <p:nvPr/>
        </p:nvCxnSpPr>
        <p:spPr>
          <a:xfrm flipH="1">
            <a:off x="4295773" y="6314621"/>
            <a:ext cx="115071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文本框 59"/>
              <p:cNvSpPr txBox="1"/>
              <p:nvPr/>
            </p:nvSpPr>
            <p:spPr>
              <a:xfrm>
                <a:off x="1496721" y="6125045"/>
                <a:ext cx="2799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1</m:t>
                                  </m:r>
                                </m:sub>
                              </m:sSub>
                            </m:e>
                          </m:d>
                        </m:e>
                        <m:sub>
                          <m:r>
                            <a:rPr kumimoji="1" lang="en-US" altLang="zh-CN" b="0" i="1" smtClean="0">
                              <a:latin typeface="Cambria Math" panose="02040503050406030204" pitchFamily="18" charset="0"/>
                            </a:rPr>
                            <m:t>𝑆</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2</m:t>
                                  </m:r>
                                </m:sub>
                              </m:sSub>
                            </m:e>
                          </m:d>
                        </m:e>
                        <m:sub>
                          <m:r>
                            <a:rPr kumimoji="1" lang="en-US" altLang="zh-CN" b="0" i="1" smtClean="0">
                              <a:latin typeface="Cambria Math" panose="02040503050406030204" pitchFamily="18" charset="0"/>
                            </a:rPr>
                            <m:t>𝑆</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𝑚</m:t>
                                  </m:r>
                                </m:sub>
                              </m:sSub>
                            </m:e>
                          </m:d>
                        </m:e>
                        <m:sub>
                          <m:r>
                            <a:rPr kumimoji="1" lang="en-US" altLang="zh-CN" b="0" i="1" smtClean="0">
                              <a:latin typeface="Cambria Math" panose="02040503050406030204" pitchFamily="18" charset="0"/>
                            </a:rPr>
                            <m:t>𝑆</m:t>
                          </m:r>
                        </m:sub>
                      </m:sSub>
                    </m:oMath>
                  </m:oMathPara>
                </a14:m>
                <a:endParaRPr kumimoji="1" lang="zh-CN" altLang="en-US" dirty="0">
                  <a:solidFill>
                    <a:schemeClr val="tx1"/>
                  </a:solidFill>
                </a:endParaRPr>
              </a:p>
            </p:txBody>
          </p:sp>
        </mc:Choice>
        <mc:Fallback>
          <p:sp>
            <p:nvSpPr>
              <p:cNvPr id="60" name="文本框 59"/>
              <p:cNvSpPr txBox="1">
                <a:spLocks noRot="1" noChangeAspect="1" noMove="1" noResize="1" noEditPoints="1" noAdjustHandles="1" noChangeArrowheads="1" noChangeShapeType="1" noTextEdit="1"/>
              </p:cNvSpPr>
              <p:nvPr/>
            </p:nvSpPr>
            <p:spPr>
              <a:xfrm>
                <a:off x="1496721" y="6125045"/>
                <a:ext cx="2799052" cy="369332"/>
              </a:xfrm>
              <a:prstGeom prst="rect">
                <a:avLst/>
              </a:prstGeom>
              <a:blipFill rotWithShape="1">
                <a:blip r:embed="rId12"/>
                <a:stretch>
                  <a:fillRect l="-1" t="-127" r="23" b="63"/>
                </a:stretch>
              </a:blipFill>
            </p:spPr>
            <p:txBody>
              <a:bodyPr/>
              <a:lstStyle/>
              <a:p>
                <a:r>
                  <a:rPr lang="zh-CN" altLang="en-US">
                    <a:noFill/>
                  </a:rPr>
                  <a:t> </a:t>
                </a:r>
              </a:p>
            </p:txBody>
          </p:sp>
        </mc:Fallback>
      </mc:AlternateContent>
      <p:sp>
        <p:nvSpPr>
          <p:cNvPr id="3" name="文本框 2"/>
          <p:cNvSpPr txBox="1"/>
          <p:nvPr/>
        </p:nvSpPr>
        <p:spPr>
          <a:xfrm>
            <a:off x="263525" y="6494377"/>
            <a:ext cx="11664950" cy="363623"/>
          </a:xfrm>
          <a:prstGeom prst="rect">
            <a:avLst/>
          </a:prstGeom>
          <a:noFill/>
        </p:spPr>
        <p:txBody>
          <a:bodyPr wrap="square" anchor="ctr" anchorCtr="0">
            <a:noAutofit/>
          </a:bodyPr>
          <a:lstStyle>
            <a:defPPr>
              <a:defRPr lang="zh-CN"/>
            </a:defPPr>
            <a:lvl1pPr>
              <a:defRPr sz="1200"/>
            </a:lvl1pPr>
          </a:lstStyle>
          <a:p>
            <a:r>
              <a:rPr lang="en-US" altLang="zh-CN" dirty="0"/>
              <a:t>[PSTY19]</a:t>
            </a:r>
            <a:r>
              <a:rPr lang="zh-CN" altLang="en-US" dirty="0"/>
              <a:t> </a:t>
            </a:r>
            <a:r>
              <a:rPr lang="en-GB" altLang="zh-CN" dirty="0"/>
              <a:t>B</a:t>
            </a:r>
            <a:r>
              <a:rPr lang="en-US" altLang="zh-CN" dirty="0"/>
              <a:t>.</a:t>
            </a:r>
            <a:r>
              <a:rPr lang="zh-CN" altLang="en-US" dirty="0"/>
              <a:t> </a:t>
            </a:r>
            <a:r>
              <a:rPr lang="en-US" altLang="zh-CN" dirty="0" err="1"/>
              <a:t>Pinkas</a:t>
            </a:r>
            <a:r>
              <a:rPr lang="en-GB" altLang="zh-CN" dirty="0"/>
              <a:t>, T</a:t>
            </a:r>
            <a:r>
              <a:rPr lang="en-US" altLang="zh-CN" dirty="0"/>
              <a:t>.</a:t>
            </a:r>
            <a:r>
              <a:rPr lang="en-GB" altLang="zh-CN" dirty="0"/>
              <a:t> Schneider, O</a:t>
            </a:r>
            <a:r>
              <a:rPr lang="en-US" altLang="zh-CN" dirty="0"/>
              <a:t>.</a:t>
            </a:r>
            <a:r>
              <a:rPr lang="en-GB" altLang="zh-CN" dirty="0"/>
              <a:t> </a:t>
            </a:r>
            <a:r>
              <a:rPr lang="en-GB" altLang="zh-CN" dirty="0" err="1"/>
              <a:t>Tkachenko</a:t>
            </a:r>
            <a:r>
              <a:rPr lang="en-GB" altLang="zh-CN" dirty="0"/>
              <a:t>, A</a:t>
            </a:r>
            <a:r>
              <a:rPr lang="en-US" altLang="zh-CN" dirty="0"/>
              <a:t>.</a:t>
            </a:r>
            <a:r>
              <a:rPr lang="en-GB" altLang="zh-CN" dirty="0"/>
              <a:t> </a:t>
            </a:r>
            <a:r>
              <a:rPr lang="en-GB" altLang="zh-CN" dirty="0" err="1"/>
              <a:t>Yanai</a:t>
            </a:r>
            <a:r>
              <a:rPr lang="en-GB" altLang="zh-CN" dirty="0"/>
              <a:t>. Efficient circuit-based PSI with linear communication.</a:t>
            </a:r>
            <a:r>
              <a:rPr lang="zh-CN" altLang="en-US" dirty="0"/>
              <a:t> </a:t>
            </a:r>
            <a:r>
              <a:rPr lang="en-US" altLang="zh-CN" dirty="0"/>
              <a:t>EUROCRYPT</a:t>
            </a:r>
            <a:r>
              <a:rPr lang="zh-CN" altLang="en-US" dirty="0"/>
              <a:t> </a:t>
            </a:r>
            <a:r>
              <a:rPr lang="en-US" altLang="zh-CN" dirty="0"/>
              <a:t>2019,</a:t>
            </a:r>
            <a:r>
              <a:rPr lang="zh-CN" altLang="en-US" dirty="0"/>
              <a:t> </a:t>
            </a:r>
            <a:r>
              <a:rPr lang="en-GB" altLang="zh-CN" dirty="0"/>
              <a:t>pp. 122-153.</a:t>
            </a:r>
            <a:endParaRPr lang="zh-CN" altLang="en-US" dirty="0"/>
          </a:p>
        </p:txBody>
      </p:sp>
      <p:cxnSp>
        <p:nvCxnSpPr>
          <p:cNvPr id="4" name="直线连接符 3"/>
          <p:cNvCxnSpPr/>
          <p:nvPr/>
        </p:nvCxnSpPr>
        <p:spPr>
          <a:xfrm>
            <a:off x="1501343" y="3684586"/>
            <a:ext cx="920778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487487" y="3652891"/>
            <a:ext cx="2808286"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3</a:t>
            </a:r>
            <a:r>
              <a:rPr lang="en-US" altLang="zh-CN" dirty="0"/>
              <a:t>:</a:t>
            </a:r>
            <a:r>
              <a:rPr lang="zh-CN" altLang="en-US" dirty="0"/>
              <a:t> </a:t>
            </a:r>
            <a:r>
              <a:rPr lang="en-US" altLang="zh-CN" dirty="0"/>
              <a:t>OKVS</a:t>
            </a:r>
            <a:endParaRPr lang="en-US" altLang="zh-CN" dirty="0">
              <a:latin typeface="Times New Roman" panose="02020503050405090304" pitchFamily="18" charset="0"/>
              <a:cs typeface="Times New Roman" panose="02020503050405090304" pitchFamily="18" charset="0"/>
            </a:endParaRPr>
          </a:p>
        </p:txBody>
      </p:sp>
      <p:cxnSp>
        <p:nvCxnSpPr>
          <p:cNvPr id="19" name="直线箭头连接符 18"/>
          <p:cNvCxnSpPr/>
          <p:nvPr/>
        </p:nvCxnSpPr>
        <p:spPr>
          <a:xfrm>
            <a:off x="4312104" y="2951862"/>
            <a:ext cx="1138344"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453584" y="2801561"/>
            <a:ext cx="1323762" cy="76885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OPRF</a:t>
            </a:r>
            <a:endParaRPr kumimoji="1" lang="zh-CN" altLang="en-US" dirty="0">
              <a:solidFill>
                <a:schemeClr val="tx1"/>
              </a:solidFill>
            </a:endParaRPr>
          </a:p>
        </p:txBody>
      </p:sp>
      <p:cxnSp>
        <p:nvCxnSpPr>
          <p:cNvPr id="34" name="直线箭头连接符 33"/>
          <p:cNvCxnSpPr/>
          <p:nvPr/>
        </p:nvCxnSpPr>
        <p:spPr>
          <a:xfrm flipH="1">
            <a:off x="6777346" y="2951862"/>
            <a:ext cx="113520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p:nvPr/>
        </p:nvCxnSpPr>
        <p:spPr>
          <a:xfrm>
            <a:off x="6786582" y="3443845"/>
            <a:ext cx="11259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文本框 35"/>
              <p:cNvSpPr txBox="1"/>
              <p:nvPr/>
            </p:nvSpPr>
            <p:spPr>
              <a:xfrm>
                <a:off x="1513054" y="2711780"/>
                <a:ext cx="2434070" cy="464486"/>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𝑘</m:t>
                      </m:r>
                      <m:groupChr>
                        <m:groupChrPr>
                          <m:chr m:val="←"/>
                          <m:vertJc m:val="bot"/>
                          <m:ctrlPr>
                            <a:rPr kumimoji="1" lang="en-US" altLang="zh-CN" b="0" i="1" smtClean="0">
                              <a:solidFill>
                                <a:schemeClr val="tx1"/>
                              </a:solidFill>
                              <a:latin typeface="Cambria Math" panose="02040503050406030204" pitchFamily="18" charset="0"/>
                            </a:rPr>
                          </m:ctrlPr>
                        </m:groupChrPr>
                        <m:e>
                          <m:r>
                            <m:rPr>
                              <m:brk m:alnAt="2"/>
                            </m:rPr>
                            <a:rPr kumimoji="1" lang="en-US" altLang="zh-CN" b="0" i="1" smtClean="0">
                              <a:solidFill>
                                <a:schemeClr val="tx1"/>
                              </a:solidFill>
                              <a:latin typeface="Cambria Math" panose="02040503050406030204" pitchFamily="18" charset="0"/>
                            </a:rPr>
                            <m:t>𝑅</m:t>
                          </m:r>
                        </m:e>
                      </m:groupChr>
                      <m:r>
                        <a:rPr kumimoji="1" lang="en-US" altLang="zh-CN" b="0" i="1" smtClean="0">
                          <a:solidFill>
                            <a:schemeClr val="tx1"/>
                          </a:solidFill>
                          <a:latin typeface="Cambria Math" panose="02040503050406030204" pitchFamily="18" charset="0"/>
                        </a:rPr>
                        <m:t>𝐾</m:t>
                      </m:r>
                    </m:oMath>
                  </m:oMathPara>
                </a14:m>
                <a:endParaRPr kumimoji="1" lang="zh-CN" altLang="en-US" dirty="0">
                  <a:solidFill>
                    <a:schemeClr val="tx1"/>
                  </a:solidFill>
                </a:endParaRPr>
              </a:p>
            </p:txBody>
          </p:sp>
        </mc:Choice>
        <mc:Fallback>
          <p:sp>
            <p:nvSpPr>
              <p:cNvPr id="36" name="文本框 35"/>
              <p:cNvSpPr txBox="1">
                <a:spLocks noRot="1" noChangeAspect="1" noMove="1" noResize="1" noEditPoints="1" noAdjustHandles="1" noChangeArrowheads="1" noChangeShapeType="1" noTextEdit="1"/>
              </p:cNvSpPr>
              <p:nvPr/>
            </p:nvSpPr>
            <p:spPr>
              <a:xfrm>
                <a:off x="1513054" y="2711780"/>
                <a:ext cx="2434070" cy="464486"/>
              </a:xfrm>
              <a:prstGeom prst="rect">
                <a:avLst/>
              </a:prstGeom>
              <a:blipFill rotWithShape="1">
                <a:blip r:embed="rId13"/>
                <a:stretch>
                  <a:fillRect l="-20" t="-71" r="25" b="136"/>
                </a:stretch>
              </a:blipFill>
              <a:ln>
                <a:no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8282153" y="2708136"/>
                <a:ext cx="2434070" cy="369332"/>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𝑦</m:t>
                              </m:r>
                            </m:e>
                            <m:sub>
                              <m:r>
                                <a:rPr kumimoji="1" lang="en-US" altLang="zh-CN" b="0" i="1" smtClean="0">
                                  <a:solidFill>
                                    <a:schemeClr val="tx1"/>
                                  </a:solidFill>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rPr>
                                <m:t>𝑡</m:t>
                              </m:r>
                            </m:sub>
                          </m:sSub>
                        </m:e>
                      </m:d>
                    </m:oMath>
                  </m:oMathPara>
                </a14:m>
                <a:endParaRPr kumimoji="1" lang="zh-CN" altLang="en-US" dirty="0">
                  <a:solidFill>
                    <a:schemeClr val="tx1"/>
                  </a:solidFill>
                </a:endParaRPr>
              </a:p>
            </p:txBody>
          </p:sp>
        </mc:Choice>
        <mc:Fallback>
          <p:sp>
            <p:nvSpPr>
              <p:cNvPr id="38" name="文本框 37"/>
              <p:cNvSpPr txBox="1">
                <a:spLocks noRot="1" noChangeAspect="1" noMove="1" noResize="1" noEditPoints="1" noAdjustHandles="1" noChangeArrowheads="1" noChangeShapeType="1" noTextEdit="1"/>
              </p:cNvSpPr>
              <p:nvPr/>
            </p:nvSpPr>
            <p:spPr>
              <a:xfrm>
                <a:off x="8282153" y="2708136"/>
                <a:ext cx="2434070" cy="369332"/>
              </a:xfrm>
              <a:prstGeom prst="rect">
                <a:avLst/>
              </a:prstGeom>
              <a:blipFill rotWithShape="1">
                <a:blip r:embed="rId14"/>
                <a:stretch>
                  <a:fillRect l="-20" t="-134" r="25" b="70"/>
                </a:stretch>
              </a:blipFill>
              <a:ln>
                <a:noFill/>
                <a:prstDash val="dash"/>
              </a:ln>
            </p:spPr>
            <p:txBody>
              <a:bodyPr/>
              <a:lstStyle/>
              <a:p>
                <a:r>
                  <a:rPr lang="zh-CN" altLang="en-US">
                    <a:noFill/>
                  </a:rPr>
                  <a:t> </a:t>
                </a:r>
              </a:p>
            </p:txBody>
          </p:sp>
        </mc:Fallback>
      </mc:AlternateContent>
      <p:sp>
        <p:nvSpPr>
          <p:cNvPr id="42" name="矩形 41"/>
          <p:cNvSpPr/>
          <p:nvPr/>
        </p:nvSpPr>
        <p:spPr>
          <a:xfrm>
            <a:off x="1503816" y="2188667"/>
            <a:ext cx="2808287" cy="491455"/>
          </a:xfrm>
          <a:prstGeom prst="rect">
            <a:avLst/>
          </a:prstGeom>
        </p:spPr>
        <p:txBody>
          <a:bodyPr wrap="square" anchor="t" anchorCtr="0">
            <a:noAutofit/>
          </a:bodyPr>
          <a:lstStyle/>
          <a:p>
            <a:pPr>
              <a:lnSpc>
                <a:spcPct val="150000"/>
              </a:lnSpc>
            </a:pPr>
            <a:r>
              <a:rPr lang="en-US" altLang="zh-CN" b="1" dirty="0"/>
              <a:t>Step</a:t>
            </a:r>
            <a:r>
              <a:rPr lang="zh-CN" altLang="en-US" b="1" dirty="0"/>
              <a:t> </a:t>
            </a:r>
            <a:r>
              <a:rPr lang="en-US" altLang="zh-CN" b="1" dirty="0"/>
              <a:t>2</a:t>
            </a:r>
            <a:r>
              <a:rPr lang="en-US" altLang="zh-CN" dirty="0"/>
              <a:t>:</a:t>
            </a:r>
            <a:r>
              <a:rPr lang="zh-CN" altLang="en-US" dirty="0"/>
              <a:t> </a:t>
            </a:r>
            <a:r>
              <a:rPr lang="en-US" altLang="zh-CN" dirty="0"/>
              <a:t>OPRF</a:t>
            </a:r>
            <a:endParaRPr lang="en-US" altLang="zh-CN" dirty="0">
              <a:latin typeface="Times New Roman" panose="02020503050405090304" pitchFamily="18" charset="0"/>
              <a:cs typeface="Times New Roman" panose="02020503050405090304" pitchFamily="18" charset="0"/>
            </a:endParaRPr>
          </a:p>
        </p:txBody>
      </p:sp>
      <mc:AlternateContent xmlns:mc="http://schemas.openxmlformats.org/markup-compatibility/2006">
        <mc:Choice xmlns:a14="http://schemas.microsoft.com/office/drawing/2010/main" Requires="a14">
          <p:sp>
            <p:nvSpPr>
              <p:cNvPr id="44" name="文本框 43"/>
              <p:cNvSpPr txBox="1"/>
              <p:nvPr/>
            </p:nvSpPr>
            <p:spPr>
              <a:xfrm>
                <a:off x="1221132" y="4241376"/>
                <a:ext cx="3092905" cy="767839"/>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d>
                            <m:dPr>
                              <m:begChr m:val="{"/>
                              <m:endChr m:val="}"/>
                              <m:ctrlPr>
                                <a:rPr kumimoji="1" lang="en-US" altLang="zh-CN" b="0"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𝑖</m:t>
                                  </m:r>
                                </m:sub>
                              </m:sSub>
                            </m:e>
                          </m:d>
                        </m:e>
                        <m:sub>
                          <m:r>
                            <a:rPr kumimoji="1" lang="en-US" altLang="zh-CN" i="1">
                              <a:latin typeface="Cambria Math" panose="02040503050406030204" pitchFamily="18" charset="0"/>
                              <a:ea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m:t>
                          </m:r>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𝑚</m:t>
                              </m:r>
                            </m:e>
                          </m:d>
                        </m:sub>
                      </m:sSub>
                      <m:groupChr>
                        <m:groupChrPr>
                          <m:chr m:val="←"/>
                          <m:vertJc m:val="bot"/>
                          <m:ctrlPr>
                            <a:rPr kumimoji="1" lang="en-US" altLang="zh-CN" b="0" i="1" smtClean="0">
                              <a:solidFill>
                                <a:schemeClr val="tx1"/>
                              </a:solidFill>
                              <a:latin typeface="Cambria Math" panose="02040503050406030204" pitchFamily="18" charset="0"/>
                            </a:rPr>
                          </m:ctrlPr>
                        </m:groupChrPr>
                        <m:e>
                          <m:r>
                            <m:rPr>
                              <m:brk m:alnAt="2"/>
                            </m:rPr>
                            <a:rPr kumimoji="1" lang="en-US" altLang="zh-CN" b="0" i="1" smtClean="0">
                              <a:solidFill>
                                <a:schemeClr val="tx1"/>
                              </a:solidFill>
                              <a:latin typeface="Cambria Math" panose="02040503050406030204" pitchFamily="18" charset="0"/>
                            </a:rPr>
                            <m:t>𝑅</m:t>
                          </m:r>
                        </m:e>
                      </m:groupChr>
                      <m:r>
                        <a:rPr kumimoji="1" lang="en-US" altLang="zh-CN" b="0" i="1" smtClean="0">
                          <a:solidFill>
                            <a:schemeClr val="tx1"/>
                          </a:solidFill>
                          <a:latin typeface="Cambria Math" panose="02040503050406030204" pitchFamily="18" charset="0"/>
                        </a:rPr>
                        <m:t>$</m:t>
                      </m:r>
                    </m:oMath>
                  </m:oMathPara>
                </a14:m>
                <a:endParaRPr kumimoji="1" lang="en-US" altLang="zh-CN"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b="0" i="1" smtClean="0">
                              <a:latin typeface="Cambria Math" panose="02040503050406030204" pitchFamily="18" charset="0"/>
                            </a:rPr>
                            <m:t>𝑖</m:t>
                          </m:r>
                        </m:sub>
                      </m:sSub>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m:t>
                          </m:r>
                        </m:e>
                      </m:d>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𝑖</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𝐹</m:t>
                          </m:r>
                        </m:e>
                        <m:sub>
                          <m:r>
                            <a:rPr kumimoji="1" lang="en-US" altLang="zh-CN" i="1">
                              <a:latin typeface="Cambria Math" panose="02040503050406030204" pitchFamily="18" charset="0"/>
                              <a:ea typeface="Cambria Math" panose="02040503050406030204" pitchFamily="18" charset="0"/>
                            </a:rPr>
                            <m:t>𝑘</m:t>
                          </m:r>
                        </m:sub>
                      </m:sSub>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𝑏</m:t>
                              </m:r>
                            </m:e>
                            <m:sub>
                              <m:r>
                                <a:rPr kumimoji="1" lang="en-US" altLang="zh-CN" b="0" i="1" smtClean="0">
                                  <a:latin typeface="Cambria Math" panose="02040503050406030204" pitchFamily="18" charset="0"/>
                                  <a:ea typeface="Cambria Math" panose="02040503050406030204" pitchFamily="18" charset="0"/>
                                </a:rPr>
                                <m:t>𝑆</m:t>
                              </m:r>
                            </m:sub>
                          </m:sSub>
                          <m:d>
                            <m:dPr>
                              <m:begChr m:val="["/>
                              <m:endChr m:val="]"/>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𝑖</m:t>
                              </m:r>
                            </m:e>
                          </m:d>
                        </m:e>
                      </m:d>
                    </m:oMath>
                  </m:oMathPara>
                </a14:m>
                <a:endParaRPr kumimoji="1" lang="en-US" altLang="zh-CN" dirty="0">
                  <a:solidFill>
                    <a:schemeClr val="tx1"/>
                  </a:solidFill>
                </a:endParaRPr>
              </a:p>
            </p:txBody>
          </p:sp>
        </mc:Choice>
        <mc:Fallback>
          <p:sp>
            <p:nvSpPr>
              <p:cNvPr id="44" name="文本框 43"/>
              <p:cNvSpPr txBox="1">
                <a:spLocks noRot="1" noChangeAspect="1" noMove="1" noResize="1" noEditPoints="1" noAdjustHandles="1" noChangeArrowheads="1" noChangeShapeType="1" noTextEdit="1"/>
              </p:cNvSpPr>
              <p:nvPr/>
            </p:nvSpPr>
            <p:spPr>
              <a:xfrm>
                <a:off x="1221132" y="4241376"/>
                <a:ext cx="3092905" cy="767839"/>
              </a:xfrm>
              <a:prstGeom prst="rect">
                <a:avLst/>
              </a:prstGeom>
              <a:blipFill rotWithShape="1">
                <a:blip r:embed="rId15"/>
                <a:stretch>
                  <a:fillRect l="-1" t="-27" r="16" b="44"/>
                </a:stretch>
              </a:blipFill>
              <a:ln>
                <a:noFill/>
                <a:prstDash val="dash"/>
              </a:ln>
            </p:spPr>
            <p:txBody>
              <a:bodyPr/>
              <a:lstStyle/>
              <a:p>
                <a:r>
                  <a:rPr lang="zh-CN" altLang="en-US">
                    <a:noFill/>
                  </a:rPr>
                  <a:t> </a:t>
                </a:r>
              </a:p>
            </p:txBody>
          </p:sp>
        </mc:Fallback>
      </mc:AlternateContent>
      <p:cxnSp>
        <p:nvCxnSpPr>
          <p:cNvPr id="45" name="直线箭头连接符 44"/>
          <p:cNvCxnSpPr/>
          <p:nvPr/>
        </p:nvCxnSpPr>
        <p:spPr>
          <a:xfrm>
            <a:off x="4303939" y="4623146"/>
            <a:ext cx="360045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文本框 45"/>
              <p:cNvSpPr txBox="1"/>
              <p:nvPr/>
            </p:nvSpPr>
            <p:spPr>
              <a:xfrm>
                <a:off x="4303938" y="4104815"/>
                <a:ext cx="3600450" cy="506870"/>
              </a:xfrm>
              <a:prstGeom prst="rect">
                <a:avLst/>
              </a:prstGeom>
              <a:noFill/>
              <a:ln>
                <a:noFill/>
                <a:prstDash val="dash"/>
              </a:ln>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𝐷</m:t>
                      </m:r>
                      <m:r>
                        <a:rPr kumimoji="1" lang="en-US" altLang="zh-CN" i="1">
                          <a:latin typeface="Cambria Math" panose="02040503050406030204" pitchFamily="18" charset="0"/>
                          <a:cs typeface="Arial" panose="020B0604020202090204" pitchFamily="34" charset="0"/>
                        </a:rPr>
                        <m:t>=</m:t>
                      </m:r>
                      <m:r>
                        <m:rPr>
                          <m:nor/>
                        </m:rPr>
                        <a:rPr kumimoji="1" lang="en-US" altLang="zh-CN">
                          <a:latin typeface="Arial" panose="020B0604020202090204" pitchFamily="34" charset="0"/>
                          <a:cs typeface="Arial" panose="020B0604020202090204" pitchFamily="34" charset="0"/>
                        </a:rPr>
                        <m:t>Enc</m:t>
                      </m:r>
                      <m:d>
                        <m:dPr>
                          <m:ctrlPr>
                            <a:rPr kumimoji="1" lang="en-US" altLang="zh-CN" i="1">
                              <a:latin typeface="Cambria Math" panose="02040503050406030204" pitchFamily="18" charset="0"/>
                              <a:cs typeface="Arial" panose="020B0604020202090204" pitchFamily="34" charset="0"/>
                            </a:rPr>
                          </m:ctrlPr>
                        </m:dPr>
                        <m:e>
                          <m:sSub>
                            <m:sSubPr>
                              <m:ctrlPr>
                                <a:rPr kumimoji="1" lang="en-US" altLang="zh-CN" i="1">
                                  <a:latin typeface="Cambria Math" panose="02040503050406030204" pitchFamily="18" charset="0"/>
                                  <a:cs typeface="Arial" panose="020B0604020202090204" pitchFamily="34" charset="0"/>
                                </a:rPr>
                              </m:ctrlPr>
                            </m:sSubPr>
                            <m:e>
                              <m:d>
                                <m:dPr>
                                  <m:ctrlPr>
                                    <a:rPr kumimoji="1" lang="en-US" altLang="zh-CN" i="1">
                                      <a:latin typeface="Cambria Math" panose="02040503050406030204" pitchFamily="18" charset="0"/>
                                      <a:cs typeface="Arial" panose="020B0604020202090204" pitchFamily="34" charset="0"/>
                                    </a:rPr>
                                  </m:ctrlPr>
                                </m:dPr>
                                <m:e>
                                  <m:sSub>
                                    <m:sSubPr>
                                      <m:ctrlPr>
                                        <a:rPr kumimoji="1" lang="en-US" altLang="zh-CN" i="1">
                                          <a:latin typeface="Cambria Math" panose="02040503050406030204" pitchFamily="18" charset="0"/>
                                          <a:cs typeface="Arial" panose="020B0604020202090204" pitchFamily="34" charset="0"/>
                                        </a:rPr>
                                      </m:ctrlPr>
                                    </m:sSubPr>
                                    <m:e>
                                      <m:r>
                                        <a:rPr kumimoji="1" lang="en-US" altLang="zh-CN" i="1">
                                          <a:latin typeface="Cambria Math" panose="02040503050406030204" pitchFamily="18" charset="0"/>
                                          <a:cs typeface="Arial" panose="020B0604020202090204" pitchFamily="34" charset="0"/>
                                        </a:rPr>
                                        <m:t>𝑏</m:t>
                                      </m:r>
                                    </m:e>
                                    <m:sub>
                                      <m:r>
                                        <a:rPr kumimoji="1" lang="en-US" altLang="zh-CN" i="1">
                                          <a:latin typeface="Cambria Math" panose="02040503050406030204" pitchFamily="18" charset="0"/>
                                          <a:cs typeface="Arial" panose="020B0604020202090204" pitchFamily="34" charset="0"/>
                                        </a:rPr>
                                        <m:t>𝑆</m:t>
                                      </m:r>
                                    </m:sub>
                                  </m:sSub>
                                  <m:d>
                                    <m:dPr>
                                      <m:begChr m:val="["/>
                                      <m:endChr m:val="]"/>
                                      <m:ctrlPr>
                                        <a:rPr kumimoji="1" lang="en-US" altLang="zh-CN" i="1">
                                          <a:latin typeface="Cambria Math" panose="02040503050406030204" pitchFamily="18" charset="0"/>
                                          <a:cs typeface="Arial" panose="020B0604020202090204" pitchFamily="34" charset="0"/>
                                        </a:rPr>
                                      </m:ctrlPr>
                                    </m:dPr>
                                    <m:e>
                                      <m:r>
                                        <a:rPr kumimoji="1" lang="en-US" altLang="zh-CN" i="1">
                                          <a:latin typeface="Cambria Math" panose="02040503050406030204" pitchFamily="18" charset="0"/>
                                          <a:cs typeface="Arial" panose="020B0604020202090204" pitchFamily="34" charset="0"/>
                                        </a:rPr>
                                        <m:t>𝑖</m:t>
                                      </m:r>
                                    </m:e>
                                  </m:d>
                                  <m:r>
                                    <a:rPr kumimoji="1" lang="en-US" altLang="zh-CN" i="1">
                                      <a:latin typeface="Cambria Math" panose="02040503050406030204" pitchFamily="18" charset="0"/>
                                      <a:cs typeface="Arial" panose="020B0604020202090204" pitchFamily="34" charset="0"/>
                                    </a:rPr>
                                    <m:t>,</m:t>
                                  </m:r>
                                  <m:sSub>
                                    <m:sSubPr>
                                      <m:ctrlPr>
                                        <a:rPr kumimoji="1" lang="en-US" altLang="zh-CN" i="1">
                                          <a:latin typeface="Cambria Math" panose="02040503050406030204" pitchFamily="18" charset="0"/>
                                          <a:cs typeface="Arial" panose="020B0604020202090204" pitchFamily="34" charset="0"/>
                                        </a:rPr>
                                      </m:ctrlPr>
                                    </m:sSubPr>
                                    <m:e>
                                      <m:r>
                                        <a:rPr kumimoji="1" lang="en-US" altLang="zh-CN" i="1">
                                          <a:latin typeface="Cambria Math" panose="02040503050406030204" pitchFamily="18" charset="0"/>
                                          <a:cs typeface="Arial" panose="020B0604020202090204" pitchFamily="34" charset="0"/>
                                        </a:rPr>
                                        <m:t>𝑣</m:t>
                                      </m:r>
                                    </m:e>
                                    <m:sub>
                                      <m:r>
                                        <a:rPr kumimoji="1" lang="en-US" altLang="zh-CN" i="1">
                                          <a:latin typeface="Cambria Math" panose="02040503050406030204" pitchFamily="18" charset="0"/>
                                          <a:cs typeface="Arial" panose="020B0604020202090204" pitchFamily="34" charset="0"/>
                                        </a:rPr>
                                        <m:t>𝑖</m:t>
                                      </m:r>
                                    </m:sub>
                                  </m:sSub>
                                  <m:d>
                                    <m:dPr>
                                      <m:begChr m:val="["/>
                                      <m:endChr m:val="]"/>
                                      <m:ctrlPr>
                                        <a:rPr kumimoji="1" lang="en-US" altLang="zh-CN" i="1">
                                          <a:latin typeface="Cambria Math" panose="02040503050406030204" pitchFamily="18" charset="0"/>
                                          <a:cs typeface="Arial" panose="020B0604020202090204" pitchFamily="34" charset="0"/>
                                        </a:rPr>
                                      </m:ctrlPr>
                                    </m:dPr>
                                    <m:e>
                                      <m:r>
                                        <a:rPr kumimoji="1" lang="en-US" altLang="zh-CN" i="1">
                                          <a:latin typeface="Cambria Math" panose="02040503050406030204" pitchFamily="18" charset="0"/>
                                          <a:cs typeface="Arial" panose="020B0604020202090204" pitchFamily="34" charset="0"/>
                                        </a:rPr>
                                        <m:t>..</m:t>
                                      </m:r>
                                    </m:e>
                                  </m:d>
                                </m:e>
                              </m:d>
                            </m:e>
                            <m:sub>
                              <m:r>
                                <a:rPr kumimoji="1" lang="en-US" altLang="zh-CN" i="1">
                                  <a:latin typeface="Cambria Math" panose="02040503050406030204" pitchFamily="18" charset="0"/>
                                  <a:ea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m:t>
                              </m:r>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𝑚</m:t>
                                  </m:r>
                                </m:e>
                              </m:d>
                            </m:sub>
                          </m:sSub>
                        </m:e>
                      </m:d>
                    </m:oMath>
                  </m:oMathPara>
                </a14:m>
                <a:endParaRPr kumimoji="1" lang="zh-CN" altLang="en-US" dirty="0">
                  <a:solidFill>
                    <a:schemeClr val="tx1"/>
                  </a:solidFill>
                </a:endParaRPr>
              </a:p>
            </p:txBody>
          </p:sp>
        </mc:Choice>
        <mc:Fallback>
          <p:sp>
            <p:nvSpPr>
              <p:cNvPr id="46" name="文本框 45"/>
              <p:cNvSpPr txBox="1">
                <a:spLocks noRot="1" noChangeAspect="1" noMove="1" noResize="1" noEditPoints="1" noAdjustHandles="1" noChangeArrowheads="1" noChangeShapeType="1" noTextEdit="1"/>
              </p:cNvSpPr>
              <p:nvPr/>
            </p:nvSpPr>
            <p:spPr>
              <a:xfrm>
                <a:off x="4303938" y="4104815"/>
                <a:ext cx="3600450" cy="506870"/>
              </a:xfrm>
              <a:prstGeom prst="rect">
                <a:avLst/>
              </a:prstGeom>
              <a:blipFill rotWithShape="1">
                <a:blip r:embed="rId16"/>
                <a:stretch>
                  <a:fillRect l="-15" t="-35" r="15" b="62"/>
                </a:stretch>
              </a:blipFill>
              <a:ln>
                <a:no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文本框 46"/>
              <p:cNvSpPr txBox="1"/>
              <p:nvPr/>
            </p:nvSpPr>
            <p:spPr>
              <a:xfrm>
                <a:off x="7611608" y="4705287"/>
                <a:ext cx="309290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𝑧</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r>
                        <m:rPr>
                          <m:nor/>
                        </m:rPr>
                        <a:rPr kumimoji="1" lang="en-US" altLang="zh-CN">
                          <a:latin typeface="Arial" panose="020B0604020202090204" pitchFamily="34" charset="0"/>
                          <a:cs typeface="Arial" panose="020B0604020202090204" pitchFamily="34" charset="0"/>
                        </a:rPr>
                        <m:t>Dec</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𝐷</m:t>
                          </m:r>
                          <m:r>
                            <a:rPr kumimoji="1" lang="en-US" altLang="zh-CN" i="1">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𝐶</m:t>
                              </m:r>
                            </m:sub>
                          </m:sSub>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𝑖</m:t>
                              </m:r>
                            </m:e>
                          </m:d>
                        </m:e>
                      </m:d>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𝐹</m:t>
                          </m:r>
                        </m:e>
                        <m:sub>
                          <m:r>
                            <a:rPr kumimoji="1" lang="en-US" altLang="zh-CN" i="1">
                              <a:latin typeface="Cambria Math" panose="02040503050406030204" pitchFamily="18" charset="0"/>
                              <a:ea typeface="Cambria Math" panose="02040503050406030204" pitchFamily="18" charset="0"/>
                            </a:rPr>
                            <m:t>𝑘</m:t>
                          </m:r>
                        </m:sub>
                      </m:sSub>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𝐶</m:t>
                              </m:r>
                            </m:sub>
                          </m:sSub>
                          <m:d>
                            <m:dPr>
                              <m:begChr m:val="["/>
                              <m:endChr m:val="]"/>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e>
                      </m:d>
                    </m:oMath>
                  </m:oMathPara>
                </a14:m>
                <a:endParaRPr kumimoji="1" lang="zh-CN" altLang="en-US" dirty="0">
                  <a:solidFill>
                    <a:schemeClr val="tx1"/>
                  </a:solidFill>
                </a:endParaRPr>
              </a:p>
            </p:txBody>
          </p:sp>
        </mc:Choice>
        <mc:Fallback>
          <p:sp>
            <p:nvSpPr>
              <p:cNvPr id="47" name="文本框 46"/>
              <p:cNvSpPr txBox="1">
                <a:spLocks noRot="1" noChangeAspect="1" noMove="1" noResize="1" noEditPoints="1" noAdjustHandles="1" noChangeArrowheads="1" noChangeShapeType="1" noTextEdit="1"/>
              </p:cNvSpPr>
              <p:nvPr/>
            </p:nvSpPr>
            <p:spPr>
              <a:xfrm>
                <a:off x="7611608" y="4705287"/>
                <a:ext cx="3092905" cy="369332"/>
              </a:xfrm>
              <a:prstGeom prst="rect">
                <a:avLst/>
              </a:prstGeom>
              <a:blipFill rotWithShape="1">
                <a:blip r:embed="rId17"/>
                <a:stretch>
                  <a:fillRect l="-16" t="-155" r="10" b="90"/>
                </a:stretch>
              </a:blipFill>
            </p:spPr>
            <p:txBody>
              <a:bodyPr/>
              <a:lstStyle/>
              <a:p>
                <a:r>
                  <a:rPr lang="zh-CN" altLang="en-US">
                    <a:noFill/>
                  </a:rPr>
                  <a:t> </a:t>
                </a:r>
              </a:p>
            </p:txBody>
          </p:sp>
        </mc:Fallback>
      </mc:AlternateContent>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ference_slides">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19317</Words>
  <Application>WPS 文字</Application>
  <PresentationFormat>宽屏</PresentationFormat>
  <Paragraphs>2288</Paragraphs>
  <Slides>28</Slides>
  <Notes>11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28</vt:i4>
      </vt:variant>
    </vt:vector>
  </HeadingPairs>
  <TitlesOfParts>
    <vt:vector size="47" baseType="lpstr">
      <vt:lpstr>Arial</vt:lpstr>
      <vt:lpstr>宋体</vt:lpstr>
      <vt:lpstr>Wingdings</vt:lpstr>
      <vt:lpstr>Times New Roman</vt:lpstr>
      <vt:lpstr>Cambria Math</vt:lpstr>
      <vt:lpstr>Kingsoft Math</vt:lpstr>
      <vt:lpstr>微软雅黑</vt:lpstr>
      <vt:lpstr>汉仪旗黑</vt:lpstr>
      <vt:lpstr>微软雅黑</vt:lpstr>
      <vt:lpstr>Helvetica Neue Medium</vt:lpstr>
      <vt:lpstr>Verdana</vt:lpstr>
      <vt:lpstr>DejaVu Math TeX Gyre</vt:lpstr>
      <vt:lpstr>宋体</vt:lpstr>
      <vt:lpstr>Arial Unicode MS</vt:lpstr>
      <vt:lpstr>等线</vt:lpstr>
      <vt:lpstr>汉仪中等线KW</vt:lpstr>
      <vt:lpstr>等线</vt:lpstr>
      <vt:lpstr>汉仪书宋二KW</vt:lpstr>
      <vt:lpstr>Office 主题​​</vt:lpstr>
      <vt:lpstr>Unbalanced Circuit Private Set Intersection from Oblivious Key-Value Retrieval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OpBoost: A Vertical Federated Tree Boosting Framework Based on Order-Preserving Desensitization</dc:title>
  <dc:creator>li xiaochen</dc:creator>
  <cp:lastModifiedBy>忍者</cp:lastModifiedBy>
  <cp:revision>588</cp:revision>
  <dcterms:created xsi:type="dcterms:W3CDTF">2024-04-09T09:29:16Z</dcterms:created>
  <dcterms:modified xsi:type="dcterms:W3CDTF">2024-04-09T09:29:16Z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6BCD0F02956AFF808BE014669DF0042C_43</vt:lpwstr>
  </property>
  <property fmtid="{D5CDD505-2E9C-101B-9397-08002B2CF9AE}" pid="3" name="KSOProductBuildVer">
    <vt:lpwstr>2052-6.5.2.8766</vt:lpwstr>
  </property>
</Properties>
</file>